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8"/>
  </p:notesMasterIdLst>
  <p:sldIdLst>
    <p:sldId id="256" r:id="rId2"/>
    <p:sldId id="257" r:id="rId3"/>
    <p:sldId id="327" r:id="rId4"/>
    <p:sldId id="264" r:id="rId5"/>
    <p:sldId id="295" r:id="rId6"/>
    <p:sldId id="341" r:id="rId7"/>
    <p:sldId id="342" r:id="rId8"/>
    <p:sldId id="343" r:id="rId9"/>
    <p:sldId id="344" r:id="rId10"/>
    <p:sldId id="346" r:id="rId11"/>
    <p:sldId id="347" r:id="rId12"/>
    <p:sldId id="348" r:id="rId13"/>
    <p:sldId id="350" r:id="rId14"/>
    <p:sldId id="352" r:id="rId15"/>
    <p:sldId id="353" r:id="rId16"/>
    <p:sldId id="351" r:id="rId17"/>
    <p:sldId id="354" r:id="rId18"/>
    <p:sldId id="355" r:id="rId19"/>
    <p:sldId id="357" r:id="rId20"/>
    <p:sldId id="356" r:id="rId21"/>
    <p:sldId id="373" r:id="rId22"/>
    <p:sldId id="371" r:id="rId23"/>
    <p:sldId id="372" r:id="rId24"/>
    <p:sldId id="361" r:id="rId25"/>
    <p:sldId id="363" r:id="rId26"/>
    <p:sldId id="362" r:id="rId27"/>
    <p:sldId id="364" r:id="rId28"/>
    <p:sldId id="365" r:id="rId29"/>
    <p:sldId id="367" r:id="rId30"/>
    <p:sldId id="375" r:id="rId31"/>
    <p:sldId id="376" r:id="rId32"/>
    <p:sldId id="378" r:id="rId33"/>
    <p:sldId id="377" r:id="rId34"/>
    <p:sldId id="379" r:id="rId35"/>
    <p:sldId id="349" r:id="rId36"/>
    <p:sldId id="374" r:id="rId3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543" autoAdjust="0"/>
  </p:normalViewPr>
  <p:slideViewPr>
    <p:cSldViewPr snapToGrid="0">
      <p:cViewPr varScale="1">
        <p:scale>
          <a:sx n="76" d="100"/>
          <a:sy n="76" d="100"/>
        </p:scale>
        <p:origin x="854" y="91"/>
      </p:cViewPr>
      <p:guideLst/>
    </p:cSldViewPr>
  </p:slideViewPr>
  <p:notesTextViewPr>
    <p:cViewPr>
      <p:scale>
        <a:sx n="1" d="1"/>
        <a:sy n="1" d="1"/>
      </p:scale>
      <p:origin x="0" y="-115"/>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5801D-88CA-43DF-8E75-2C03E75994E1}" type="datetimeFigureOut">
              <a:rPr lang="sl-SI" smtClean="0"/>
              <a:t>5. 11. 2024</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093FF-BC19-4F5D-9314-F0859460AD79}" type="slidenum">
              <a:rPr lang="sl-SI" smtClean="0"/>
              <a:t>‹#›</a:t>
            </a:fld>
            <a:endParaRPr lang="sl-SI"/>
          </a:p>
        </p:txBody>
      </p:sp>
    </p:spTree>
    <p:extLst>
      <p:ext uri="{BB962C8B-B14F-4D97-AF65-F5344CB8AC3E}">
        <p14:creationId xmlns:p14="http://schemas.microsoft.com/office/powerpoint/2010/main" val="368046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Caspersen, C. J., Powell, K. E., &amp; Christenson, G. M. (1985). Physical Activity, Exercise, and Physical Fitness: Definitions and Distinctions for Health-Related Research. </a:t>
            </a:r>
            <a:r>
              <a:rPr lang="en-US" i="1" dirty="0"/>
              <a:t>Public Health Reports (1974-)</a:t>
            </a:r>
            <a:r>
              <a:rPr lang="en-US" dirty="0"/>
              <a:t>, </a:t>
            </a:r>
            <a:r>
              <a:rPr lang="en-US" i="1" dirty="0"/>
              <a:t>100</a:t>
            </a:r>
            <a:r>
              <a:rPr lang="en-US" dirty="0"/>
              <a:t>(2), 126–131. http://www.jstor.org/stable/20056429</a:t>
            </a:r>
          </a:p>
          <a:p>
            <a:endParaRPr lang="sl-SI" dirty="0"/>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5</a:t>
            </a:fld>
            <a:endParaRPr lang="sl-SI"/>
          </a:p>
        </p:txBody>
      </p:sp>
    </p:spTree>
    <p:extLst>
      <p:ext uri="{BB962C8B-B14F-4D97-AF65-F5344CB8AC3E}">
        <p14:creationId xmlns:p14="http://schemas.microsoft.com/office/powerpoint/2010/main" val="260278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https://www.ckzpiran.si/wp-content/uploads/2020/05/vadba.pdf</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24</a:t>
            </a:fld>
            <a:endParaRPr lang="sl-SI"/>
          </a:p>
        </p:txBody>
      </p:sp>
    </p:spTree>
    <p:extLst>
      <p:ext uri="{BB962C8B-B14F-4D97-AF65-F5344CB8AC3E}">
        <p14:creationId xmlns:p14="http://schemas.microsoft.com/office/powerpoint/2010/main" val="3974180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https://www.ckzpiran.si/wp-content/uploads/2020/05/vadba.pdf</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25</a:t>
            </a:fld>
            <a:endParaRPr lang="sl-SI"/>
          </a:p>
        </p:txBody>
      </p:sp>
    </p:spTree>
    <p:extLst>
      <p:ext uri="{BB962C8B-B14F-4D97-AF65-F5344CB8AC3E}">
        <p14:creationId xmlns:p14="http://schemas.microsoft.com/office/powerpoint/2010/main" val="384997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https://www.ckzpiran.si/wp-content/uploads/2020/05/vadba.pdf</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26</a:t>
            </a:fld>
            <a:endParaRPr lang="sl-SI"/>
          </a:p>
        </p:txBody>
      </p:sp>
    </p:spTree>
    <p:extLst>
      <p:ext uri="{BB962C8B-B14F-4D97-AF65-F5344CB8AC3E}">
        <p14:creationId xmlns:p14="http://schemas.microsoft.com/office/powerpoint/2010/main" val="3310046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https://www.ckzpiran.si/wp-content/uploads/2020/05/vadba.pdf</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27</a:t>
            </a:fld>
            <a:endParaRPr lang="sl-SI"/>
          </a:p>
        </p:txBody>
      </p:sp>
    </p:spTree>
    <p:extLst>
      <p:ext uri="{BB962C8B-B14F-4D97-AF65-F5344CB8AC3E}">
        <p14:creationId xmlns:p14="http://schemas.microsoft.com/office/powerpoint/2010/main" val="308250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https://www.ckzpiran.si/wp-content/uploads/2020/05/vadba.pdf</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28</a:t>
            </a:fld>
            <a:endParaRPr lang="sl-SI"/>
          </a:p>
        </p:txBody>
      </p:sp>
    </p:spTree>
    <p:extLst>
      <p:ext uri="{BB962C8B-B14F-4D97-AF65-F5344CB8AC3E}">
        <p14:creationId xmlns:p14="http://schemas.microsoft.com/office/powerpoint/2010/main" val="3359173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https://vizita.si/zdravje/aktivno-zivljenje/nordijska-hoja-za-starejse.html</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29</a:t>
            </a:fld>
            <a:endParaRPr lang="sl-SI"/>
          </a:p>
        </p:txBody>
      </p:sp>
    </p:spTree>
    <p:extLst>
      <p:ext uri="{BB962C8B-B14F-4D97-AF65-F5344CB8AC3E}">
        <p14:creationId xmlns:p14="http://schemas.microsoft.com/office/powerpoint/2010/main" val="2769255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https://vizita.si/zdravje/aktivno-zivljenje/nordijska-hoja-za-starejse.html</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30</a:t>
            </a:fld>
            <a:endParaRPr lang="sl-SI"/>
          </a:p>
        </p:txBody>
      </p:sp>
    </p:spTree>
    <p:extLst>
      <p:ext uri="{BB962C8B-B14F-4D97-AF65-F5344CB8AC3E}">
        <p14:creationId xmlns:p14="http://schemas.microsoft.com/office/powerpoint/2010/main" val="493754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https://vizita.si/zdravje/aktivno-zivljenje/nordijska-hoja-za-starejse.html</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31</a:t>
            </a:fld>
            <a:endParaRPr lang="sl-SI"/>
          </a:p>
        </p:txBody>
      </p:sp>
    </p:spTree>
    <p:extLst>
      <p:ext uri="{BB962C8B-B14F-4D97-AF65-F5344CB8AC3E}">
        <p14:creationId xmlns:p14="http://schemas.microsoft.com/office/powerpoint/2010/main" val="2939164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https://vizita.si/zdravje/aktivno-zivljenje/nordijska-hoja-za-starejse.html</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32</a:t>
            </a:fld>
            <a:endParaRPr lang="sl-SI"/>
          </a:p>
        </p:txBody>
      </p:sp>
    </p:spTree>
    <p:extLst>
      <p:ext uri="{BB962C8B-B14F-4D97-AF65-F5344CB8AC3E}">
        <p14:creationId xmlns:p14="http://schemas.microsoft.com/office/powerpoint/2010/main" val="2280616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https://vizita.si/zdravje/aktivno-zivljenje/nordijska-hoja-za-starejse.html</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33</a:t>
            </a:fld>
            <a:endParaRPr lang="sl-SI"/>
          </a:p>
        </p:txBody>
      </p:sp>
    </p:spTree>
    <p:extLst>
      <p:ext uri="{BB962C8B-B14F-4D97-AF65-F5344CB8AC3E}">
        <p14:creationId xmlns:p14="http://schemas.microsoft.com/office/powerpoint/2010/main" val="3820684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Carl J. Caspersen, Kenneth E. Powell and Gregory M. Christenson</a:t>
            </a:r>
            <a:r>
              <a:rPr lang="sl-SI" dirty="0"/>
              <a:t> (1985), </a:t>
            </a:r>
            <a:r>
              <a:rPr lang="sl-SI" dirty="0" err="1"/>
              <a:t>page</a:t>
            </a:r>
            <a:r>
              <a:rPr lang="sl-SI" dirty="0"/>
              <a:t> 128</a:t>
            </a:r>
          </a:p>
          <a:p>
            <a:endParaRPr lang="sl-SI" dirty="0"/>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6</a:t>
            </a:fld>
            <a:endParaRPr lang="sl-SI"/>
          </a:p>
        </p:txBody>
      </p:sp>
    </p:spTree>
    <p:extLst>
      <p:ext uri="{BB962C8B-B14F-4D97-AF65-F5344CB8AC3E}">
        <p14:creationId xmlns:p14="http://schemas.microsoft.com/office/powerpoint/2010/main" val="2167933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https://vizita.si/zdravje/aktivno-zivljenje/nordijska-hoja-za-starejse.html</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34</a:t>
            </a:fld>
            <a:endParaRPr lang="sl-SI"/>
          </a:p>
        </p:txBody>
      </p:sp>
    </p:spTree>
    <p:extLst>
      <p:ext uri="{BB962C8B-B14F-4D97-AF65-F5344CB8AC3E}">
        <p14:creationId xmlns:p14="http://schemas.microsoft.com/office/powerpoint/2010/main" val="421707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Page: 127</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7</a:t>
            </a:fld>
            <a:endParaRPr lang="sl-SI"/>
          </a:p>
        </p:txBody>
      </p:sp>
    </p:spTree>
    <p:extLst>
      <p:ext uri="{BB962C8B-B14F-4D97-AF65-F5344CB8AC3E}">
        <p14:creationId xmlns:p14="http://schemas.microsoft.com/office/powerpoint/2010/main" val="335948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Soruce</a:t>
            </a:r>
            <a:r>
              <a:rPr lang="sl-SI" dirty="0"/>
              <a:t>: https://www.who.int/news-room/fact-sheets/detail/physical-activity </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18</a:t>
            </a:fld>
            <a:endParaRPr lang="sl-SI"/>
          </a:p>
        </p:txBody>
      </p:sp>
    </p:spTree>
    <p:extLst>
      <p:ext uri="{BB962C8B-B14F-4D97-AF65-F5344CB8AC3E}">
        <p14:creationId xmlns:p14="http://schemas.microsoft.com/office/powerpoint/2010/main" val="202771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ACTIVE: a technical package for increasing physical activity. Geneva: World Health</a:t>
            </a:r>
            <a:r>
              <a:rPr lang="sl-S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Organization; 2018. </a:t>
            </a:r>
            <a:r>
              <a:rPr lang="en-US" sz="1200" b="0" i="0" u="none" strike="noStrike" kern="1200" baseline="0" dirty="0" err="1">
                <a:solidFill>
                  <a:schemeClr val="tx1"/>
                </a:solidFill>
                <a:latin typeface="+mn-lt"/>
                <a:ea typeface="+mn-ea"/>
                <a:cs typeface="+mn-cs"/>
              </a:rPr>
              <a:t>Licence</a:t>
            </a:r>
            <a:r>
              <a:rPr lang="en-US" sz="1200" b="0" i="0" u="none" strike="noStrike" kern="1200" baseline="0" dirty="0">
                <a:solidFill>
                  <a:schemeClr val="tx1"/>
                </a:solidFill>
                <a:latin typeface="+mn-lt"/>
                <a:ea typeface="+mn-ea"/>
                <a:cs typeface="+mn-cs"/>
              </a:rPr>
              <a:t>: CC BY-NC-SA 3.0 IGO.</a:t>
            </a:r>
            <a:endParaRPr lang="sl-SI" sz="1200" b="0" i="0" u="none" strike="noStrike" kern="1200" baseline="0" dirty="0">
              <a:solidFill>
                <a:schemeClr val="tx1"/>
              </a:solidFill>
              <a:latin typeface="+mn-lt"/>
              <a:ea typeface="+mn-ea"/>
              <a:cs typeface="+mn-cs"/>
            </a:endParaRPr>
          </a:p>
          <a:p>
            <a:r>
              <a:rPr lang="sl-SI" sz="1200" b="0" i="0" u="none" strike="noStrike" kern="1200" baseline="0" dirty="0">
                <a:solidFill>
                  <a:schemeClr val="tx1"/>
                </a:solidFill>
                <a:latin typeface="+mn-lt"/>
                <a:ea typeface="+mn-ea"/>
                <a:cs typeface="+mn-cs"/>
              </a:rPr>
              <a:t>URL: https://www.who.int/publications/i/item/9789241514804 </a:t>
            </a:r>
            <a:endParaRPr lang="en-US" sz="1200" b="0" i="0" u="none" strike="noStrike" kern="1200" baseline="0" dirty="0">
              <a:solidFill>
                <a:schemeClr val="tx1"/>
              </a:solidFill>
              <a:latin typeface="+mn-lt"/>
              <a:ea typeface="+mn-ea"/>
              <a:cs typeface="+mn-cs"/>
            </a:endParaRP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19</a:t>
            </a:fld>
            <a:endParaRPr lang="sl-SI"/>
          </a:p>
        </p:txBody>
      </p:sp>
    </p:spTree>
    <p:extLst>
      <p:ext uri="{BB962C8B-B14F-4D97-AF65-F5344CB8AC3E}">
        <p14:creationId xmlns:p14="http://schemas.microsoft.com/office/powerpoint/2010/main" val="3784608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https://www.who.int/multi-media/details/who-guidelines-on-physical-activity-and-sedentary-behaviour, 7. 6. 2021</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20</a:t>
            </a:fld>
            <a:endParaRPr lang="sl-SI"/>
          </a:p>
        </p:txBody>
      </p:sp>
    </p:spTree>
    <p:extLst>
      <p:ext uri="{BB962C8B-B14F-4D97-AF65-F5344CB8AC3E}">
        <p14:creationId xmlns:p14="http://schemas.microsoft.com/office/powerpoint/2010/main" val="2031272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err="1"/>
              <a:t>Source</a:t>
            </a:r>
            <a:r>
              <a:rPr lang="sl-SI" dirty="0"/>
              <a:t>: </a:t>
            </a:r>
            <a:r>
              <a:rPr lang="sl-SI" dirty="0" err="1"/>
              <a:t>Herda</a:t>
            </a:r>
            <a:r>
              <a:rPr lang="sl-SI" dirty="0"/>
              <a:t> TJ, Costa PB, Walter AA, Ryan ED, </a:t>
            </a:r>
            <a:r>
              <a:rPr lang="sl-SI" dirty="0" err="1"/>
              <a:t>Hoge</a:t>
            </a:r>
            <a:r>
              <a:rPr lang="sl-SI" dirty="0"/>
              <a:t> KM, </a:t>
            </a:r>
            <a:r>
              <a:rPr lang="sl-SI" dirty="0" err="1"/>
              <a:t>Kerksick</a:t>
            </a:r>
            <a:r>
              <a:rPr lang="sl-SI" dirty="0"/>
              <a:t> CM, </a:t>
            </a:r>
            <a:r>
              <a:rPr lang="sl-SI" dirty="0" err="1"/>
              <a:t>Stout</a:t>
            </a:r>
            <a:r>
              <a:rPr lang="sl-SI" dirty="0"/>
              <a:t> JR, </a:t>
            </a:r>
            <a:r>
              <a:rPr lang="sl-SI" dirty="0" err="1"/>
              <a:t>Cramer</a:t>
            </a:r>
            <a:r>
              <a:rPr lang="sl-SI" dirty="0"/>
              <a:t> JT (2011) </a:t>
            </a:r>
            <a:r>
              <a:rPr lang="sl-SI" dirty="0" err="1"/>
              <a:t>Effects</a:t>
            </a:r>
            <a:r>
              <a:rPr lang="sl-SI" dirty="0"/>
              <a:t> </a:t>
            </a:r>
            <a:r>
              <a:rPr lang="sl-SI" dirty="0" err="1"/>
              <a:t>of</a:t>
            </a:r>
            <a:r>
              <a:rPr lang="sl-SI" dirty="0"/>
              <a:t> </a:t>
            </a:r>
            <a:r>
              <a:rPr lang="sl-SI" dirty="0" err="1"/>
              <a:t>two</a:t>
            </a:r>
            <a:r>
              <a:rPr lang="sl-SI" dirty="0"/>
              <a:t> </a:t>
            </a:r>
            <a:r>
              <a:rPr lang="sl-SI" dirty="0" err="1"/>
              <a:t>modes</a:t>
            </a:r>
            <a:r>
              <a:rPr lang="sl-SI" dirty="0"/>
              <a:t> </a:t>
            </a:r>
            <a:r>
              <a:rPr lang="sl-SI" dirty="0" err="1"/>
              <a:t>of</a:t>
            </a:r>
            <a:r>
              <a:rPr lang="sl-SI" dirty="0"/>
              <a:t> </a:t>
            </a:r>
            <a:r>
              <a:rPr lang="sl-SI" dirty="0" err="1"/>
              <a:t>static</a:t>
            </a:r>
            <a:r>
              <a:rPr lang="sl-SI" dirty="0"/>
              <a:t> </a:t>
            </a:r>
            <a:r>
              <a:rPr lang="sl-SI" dirty="0" err="1"/>
              <a:t>stretching</a:t>
            </a:r>
            <a:r>
              <a:rPr lang="sl-SI" dirty="0"/>
              <a:t> on </a:t>
            </a:r>
            <a:r>
              <a:rPr lang="sl-SI" dirty="0" err="1"/>
              <a:t>muscle</a:t>
            </a:r>
            <a:r>
              <a:rPr lang="sl-SI" dirty="0"/>
              <a:t> </a:t>
            </a:r>
            <a:r>
              <a:rPr lang="sl-SI" dirty="0" err="1"/>
              <a:t>strength</a:t>
            </a:r>
            <a:r>
              <a:rPr lang="sl-SI" dirty="0"/>
              <a:t> </a:t>
            </a:r>
            <a:r>
              <a:rPr lang="sl-SI" dirty="0" err="1"/>
              <a:t>and</a:t>
            </a:r>
            <a:r>
              <a:rPr lang="sl-SI" dirty="0"/>
              <a:t> </a:t>
            </a:r>
            <a:r>
              <a:rPr lang="sl-SI" dirty="0" err="1"/>
              <a:t>stiffness</a:t>
            </a:r>
            <a:r>
              <a:rPr lang="sl-SI" dirty="0"/>
              <a:t>. Med </a:t>
            </a:r>
            <a:r>
              <a:rPr lang="sl-SI" dirty="0" err="1"/>
              <a:t>Sci</a:t>
            </a:r>
            <a:r>
              <a:rPr lang="sl-SI" dirty="0"/>
              <a:t> </a:t>
            </a:r>
            <a:r>
              <a:rPr lang="sl-SI" dirty="0" err="1"/>
              <a:t>Sports</a:t>
            </a:r>
            <a:r>
              <a:rPr lang="sl-SI" dirty="0"/>
              <a:t> </a:t>
            </a:r>
            <a:r>
              <a:rPr lang="sl-SI" dirty="0" err="1"/>
              <a:t>Exerc</a:t>
            </a:r>
            <a:r>
              <a:rPr lang="sl-SI" dirty="0"/>
              <a:t> 43(9):</a:t>
            </a:r>
            <a:r>
              <a:rPr lang="sl-SI"/>
              <a:t>1777–1784.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err="1"/>
              <a:t>Source</a:t>
            </a:r>
            <a:r>
              <a:rPr lang="sl-SI" dirty="0"/>
              <a:t>: </a:t>
            </a:r>
            <a:r>
              <a:rPr lang="en-US" sz="1200" dirty="0" err="1"/>
              <a:t>Ketelhut</a:t>
            </a:r>
            <a:r>
              <a:rPr lang="en-US" sz="1200" dirty="0"/>
              <a:t>, S., &amp; </a:t>
            </a:r>
            <a:r>
              <a:rPr lang="en-US" sz="1200" dirty="0" err="1"/>
              <a:t>Ketelhut</a:t>
            </a:r>
            <a:r>
              <a:rPr lang="en-US" sz="1200" dirty="0"/>
              <a:t>, R. G. (2020). Type of exercise training and training methods. Advances in Experimental Medicine and Biology, 25–43. https://doi.org/10.1007/978-981-15-1792-1_2</a:t>
            </a:r>
            <a:endParaRPr lang="sl-SI"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a:p>
            <a:endParaRPr lang="sl-SI" dirty="0"/>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21</a:t>
            </a:fld>
            <a:endParaRPr lang="sl-SI"/>
          </a:p>
        </p:txBody>
      </p:sp>
    </p:spTree>
    <p:extLst>
      <p:ext uri="{BB962C8B-B14F-4D97-AF65-F5344CB8AC3E}">
        <p14:creationId xmlns:p14="http://schemas.microsoft.com/office/powerpoint/2010/main" val="360206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err="1"/>
              <a:t>Source</a:t>
            </a:r>
            <a:r>
              <a:rPr lang="sl-SI" dirty="0"/>
              <a:t> </a:t>
            </a:r>
            <a:r>
              <a:rPr lang="sl-SI" dirty="0" err="1"/>
              <a:t>Herda</a:t>
            </a:r>
            <a:r>
              <a:rPr lang="sl-SI" dirty="0"/>
              <a:t> TJ, Costa PB, Walter AA, Ryan ED, </a:t>
            </a:r>
            <a:r>
              <a:rPr lang="sl-SI" dirty="0" err="1"/>
              <a:t>Hoge</a:t>
            </a:r>
            <a:r>
              <a:rPr lang="sl-SI" dirty="0"/>
              <a:t> KM, </a:t>
            </a:r>
            <a:r>
              <a:rPr lang="sl-SI" dirty="0" err="1"/>
              <a:t>Kerksick</a:t>
            </a:r>
            <a:r>
              <a:rPr lang="sl-SI" dirty="0"/>
              <a:t> CM, </a:t>
            </a:r>
            <a:r>
              <a:rPr lang="sl-SI" dirty="0" err="1"/>
              <a:t>Stout</a:t>
            </a:r>
            <a:r>
              <a:rPr lang="sl-SI" dirty="0"/>
              <a:t> JR, </a:t>
            </a:r>
            <a:r>
              <a:rPr lang="sl-SI" dirty="0" err="1"/>
              <a:t>Cramer</a:t>
            </a:r>
            <a:r>
              <a:rPr lang="sl-SI" dirty="0"/>
              <a:t> JT (2011) </a:t>
            </a:r>
            <a:r>
              <a:rPr lang="sl-SI" dirty="0" err="1"/>
              <a:t>Effects</a:t>
            </a:r>
            <a:r>
              <a:rPr lang="sl-SI" dirty="0"/>
              <a:t> </a:t>
            </a:r>
            <a:r>
              <a:rPr lang="sl-SI" dirty="0" err="1"/>
              <a:t>of</a:t>
            </a:r>
            <a:r>
              <a:rPr lang="sl-SI" dirty="0"/>
              <a:t> </a:t>
            </a:r>
            <a:r>
              <a:rPr lang="sl-SI" dirty="0" err="1"/>
              <a:t>two</a:t>
            </a:r>
            <a:r>
              <a:rPr lang="sl-SI" dirty="0"/>
              <a:t> </a:t>
            </a:r>
            <a:r>
              <a:rPr lang="sl-SI" dirty="0" err="1"/>
              <a:t>modes</a:t>
            </a:r>
            <a:r>
              <a:rPr lang="sl-SI" dirty="0"/>
              <a:t> </a:t>
            </a:r>
            <a:r>
              <a:rPr lang="sl-SI" dirty="0" err="1"/>
              <a:t>of</a:t>
            </a:r>
            <a:r>
              <a:rPr lang="sl-SI" dirty="0"/>
              <a:t> </a:t>
            </a:r>
            <a:r>
              <a:rPr lang="sl-SI" dirty="0" err="1"/>
              <a:t>static</a:t>
            </a:r>
            <a:r>
              <a:rPr lang="sl-SI" dirty="0"/>
              <a:t> </a:t>
            </a:r>
            <a:r>
              <a:rPr lang="sl-SI" dirty="0" err="1"/>
              <a:t>stretching</a:t>
            </a:r>
            <a:r>
              <a:rPr lang="sl-SI" dirty="0"/>
              <a:t> on </a:t>
            </a:r>
            <a:r>
              <a:rPr lang="sl-SI" dirty="0" err="1"/>
              <a:t>muscle</a:t>
            </a:r>
            <a:r>
              <a:rPr lang="sl-SI" dirty="0"/>
              <a:t> </a:t>
            </a:r>
            <a:r>
              <a:rPr lang="sl-SI" dirty="0" err="1"/>
              <a:t>strength</a:t>
            </a:r>
            <a:r>
              <a:rPr lang="sl-SI" dirty="0"/>
              <a:t> </a:t>
            </a:r>
            <a:r>
              <a:rPr lang="sl-SI" dirty="0" err="1"/>
              <a:t>and</a:t>
            </a:r>
            <a:r>
              <a:rPr lang="sl-SI" dirty="0"/>
              <a:t> </a:t>
            </a:r>
            <a:r>
              <a:rPr lang="sl-SI" dirty="0" err="1"/>
              <a:t>stiffness</a:t>
            </a:r>
            <a:r>
              <a:rPr lang="sl-SI" dirty="0"/>
              <a:t>. Med </a:t>
            </a:r>
            <a:r>
              <a:rPr lang="sl-SI" dirty="0" err="1"/>
              <a:t>Sci</a:t>
            </a:r>
            <a:r>
              <a:rPr lang="sl-SI" dirty="0"/>
              <a:t> </a:t>
            </a:r>
            <a:r>
              <a:rPr lang="sl-SI" dirty="0" err="1"/>
              <a:t>Sports</a:t>
            </a:r>
            <a:r>
              <a:rPr lang="sl-SI" dirty="0"/>
              <a:t> </a:t>
            </a:r>
            <a:r>
              <a:rPr lang="sl-SI" dirty="0" err="1"/>
              <a:t>Exerc</a:t>
            </a:r>
            <a:r>
              <a:rPr lang="sl-SI" dirty="0"/>
              <a:t> 43(9):1777–1784.</a:t>
            </a:r>
          </a:p>
          <a:p>
            <a:r>
              <a:rPr lang="sl-SI" dirty="0"/>
              <a:t>:</a:t>
            </a:r>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22</a:t>
            </a:fld>
            <a:endParaRPr lang="sl-SI"/>
          </a:p>
        </p:txBody>
      </p:sp>
    </p:spTree>
    <p:extLst>
      <p:ext uri="{BB962C8B-B14F-4D97-AF65-F5344CB8AC3E}">
        <p14:creationId xmlns:p14="http://schemas.microsoft.com/office/powerpoint/2010/main" val="151062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err="1"/>
              <a:t>Source</a:t>
            </a:r>
            <a:r>
              <a:rPr lang="sl-SI" dirty="0"/>
              <a:t>: </a:t>
            </a:r>
            <a:r>
              <a:rPr lang="sl-SI" dirty="0" err="1"/>
              <a:t>Herda</a:t>
            </a:r>
            <a:r>
              <a:rPr lang="sl-SI" dirty="0"/>
              <a:t> TJ, Costa PB, Walter AA, Ryan ED, </a:t>
            </a:r>
            <a:r>
              <a:rPr lang="sl-SI" dirty="0" err="1"/>
              <a:t>Hoge</a:t>
            </a:r>
            <a:r>
              <a:rPr lang="sl-SI" dirty="0"/>
              <a:t> KM, </a:t>
            </a:r>
            <a:r>
              <a:rPr lang="sl-SI" dirty="0" err="1"/>
              <a:t>Kerksick</a:t>
            </a:r>
            <a:r>
              <a:rPr lang="sl-SI" dirty="0"/>
              <a:t> CM, </a:t>
            </a:r>
            <a:r>
              <a:rPr lang="sl-SI" dirty="0" err="1"/>
              <a:t>Stout</a:t>
            </a:r>
            <a:r>
              <a:rPr lang="sl-SI" dirty="0"/>
              <a:t> JR, </a:t>
            </a:r>
            <a:r>
              <a:rPr lang="sl-SI" dirty="0" err="1"/>
              <a:t>Cramer</a:t>
            </a:r>
            <a:r>
              <a:rPr lang="sl-SI" dirty="0"/>
              <a:t> JT (2011) </a:t>
            </a:r>
            <a:r>
              <a:rPr lang="sl-SI" dirty="0" err="1"/>
              <a:t>Effects</a:t>
            </a:r>
            <a:r>
              <a:rPr lang="sl-SI" dirty="0"/>
              <a:t> </a:t>
            </a:r>
            <a:r>
              <a:rPr lang="sl-SI" dirty="0" err="1"/>
              <a:t>of</a:t>
            </a:r>
            <a:r>
              <a:rPr lang="sl-SI" dirty="0"/>
              <a:t> </a:t>
            </a:r>
            <a:r>
              <a:rPr lang="sl-SI" dirty="0" err="1"/>
              <a:t>two</a:t>
            </a:r>
            <a:r>
              <a:rPr lang="sl-SI" dirty="0"/>
              <a:t> </a:t>
            </a:r>
            <a:r>
              <a:rPr lang="sl-SI" dirty="0" err="1"/>
              <a:t>modes</a:t>
            </a:r>
            <a:r>
              <a:rPr lang="sl-SI" dirty="0"/>
              <a:t> </a:t>
            </a:r>
            <a:r>
              <a:rPr lang="sl-SI" dirty="0" err="1"/>
              <a:t>of</a:t>
            </a:r>
            <a:r>
              <a:rPr lang="sl-SI" dirty="0"/>
              <a:t> </a:t>
            </a:r>
            <a:r>
              <a:rPr lang="sl-SI" dirty="0" err="1"/>
              <a:t>static</a:t>
            </a:r>
            <a:r>
              <a:rPr lang="sl-SI" dirty="0"/>
              <a:t> </a:t>
            </a:r>
            <a:r>
              <a:rPr lang="sl-SI" dirty="0" err="1"/>
              <a:t>stretching</a:t>
            </a:r>
            <a:r>
              <a:rPr lang="sl-SI" dirty="0"/>
              <a:t> on </a:t>
            </a:r>
            <a:r>
              <a:rPr lang="sl-SI" dirty="0" err="1"/>
              <a:t>muscle</a:t>
            </a:r>
            <a:r>
              <a:rPr lang="sl-SI" dirty="0"/>
              <a:t> </a:t>
            </a:r>
            <a:r>
              <a:rPr lang="sl-SI" dirty="0" err="1"/>
              <a:t>strength</a:t>
            </a:r>
            <a:r>
              <a:rPr lang="sl-SI" dirty="0"/>
              <a:t> </a:t>
            </a:r>
            <a:r>
              <a:rPr lang="sl-SI" dirty="0" err="1"/>
              <a:t>and</a:t>
            </a:r>
            <a:r>
              <a:rPr lang="sl-SI" dirty="0"/>
              <a:t> </a:t>
            </a:r>
            <a:r>
              <a:rPr lang="sl-SI" dirty="0" err="1"/>
              <a:t>stiffness</a:t>
            </a:r>
            <a:r>
              <a:rPr lang="sl-SI" dirty="0"/>
              <a:t>. Med </a:t>
            </a:r>
            <a:r>
              <a:rPr lang="sl-SI" dirty="0" err="1"/>
              <a:t>Sci</a:t>
            </a:r>
            <a:r>
              <a:rPr lang="sl-SI" dirty="0"/>
              <a:t> </a:t>
            </a:r>
            <a:r>
              <a:rPr lang="sl-SI" dirty="0" err="1"/>
              <a:t>Sports</a:t>
            </a:r>
            <a:r>
              <a:rPr lang="sl-SI" dirty="0"/>
              <a:t> </a:t>
            </a:r>
            <a:r>
              <a:rPr lang="sl-SI" dirty="0" err="1"/>
              <a:t>Exerc</a:t>
            </a:r>
            <a:r>
              <a:rPr lang="sl-SI" dirty="0"/>
              <a:t> 43(9):1777–1784.</a:t>
            </a:r>
          </a:p>
          <a:p>
            <a:endParaRPr lang="sl-SI" dirty="0"/>
          </a:p>
        </p:txBody>
      </p:sp>
      <p:sp>
        <p:nvSpPr>
          <p:cNvPr id="4" name="Označba mesta številke diapozitiva 3"/>
          <p:cNvSpPr>
            <a:spLocks noGrp="1"/>
          </p:cNvSpPr>
          <p:nvPr>
            <p:ph type="sldNum" sz="quarter" idx="5"/>
          </p:nvPr>
        </p:nvSpPr>
        <p:spPr/>
        <p:txBody>
          <a:bodyPr/>
          <a:lstStyle/>
          <a:p>
            <a:fld id="{8B0093FF-BC19-4F5D-9314-F0859460AD79}" type="slidenum">
              <a:rPr lang="sl-SI" smtClean="0"/>
              <a:t>23</a:t>
            </a:fld>
            <a:endParaRPr lang="sl-SI"/>
          </a:p>
        </p:txBody>
      </p:sp>
    </p:spTree>
    <p:extLst>
      <p:ext uri="{BB962C8B-B14F-4D97-AF65-F5344CB8AC3E}">
        <p14:creationId xmlns:p14="http://schemas.microsoft.com/office/powerpoint/2010/main" val="3610660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t>11/5/2024</a:t>
            </a:fld>
            <a:endParaRPr lang="en-US" dirty="0"/>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451022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87840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28139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48760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58748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6158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54929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634995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771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603206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t>11/5/2024</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79657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pPr/>
              <a:t>11/5/2024</a:t>
            </a:fld>
            <a:endParaRPr lang="en-US" dirty="0"/>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18749993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hyperlink" Target="https://www.zd-ms.si/osnovno-zdravstvo/center-za-krepitev-zdravj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czr.si/" TargetMode="External"/><Relationship Id="rId5" Type="http://schemas.openxmlformats.org/officeDocument/2006/relationships/hyperlink" Target="https://www.skupajzazdravje.si/aktivnosti-za-krepitev-zdravja/kdo-izvaja-aktivnosti-za-krepitev-zdravja/" TargetMode="External"/><Relationship Id="rId10" Type="http://schemas.openxmlformats.org/officeDocument/2006/relationships/image" Target="../media/image33.jpeg"/><Relationship Id="rId4" Type="http://schemas.openxmlformats.org/officeDocument/2006/relationships/image" Target="../media/image7.png"/><Relationship Id="rId9"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hyperlink" Target="https://www.who.int/news-room/fact-sheets/detail/physical-activity" TargetMode="External"/><Relationship Id="rId7" Type="http://schemas.openxmlformats.org/officeDocument/2006/relationships/image" Target="../media/image7.png"/><Relationship Id="rId2" Type="http://schemas.openxmlformats.org/officeDocument/2006/relationships/hyperlink" Target="http://www.jstor.org/stable/20056429"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www.who.int/publications/i/item/9789241514804" TargetMode="External"/><Relationship Id="rId4" Type="http://schemas.openxmlformats.org/officeDocument/2006/relationships/hyperlink" Target="https://www.who.int/multi-media/details/who-guidelines-on-physical-activity-and-sedentary-behaviour"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vizita.si/zdravje/aktivno-zivljenje/nordijska-hoja-za-starejse.html" TargetMode="External"/><Relationship Id="rId2" Type="http://schemas.openxmlformats.org/officeDocument/2006/relationships/hyperlink" Target="https://doi.org/10.1007/978-981-15-1792-1_2"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DE3B669-D0C6-43C4-9D0E-ED152B12D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394394F-D65F-C960-2B4F-0270829E8851}"/>
              </a:ext>
            </a:extLst>
          </p:cNvPr>
          <p:cNvSpPr>
            <a:spLocks noGrp="1"/>
          </p:cNvSpPr>
          <p:nvPr>
            <p:ph type="ctrTitle"/>
          </p:nvPr>
        </p:nvSpPr>
        <p:spPr>
          <a:xfrm>
            <a:off x="83935" y="5327461"/>
            <a:ext cx="8888461" cy="706641"/>
          </a:xfrm>
        </p:spPr>
        <p:txBody>
          <a:bodyPr anchor="b">
            <a:normAutofit fontScale="90000"/>
          </a:bodyPr>
          <a:lstStyle/>
          <a:p>
            <a:r>
              <a:rPr lang="sl-SI" sz="2800" dirty="0" err="1"/>
              <a:t>SenSyn</a:t>
            </a:r>
            <a:r>
              <a:rPr lang="sl-SI" sz="2800" dirty="0"/>
              <a:t> - </a:t>
            </a:r>
            <a:r>
              <a:rPr lang="en-US" sz="2800" dirty="0"/>
              <a:t>Senior Synergy: Empowering Lifelong Learning and Healthy living through Community Events</a:t>
            </a:r>
            <a:endParaRPr lang="en-GB" sz="2800" dirty="0"/>
          </a:p>
        </p:txBody>
      </p:sp>
      <p:pic>
        <p:nvPicPr>
          <p:cNvPr id="4" name="Picture 3" descr="Triangular abstract background">
            <a:extLst>
              <a:ext uri="{FF2B5EF4-FFF2-40B4-BE49-F238E27FC236}">
                <a16:creationId xmlns:a16="http://schemas.microsoft.com/office/drawing/2014/main" id="{BF8B7878-58EA-DD75-0A02-C1B2720A3E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6742"/>
          <a:stretch/>
        </p:blipFill>
        <p:spPr>
          <a:xfrm>
            <a:off x="-2" y="10"/>
            <a:ext cx="12192002" cy="5148019"/>
          </a:xfrm>
          <a:prstGeom prst="rect">
            <a:avLst/>
          </a:prstGeom>
        </p:spPr>
      </p:pic>
      <p:sp>
        <p:nvSpPr>
          <p:cNvPr id="11" name="Freeform: Shape 10">
            <a:extLst>
              <a:ext uri="{FF2B5EF4-FFF2-40B4-BE49-F238E27FC236}">
                <a16:creationId xmlns:a16="http://schemas.microsoft.com/office/drawing/2014/main" id="{B75D9F35-775B-4B73-BBB6-176A2E086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1741688"/>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Slika 5" descr="Slika, ki vsebuje besede električno modra, posnetek zaslona, pisava, modro&#10;&#10;Opis je samodejno ustvarjen">
            <a:extLst>
              <a:ext uri="{FF2B5EF4-FFF2-40B4-BE49-F238E27FC236}">
                <a16:creationId xmlns:a16="http://schemas.microsoft.com/office/drawing/2014/main" id="{DFB64BDA-E038-5D6B-FF05-ACBC6E216F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585" y="6184854"/>
            <a:ext cx="2025388" cy="453445"/>
          </a:xfrm>
          <a:prstGeom prst="rect">
            <a:avLst/>
          </a:prstGeom>
        </p:spPr>
      </p:pic>
      <p:pic>
        <p:nvPicPr>
          <p:cNvPr id="8" name="Slika 7" descr="Slika, ki vsebuje besede sličica, risanka, skica, ilustracija&#10;&#10;Opis je samodejno ustvarjen">
            <a:extLst>
              <a:ext uri="{FF2B5EF4-FFF2-40B4-BE49-F238E27FC236}">
                <a16:creationId xmlns:a16="http://schemas.microsoft.com/office/drawing/2014/main" id="{EDD77D33-F4D2-98A4-28AC-9D2C8F00B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96081" y="5162071"/>
            <a:ext cx="1695919" cy="1695919"/>
          </a:xfrm>
          <a:prstGeom prst="rect">
            <a:avLst/>
          </a:prstGeom>
        </p:spPr>
      </p:pic>
    </p:spTree>
    <p:extLst>
      <p:ext uri="{BB962C8B-B14F-4D97-AF65-F5344CB8AC3E}">
        <p14:creationId xmlns:p14="http://schemas.microsoft.com/office/powerpoint/2010/main" val="24215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Benefits</a:t>
            </a:r>
            <a:r>
              <a:rPr lang="sl-SI" dirty="0"/>
              <a:t> </a:t>
            </a:r>
            <a:r>
              <a:rPr lang="sl-SI" dirty="0" err="1"/>
              <a:t>of</a:t>
            </a:r>
            <a:r>
              <a:rPr lang="sl-SI" dirty="0"/>
              <a:t> </a:t>
            </a:r>
            <a:r>
              <a:rPr lang="sl-SI" dirty="0" err="1"/>
              <a:t>physical</a:t>
            </a:r>
            <a:r>
              <a:rPr lang="sl-SI" dirty="0"/>
              <a:t> </a:t>
            </a:r>
            <a:r>
              <a:rPr lang="sl-SI" dirty="0" err="1"/>
              <a:t>activities</a:t>
            </a:r>
            <a:r>
              <a:rPr lang="sl-SI" dirty="0"/>
              <a:t> </a:t>
            </a:r>
            <a:r>
              <a:rPr lang="sl-SI" dirty="0" err="1"/>
              <a:t>for</a:t>
            </a:r>
            <a:r>
              <a:rPr lang="sl-SI" dirty="0"/>
              <a:t> </a:t>
            </a:r>
            <a:r>
              <a:rPr lang="sl-SI" dirty="0" err="1"/>
              <a:t>seniors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517301"/>
            <a:ext cx="6161595" cy="4491613"/>
          </a:xfrm>
        </p:spPr>
        <p:txBody>
          <a:bodyPr/>
          <a:lstStyle/>
          <a:p>
            <a:pPr marL="0" indent="0">
              <a:buNone/>
            </a:pPr>
            <a:r>
              <a:rPr lang="en-US" sz="2000" b="1" dirty="0">
                <a:latin typeface="+mj-lt"/>
              </a:rPr>
              <a:t>Enhances </a:t>
            </a:r>
            <a:r>
              <a:rPr lang="sl-SI" sz="2000" b="1" dirty="0">
                <a:latin typeface="+mj-lt"/>
              </a:rPr>
              <a:t>m</a:t>
            </a:r>
            <a:r>
              <a:rPr lang="en-US" sz="2000" b="1" dirty="0" err="1">
                <a:latin typeface="+mj-lt"/>
              </a:rPr>
              <a:t>ental</a:t>
            </a:r>
            <a:r>
              <a:rPr lang="en-US" sz="2000" b="1" dirty="0">
                <a:latin typeface="+mj-lt"/>
              </a:rPr>
              <a:t> and emotional well-being</a:t>
            </a:r>
          </a:p>
          <a:p>
            <a:r>
              <a:rPr lang="en-US" b="1" dirty="0"/>
              <a:t>Reduces feelings of isolation:</a:t>
            </a:r>
            <a:r>
              <a:rPr lang="en-US" dirty="0"/>
              <a:t> Simple physical activities such as walking with friends or playing with grandchildren provide social interaction and can lift mood.</a:t>
            </a:r>
          </a:p>
          <a:p>
            <a:r>
              <a:rPr lang="en-US" b="1" dirty="0"/>
              <a:t>Increases energy levels:</a:t>
            </a:r>
            <a:r>
              <a:rPr lang="en-US" dirty="0"/>
              <a:t> Gentle movements throughout the day help maintain energy and reduce fatigue.</a:t>
            </a:r>
          </a:p>
          <a:p>
            <a:pPr marL="0" indent="0">
              <a:buNone/>
            </a:pPr>
            <a:endParaRPr lang="sl-SI" dirty="0"/>
          </a:p>
        </p:txBody>
      </p:sp>
      <p:pic>
        <p:nvPicPr>
          <p:cNvPr id="6" name="Slika 5">
            <a:extLst>
              <a:ext uri="{FF2B5EF4-FFF2-40B4-BE49-F238E27FC236}">
                <a16:creationId xmlns:a16="http://schemas.microsoft.com/office/drawing/2014/main" id="{A6D4852B-8575-4256-A5D1-5C9F9FA60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5859" y="1208314"/>
            <a:ext cx="3304233" cy="4956350"/>
          </a:xfrm>
          <a:prstGeom prst="rect">
            <a:avLst/>
          </a:prstGeom>
          <a:ln>
            <a:noFill/>
          </a:ln>
          <a:effectLst>
            <a:softEdge rad="112500"/>
          </a:effectLst>
        </p:spPr>
      </p:pic>
    </p:spTree>
    <p:extLst>
      <p:ext uri="{BB962C8B-B14F-4D97-AF65-F5344CB8AC3E}">
        <p14:creationId xmlns:p14="http://schemas.microsoft.com/office/powerpoint/2010/main" val="123013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Benefits</a:t>
            </a:r>
            <a:r>
              <a:rPr lang="sl-SI" dirty="0"/>
              <a:t> </a:t>
            </a:r>
            <a:r>
              <a:rPr lang="sl-SI" dirty="0" err="1"/>
              <a:t>of</a:t>
            </a:r>
            <a:r>
              <a:rPr lang="sl-SI" dirty="0"/>
              <a:t> </a:t>
            </a:r>
            <a:r>
              <a:rPr lang="sl-SI" dirty="0" err="1"/>
              <a:t>physical</a:t>
            </a:r>
            <a:r>
              <a:rPr lang="sl-SI" dirty="0"/>
              <a:t> </a:t>
            </a:r>
            <a:r>
              <a:rPr lang="sl-SI" dirty="0" err="1"/>
              <a:t>activities</a:t>
            </a:r>
            <a:r>
              <a:rPr lang="sl-SI" dirty="0"/>
              <a:t> </a:t>
            </a:r>
            <a:r>
              <a:rPr lang="sl-SI" dirty="0" err="1"/>
              <a:t>for</a:t>
            </a:r>
            <a:r>
              <a:rPr lang="sl-SI" dirty="0"/>
              <a:t> </a:t>
            </a:r>
            <a:r>
              <a:rPr lang="sl-SI" dirty="0" err="1"/>
              <a:t>seniors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517301"/>
            <a:ext cx="7849718" cy="4491613"/>
          </a:xfrm>
        </p:spPr>
        <p:txBody>
          <a:bodyPr/>
          <a:lstStyle/>
          <a:p>
            <a:pPr marL="0" indent="0">
              <a:buNone/>
            </a:pPr>
            <a:r>
              <a:rPr lang="en-US" sz="2000" b="1" dirty="0">
                <a:latin typeface="+mj-lt"/>
              </a:rPr>
              <a:t>Supports cardiovascular health in a low-intensity way</a:t>
            </a:r>
          </a:p>
          <a:p>
            <a:r>
              <a:rPr lang="en-US" sz="2000" b="1" dirty="0"/>
              <a:t>Promotes circulation:</a:t>
            </a:r>
            <a:r>
              <a:rPr lang="en-US" sz="2000" dirty="0"/>
              <a:t> Light activities, like casual walking or gardening, encourage blood flow without putting too much strain on the heart.</a:t>
            </a:r>
          </a:p>
          <a:p>
            <a:r>
              <a:rPr lang="en-US" sz="2000" b="1" dirty="0"/>
              <a:t>Helps manage blood pressure:</a:t>
            </a:r>
            <a:r>
              <a:rPr lang="en-US" sz="2000" dirty="0"/>
              <a:t> Regular low-intensity activities can contribute to heart health and lower blood pressure over time.</a:t>
            </a:r>
          </a:p>
          <a:p>
            <a:pPr marL="0" indent="0">
              <a:buNone/>
            </a:pPr>
            <a:endParaRPr lang="sl-SI" dirty="0"/>
          </a:p>
        </p:txBody>
      </p:sp>
      <p:pic>
        <p:nvPicPr>
          <p:cNvPr id="8" name="Slika 7">
            <a:extLst>
              <a:ext uri="{FF2B5EF4-FFF2-40B4-BE49-F238E27FC236}">
                <a16:creationId xmlns:a16="http://schemas.microsoft.com/office/drawing/2014/main" id="{DF861A5A-7112-4FBE-B12D-90BC0FC82268}"/>
              </a:ext>
            </a:extLst>
          </p:cNvPr>
          <p:cNvPicPr>
            <a:picLocks noChangeAspect="1"/>
          </p:cNvPicPr>
          <p:nvPr/>
        </p:nvPicPr>
        <p:blipFill>
          <a:blip r:embed="rId4"/>
          <a:stretch>
            <a:fillRect/>
          </a:stretch>
        </p:blipFill>
        <p:spPr>
          <a:xfrm>
            <a:off x="8231274" y="1202435"/>
            <a:ext cx="2952541" cy="4428812"/>
          </a:xfrm>
          <a:prstGeom prst="rect">
            <a:avLst/>
          </a:prstGeom>
          <a:ln>
            <a:noFill/>
          </a:ln>
          <a:effectLst>
            <a:softEdge rad="112500"/>
          </a:effectLst>
        </p:spPr>
      </p:pic>
    </p:spTree>
    <p:extLst>
      <p:ext uri="{BB962C8B-B14F-4D97-AF65-F5344CB8AC3E}">
        <p14:creationId xmlns:p14="http://schemas.microsoft.com/office/powerpoint/2010/main" val="3265549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Benefits</a:t>
            </a:r>
            <a:r>
              <a:rPr lang="sl-SI" dirty="0"/>
              <a:t> </a:t>
            </a:r>
            <a:r>
              <a:rPr lang="sl-SI" dirty="0" err="1"/>
              <a:t>of</a:t>
            </a:r>
            <a:r>
              <a:rPr lang="sl-SI" dirty="0"/>
              <a:t> </a:t>
            </a:r>
            <a:r>
              <a:rPr lang="sl-SI" dirty="0" err="1"/>
              <a:t>physical</a:t>
            </a:r>
            <a:r>
              <a:rPr lang="sl-SI" dirty="0"/>
              <a:t> </a:t>
            </a:r>
            <a:r>
              <a:rPr lang="sl-SI" dirty="0" err="1"/>
              <a:t>activities</a:t>
            </a:r>
            <a:r>
              <a:rPr lang="sl-SI" dirty="0"/>
              <a:t> </a:t>
            </a:r>
            <a:r>
              <a:rPr lang="sl-SI" dirty="0" err="1"/>
              <a:t>for</a:t>
            </a:r>
            <a:r>
              <a:rPr lang="sl-SI" dirty="0"/>
              <a:t> </a:t>
            </a:r>
            <a:r>
              <a:rPr lang="sl-SI" dirty="0" err="1"/>
              <a:t>seniors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517301"/>
            <a:ext cx="7849718" cy="4491613"/>
          </a:xfrm>
        </p:spPr>
        <p:txBody>
          <a:bodyPr/>
          <a:lstStyle/>
          <a:p>
            <a:pPr marL="0" indent="0">
              <a:buNone/>
            </a:pPr>
            <a:r>
              <a:rPr lang="en-US" sz="2000" b="1" dirty="0">
                <a:latin typeface="+mj-lt"/>
              </a:rPr>
              <a:t>Reduces risk of falls through functional movements</a:t>
            </a:r>
          </a:p>
          <a:p>
            <a:r>
              <a:rPr lang="en-US" sz="2000" b="1" dirty="0"/>
              <a:t>Improves balance naturally:</a:t>
            </a:r>
            <a:r>
              <a:rPr lang="en-US" sz="2000" dirty="0"/>
              <a:t> Activities that involve standing, bending, and reaching help seniors maintain balance and coordination without structured balance training.</a:t>
            </a:r>
          </a:p>
        </p:txBody>
      </p:sp>
      <p:pic>
        <p:nvPicPr>
          <p:cNvPr id="6" name="Slika 5">
            <a:extLst>
              <a:ext uri="{FF2B5EF4-FFF2-40B4-BE49-F238E27FC236}">
                <a16:creationId xmlns:a16="http://schemas.microsoft.com/office/drawing/2014/main" id="{A1E730F2-126B-4591-BA20-00567DFC8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890" y="1315634"/>
            <a:ext cx="2994408" cy="4491613"/>
          </a:xfrm>
          <a:prstGeom prst="rect">
            <a:avLst/>
          </a:prstGeom>
          <a:ln>
            <a:noFill/>
          </a:ln>
          <a:effectLst>
            <a:softEdge rad="112500"/>
          </a:effectLst>
        </p:spPr>
      </p:pic>
      <p:pic>
        <p:nvPicPr>
          <p:cNvPr id="9" name="Slika 8">
            <a:extLst>
              <a:ext uri="{FF2B5EF4-FFF2-40B4-BE49-F238E27FC236}">
                <a16:creationId xmlns:a16="http://schemas.microsoft.com/office/drawing/2014/main" id="{5520C62F-3460-4688-8C73-8DD4DA469292}"/>
              </a:ext>
            </a:extLst>
          </p:cNvPr>
          <p:cNvPicPr>
            <a:picLocks noChangeAspect="1"/>
          </p:cNvPicPr>
          <p:nvPr/>
        </p:nvPicPr>
        <p:blipFill>
          <a:blip r:embed="rId5"/>
          <a:stretch>
            <a:fillRect/>
          </a:stretch>
        </p:blipFill>
        <p:spPr>
          <a:xfrm>
            <a:off x="1362589" y="3592242"/>
            <a:ext cx="4530267" cy="2939187"/>
          </a:xfrm>
          <a:prstGeom prst="rect">
            <a:avLst/>
          </a:prstGeom>
          <a:ln>
            <a:noFill/>
          </a:ln>
          <a:effectLst>
            <a:softEdge rad="112500"/>
          </a:effectLst>
        </p:spPr>
      </p:pic>
    </p:spTree>
    <p:extLst>
      <p:ext uri="{BB962C8B-B14F-4D97-AF65-F5344CB8AC3E}">
        <p14:creationId xmlns:p14="http://schemas.microsoft.com/office/powerpoint/2010/main" val="1089119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Benefits</a:t>
            </a:r>
            <a:r>
              <a:rPr lang="sl-SI" dirty="0"/>
              <a:t> </a:t>
            </a:r>
            <a:r>
              <a:rPr lang="sl-SI" dirty="0" err="1"/>
              <a:t>of</a:t>
            </a:r>
            <a:r>
              <a:rPr lang="sl-SI" dirty="0"/>
              <a:t> </a:t>
            </a:r>
            <a:r>
              <a:rPr lang="sl-SI" dirty="0" err="1"/>
              <a:t>exercise</a:t>
            </a:r>
            <a:r>
              <a:rPr lang="sl-SI" dirty="0"/>
              <a:t> </a:t>
            </a:r>
            <a:r>
              <a:rPr lang="sl-SI" dirty="0" err="1"/>
              <a:t>for</a:t>
            </a:r>
            <a:r>
              <a:rPr lang="sl-SI" dirty="0"/>
              <a:t> </a:t>
            </a:r>
            <a:r>
              <a:rPr lang="sl-SI" dirty="0" err="1"/>
              <a:t>seniors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8" y="1517301"/>
            <a:ext cx="5288301" cy="4491613"/>
          </a:xfrm>
        </p:spPr>
        <p:txBody>
          <a:bodyPr/>
          <a:lstStyle/>
          <a:p>
            <a:pPr marL="0" indent="0">
              <a:buNone/>
            </a:pPr>
            <a:r>
              <a:rPr lang="en-US" sz="2000" b="1" dirty="0">
                <a:latin typeface="+mj-lt"/>
              </a:rPr>
              <a:t>Increases strength and muscle mass</a:t>
            </a:r>
            <a:endParaRPr lang="sl-SI" sz="2000" b="1" dirty="0">
              <a:latin typeface="+mj-lt"/>
            </a:endParaRPr>
          </a:p>
          <a:p>
            <a:r>
              <a:rPr lang="en-US" sz="2000" b="1" dirty="0"/>
              <a:t>Builds muscle strength: </a:t>
            </a:r>
            <a:r>
              <a:rPr lang="en-US" sz="2000" dirty="0"/>
              <a:t>Resistance exercises like weightlifting or using resistance bands help maintain muscle mass, which tends to decline with age.</a:t>
            </a:r>
            <a:endParaRPr lang="sl-SI" sz="2000" dirty="0"/>
          </a:p>
          <a:p>
            <a:r>
              <a:rPr lang="en-US" sz="2000" b="1" dirty="0"/>
              <a:t>Strengthens bones: </a:t>
            </a:r>
            <a:r>
              <a:rPr lang="en-US" sz="2000" dirty="0"/>
              <a:t>Weight-bearing exercises, such as strength training, help improve bone density and reduce the risk of osteoporosis.</a:t>
            </a:r>
            <a:endParaRPr lang="sl-SI" sz="2000" dirty="0"/>
          </a:p>
          <a:p>
            <a:endParaRPr lang="sl-SI" sz="2000" dirty="0"/>
          </a:p>
          <a:p>
            <a:endParaRPr lang="en-US" sz="2000" dirty="0"/>
          </a:p>
        </p:txBody>
      </p:sp>
      <p:pic>
        <p:nvPicPr>
          <p:cNvPr id="8" name="Slika 7">
            <a:extLst>
              <a:ext uri="{FF2B5EF4-FFF2-40B4-BE49-F238E27FC236}">
                <a16:creationId xmlns:a16="http://schemas.microsoft.com/office/drawing/2014/main" id="{106A76FA-26DE-4E49-8395-80E08D1DF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916" y="1899226"/>
            <a:ext cx="5209312" cy="3472874"/>
          </a:xfrm>
          <a:prstGeom prst="rect">
            <a:avLst/>
          </a:prstGeom>
          <a:ln>
            <a:noFill/>
          </a:ln>
          <a:effectLst>
            <a:softEdge rad="112500"/>
          </a:effectLst>
        </p:spPr>
      </p:pic>
    </p:spTree>
    <p:extLst>
      <p:ext uri="{BB962C8B-B14F-4D97-AF65-F5344CB8AC3E}">
        <p14:creationId xmlns:p14="http://schemas.microsoft.com/office/powerpoint/2010/main" val="3245865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Benefits</a:t>
            </a:r>
            <a:r>
              <a:rPr lang="sl-SI" dirty="0"/>
              <a:t> </a:t>
            </a:r>
            <a:r>
              <a:rPr lang="sl-SI" dirty="0" err="1"/>
              <a:t>of</a:t>
            </a:r>
            <a:r>
              <a:rPr lang="sl-SI" dirty="0"/>
              <a:t> </a:t>
            </a:r>
            <a:r>
              <a:rPr lang="sl-SI" dirty="0" err="1"/>
              <a:t>exercise</a:t>
            </a:r>
            <a:r>
              <a:rPr lang="sl-SI" dirty="0"/>
              <a:t> </a:t>
            </a:r>
            <a:r>
              <a:rPr lang="sl-SI" dirty="0" err="1"/>
              <a:t>for</a:t>
            </a:r>
            <a:r>
              <a:rPr lang="sl-SI" dirty="0"/>
              <a:t> </a:t>
            </a:r>
            <a:r>
              <a:rPr lang="sl-SI" dirty="0" err="1"/>
              <a:t>seniors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8" y="1517301"/>
            <a:ext cx="6181920" cy="4491613"/>
          </a:xfrm>
        </p:spPr>
        <p:txBody>
          <a:bodyPr/>
          <a:lstStyle/>
          <a:p>
            <a:pPr marL="0" indent="0">
              <a:buNone/>
            </a:pPr>
            <a:r>
              <a:rPr lang="sl-SI" sz="2000" b="1" dirty="0" err="1">
                <a:latin typeface="+mj-lt"/>
              </a:rPr>
              <a:t>Enhances</a:t>
            </a:r>
            <a:r>
              <a:rPr lang="sl-SI" sz="2000" b="1" dirty="0">
                <a:latin typeface="+mj-lt"/>
              </a:rPr>
              <a:t> </a:t>
            </a:r>
            <a:r>
              <a:rPr lang="sl-SI" sz="2000" b="1" dirty="0" err="1">
                <a:latin typeface="+mj-lt"/>
              </a:rPr>
              <a:t>cardiovascular</a:t>
            </a:r>
            <a:r>
              <a:rPr lang="sl-SI" sz="2000" b="1" dirty="0">
                <a:latin typeface="+mj-lt"/>
              </a:rPr>
              <a:t> </a:t>
            </a:r>
            <a:r>
              <a:rPr lang="sl-SI" sz="2000" b="1" dirty="0" err="1">
                <a:latin typeface="+mj-lt"/>
              </a:rPr>
              <a:t>endurance</a:t>
            </a:r>
            <a:endParaRPr lang="sl-SI" sz="2000" b="1" dirty="0">
              <a:latin typeface="+mj-lt"/>
            </a:endParaRPr>
          </a:p>
          <a:p>
            <a:r>
              <a:rPr lang="en-US" sz="2000" b="1" dirty="0"/>
              <a:t>Improves heart health: </a:t>
            </a:r>
            <a:r>
              <a:rPr lang="en-US" sz="2000" dirty="0"/>
              <a:t>Regular aerobic exercises like cycling, swimming, or treadmill walking can strengthen the heart and increase cardiovascular endurance.</a:t>
            </a:r>
            <a:endParaRPr lang="sl-SI" sz="2000" dirty="0"/>
          </a:p>
          <a:p>
            <a:r>
              <a:rPr lang="en-US" sz="2000" b="1" dirty="0"/>
              <a:t>Lowers cholesterol and blood sugar levels: </a:t>
            </a:r>
            <a:r>
              <a:rPr lang="en-US" sz="2000" dirty="0"/>
              <a:t>Exercise is effective in managing conditions like high cholesterol and type 2 diabetes.</a:t>
            </a:r>
            <a:endParaRPr lang="sl-SI" sz="2000" dirty="0"/>
          </a:p>
          <a:p>
            <a:endParaRPr lang="en-US" sz="2000" dirty="0"/>
          </a:p>
        </p:txBody>
      </p:sp>
      <p:pic>
        <p:nvPicPr>
          <p:cNvPr id="9" name="Slika 8">
            <a:extLst>
              <a:ext uri="{FF2B5EF4-FFF2-40B4-BE49-F238E27FC236}">
                <a16:creationId xmlns:a16="http://schemas.microsoft.com/office/drawing/2014/main" id="{17A8B2A8-CDA2-4C91-97AD-45F3EA828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344" y="1142999"/>
            <a:ext cx="3179365" cy="4769048"/>
          </a:xfrm>
          <a:prstGeom prst="rect">
            <a:avLst/>
          </a:prstGeom>
          <a:ln>
            <a:noFill/>
          </a:ln>
          <a:effectLst>
            <a:softEdge rad="112500"/>
          </a:effectLst>
        </p:spPr>
      </p:pic>
    </p:spTree>
    <p:extLst>
      <p:ext uri="{BB962C8B-B14F-4D97-AF65-F5344CB8AC3E}">
        <p14:creationId xmlns:p14="http://schemas.microsoft.com/office/powerpoint/2010/main" val="1258404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Benefits</a:t>
            </a:r>
            <a:r>
              <a:rPr lang="sl-SI" dirty="0"/>
              <a:t> </a:t>
            </a:r>
            <a:r>
              <a:rPr lang="sl-SI" dirty="0" err="1"/>
              <a:t>of</a:t>
            </a:r>
            <a:r>
              <a:rPr lang="sl-SI" dirty="0"/>
              <a:t> </a:t>
            </a:r>
            <a:r>
              <a:rPr lang="sl-SI" dirty="0" err="1"/>
              <a:t>exercise</a:t>
            </a:r>
            <a:r>
              <a:rPr lang="sl-SI" dirty="0"/>
              <a:t> </a:t>
            </a:r>
            <a:r>
              <a:rPr lang="sl-SI" dirty="0" err="1"/>
              <a:t>for</a:t>
            </a:r>
            <a:r>
              <a:rPr lang="sl-SI" dirty="0"/>
              <a:t> </a:t>
            </a:r>
            <a:r>
              <a:rPr lang="sl-SI" dirty="0" err="1"/>
              <a:t>seniors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8" y="1517301"/>
            <a:ext cx="5683156" cy="4491613"/>
          </a:xfrm>
        </p:spPr>
        <p:txBody>
          <a:bodyPr>
            <a:normAutofit/>
          </a:bodyPr>
          <a:lstStyle/>
          <a:p>
            <a:pPr marL="0" indent="0">
              <a:buNone/>
            </a:pPr>
            <a:r>
              <a:rPr lang="en-US" sz="2000" b="1" dirty="0">
                <a:latin typeface="+mj-lt"/>
              </a:rPr>
              <a:t>Improves balance and coordination through targeted training</a:t>
            </a:r>
            <a:endParaRPr lang="sl-SI" sz="2000" b="1" dirty="0">
              <a:latin typeface="+mj-lt"/>
            </a:endParaRPr>
          </a:p>
          <a:p>
            <a:r>
              <a:rPr lang="en-US" sz="2000" b="1" dirty="0"/>
              <a:t>Balance exercises: </a:t>
            </a:r>
            <a:r>
              <a:rPr lang="en-US" sz="2000" dirty="0"/>
              <a:t>Structured balance training, like Tai Chi or specific balance exercises, can reduce the risk of falls more effectively than general physical activities.</a:t>
            </a:r>
            <a:endParaRPr lang="sl-SI" sz="2000" dirty="0"/>
          </a:p>
          <a:p>
            <a:r>
              <a:rPr lang="en-US" sz="2000" b="1" dirty="0"/>
              <a:t>Core strengthening:</a:t>
            </a:r>
            <a:r>
              <a:rPr lang="en-US" sz="2000" dirty="0"/>
              <a:t> Exercises focused on the core (e.g., Pilates) help improve stability and body control.</a:t>
            </a:r>
            <a:endParaRPr lang="sl-SI" sz="2000" dirty="0"/>
          </a:p>
          <a:p>
            <a:endParaRPr lang="sl-SI" sz="2000" dirty="0"/>
          </a:p>
          <a:p>
            <a:endParaRPr lang="en-US" sz="2000" dirty="0"/>
          </a:p>
        </p:txBody>
      </p:sp>
      <p:pic>
        <p:nvPicPr>
          <p:cNvPr id="7" name="Slika 6">
            <a:extLst>
              <a:ext uri="{FF2B5EF4-FFF2-40B4-BE49-F238E27FC236}">
                <a16:creationId xmlns:a16="http://schemas.microsoft.com/office/drawing/2014/main" id="{F7ECA826-8486-4A5A-8EE5-6BAF71CAB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2601" y="1849581"/>
            <a:ext cx="4987250" cy="3325091"/>
          </a:xfrm>
          <a:prstGeom prst="rect">
            <a:avLst/>
          </a:prstGeom>
          <a:ln>
            <a:noFill/>
          </a:ln>
          <a:effectLst>
            <a:softEdge rad="112500"/>
          </a:effectLst>
        </p:spPr>
      </p:pic>
    </p:spTree>
    <p:extLst>
      <p:ext uri="{BB962C8B-B14F-4D97-AF65-F5344CB8AC3E}">
        <p14:creationId xmlns:p14="http://schemas.microsoft.com/office/powerpoint/2010/main" val="3038057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Benefits</a:t>
            </a:r>
            <a:r>
              <a:rPr lang="sl-SI" dirty="0"/>
              <a:t> </a:t>
            </a:r>
            <a:r>
              <a:rPr lang="sl-SI" dirty="0" err="1"/>
              <a:t>of</a:t>
            </a:r>
            <a:r>
              <a:rPr lang="sl-SI" dirty="0"/>
              <a:t> </a:t>
            </a:r>
            <a:r>
              <a:rPr lang="sl-SI" dirty="0" err="1"/>
              <a:t>exercise</a:t>
            </a:r>
            <a:r>
              <a:rPr lang="sl-SI" dirty="0"/>
              <a:t> </a:t>
            </a:r>
            <a:r>
              <a:rPr lang="sl-SI" dirty="0" err="1"/>
              <a:t>for</a:t>
            </a:r>
            <a:r>
              <a:rPr lang="sl-SI" dirty="0"/>
              <a:t> </a:t>
            </a:r>
            <a:r>
              <a:rPr lang="sl-SI" dirty="0" err="1"/>
              <a:t>seniors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8" y="1517301"/>
            <a:ext cx="5381819" cy="4491613"/>
          </a:xfrm>
        </p:spPr>
        <p:txBody>
          <a:bodyPr/>
          <a:lstStyle/>
          <a:p>
            <a:pPr marL="0" indent="0">
              <a:buNone/>
            </a:pPr>
            <a:r>
              <a:rPr lang="sl-SI" sz="2000" b="1" dirty="0" err="1">
                <a:latin typeface="+mj-lt"/>
              </a:rPr>
              <a:t>Promotes</a:t>
            </a:r>
            <a:r>
              <a:rPr lang="sl-SI" sz="2000" b="1" dirty="0">
                <a:latin typeface="+mj-lt"/>
              </a:rPr>
              <a:t> </a:t>
            </a:r>
            <a:r>
              <a:rPr lang="sl-SI" sz="2000" b="1" dirty="0" err="1">
                <a:latin typeface="+mj-lt"/>
              </a:rPr>
              <a:t>flexibility</a:t>
            </a:r>
            <a:r>
              <a:rPr lang="sl-SI" sz="2000" b="1" dirty="0">
                <a:latin typeface="+mj-lt"/>
              </a:rPr>
              <a:t> </a:t>
            </a:r>
            <a:r>
              <a:rPr lang="sl-SI" sz="2000" b="1" dirty="0" err="1">
                <a:latin typeface="+mj-lt"/>
              </a:rPr>
              <a:t>and</a:t>
            </a:r>
            <a:r>
              <a:rPr lang="sl-SI" sz="2000" b="1" dirty="0">
                <a:latin typeface="+mj-lt"/>
              </a:rPr>
              <a:t> </a:t>
            </a:r>
            <a:r>
              <a:rPr lang="sl-SI" sz="2000" b="1" dirty="0" err="1">
                <a:latin typeface="+mj-lt"/>
              </a:rPr>
              <a:t>joint</a:t>
            </a:r>
            <a:r>
              <a:rPr lang="sl-SI" sz="2000" b="1" dirty="0">
                <a:latin typeface="+mj-lt"/>
              </a:rPr>
              <a:t> </a:t>
            </a:r>
            <a:r>
              <a:rPr lang="sl-SI" sz="2000" b="1" dirty="0" err="1">
                <a:latin typeface="+mj-lt"/>
              </a:rPr>
              <a:t>health</a:t>
            </a:r>
            <a:endParaRPr lang="sl-SI" sz="2000" b="1" dirty="0">
              <a:latin typeface="+mj-lt"/>
            </a:endParaRPr>
          </a:p>
          <a:p>
            <a:r>
              <a:rPr lang="en-US" sz="2000" b="1" dirty="0"/>
              <a:t>Increases range of motion: </a:t>
            </a:r>
            <a:r>
              <a:rPr lang="en-US" sz="2000" dirty="0"/>
              <a:t>Exercises like yoga or stretching routines enhance flexibility and keep joints healthy.</a:t>
            </a:r>
            <a:endParaRPr lang="sl-SI" sz="2000" dirty="0"/>
          </a:p>
          <a:p>
            <a:r>
              <a:rPr lang="en-US" sz="2000" b="1" dirty="0"/>
              <a:t>Reduces pain in conditions like arthritis: </a:t>
            </a:r>
            <a:r>
              <a:rPr lang="en-US" sz="2000" dirty="0"/>
              <a:t>Targeted exercises can help alleviate joint pain and improve joint function.</a:t>
            </a:r>
            <a:endParaRPr lang="sl-SI" sz="2000" dirty="0"/>
          </a:p>
          <a:p>
            <a:endParaRPr lang="en-US" sz="2000" dirty="0"/>
          </a:p>
        </p:txBody>
      </p:sp>
      <p:pic>
        <p:nvPicPr>
          <p:cNvPr id="6" name="Slika 5">
            <a:extLst>
              <a:ext uri="{FF2B5EF4-FFF2-40B4-BE49-F238E27FC236}">
                <a16:creationId xmlns:a16="http://schemas.microsoft.com/office/drawing/2014/main" id="{BF2A078C-643B-4344-917C-FFE4F5702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076" y="917170"/>
            <a:ext cx="3505200" cy="5257800"/>
          </a:xfrm>
          <a:prstGeom prst="rect">
            <a:avLst/>
          </a:prstGeom>
          <a:ln>
            <a:noFill/>
          </a:ln>
          <a:effectLst>
            <a:softEdge rad="112500"/>
          </a:effectLst>
        </p:spPr>
      </p:pic>
    </p:spTree>
    <p:extLst>
      <p:ext uri="{BB962C8B-B14F-4D97-AF65-F5344CB8AC3E}">
        <p14:creationId xmlns:p14="http://schemas.microsoft.com/office/powerpoint/2010/main" val="2705358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Benefits</a:t>
            </a:r>
            <a:r>
              <a:rPr lang="sl-SI" dirty="0"/>
              <a:t> </a:t>
            </a:r>
            <a:r>
              <a:rPr lang="sl-SI" dirty="0" err="1"/>
              <a:t>of</a:t>
            </a:r>
            <a:r>
              <a:rPr lang="sl-SI" dirty="0"/>
              <a:t> </a:t>
            </a:r>
            <a:r>
              <a:rPr lang="sl-SI" dirty="0" err="1"/>
              <a:t>exercise</a:t>
            </a:r>
            <a:r>
              <a:rPr lang="sl-SI" dirty="0"/>
              <a:t> </a:t>
            </a:r>
            <a:r>
              <a:rPr lang="sl-SI" dirty="0" err="1"/>
              <a:t>for</a:t>
            </a:r>
            <a:r>
              <a:rPr lang="sl-SI" dirty="0"/>
              <a:t> </a:t>
            </a:r>
            <a:r>
              <a:rPr lang="sl-SI" dirty="0" err="1"/>
              <a:t>seniors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377815"/>
            <a:ext cx="5381819" cy="4491613"/>
          </a:xfrm>
        </p:spPr>
        <p:txBody>
          <a:bodyPr/>
          <a:lstStyle/>
          <a:p>
            <a:pPr marL="0" indent="0">
              <a:buNone/>
            </a:pPr>
            <a:r>
              <a:rPr lang="en-US" sz="2000" b="1" dirty="0">
                <a:latin typeface="+mj-lt"/>
              </a:rPr>
              <a:t>Enhances cognitive function and mental health more effectively</a:t>
            </a:r>
            <a:endParaRPr lang="sl-SI" sz="2000" b="1" dirty="0">
              <a:latin typeface="+mj-lt"/>
            </a:endParaRPr>
          </a:p>
          <a:p>
            <a:r>
              <a:rPr lang="en-US" sz="2000" b="1" dirty="0"/>
              <a:t>Boosts brain health: </a:t>
            </a:r>
            <a:r>
              <a:rPr lang="en-US" sz="2000" dirty="0"/>
              <a:t>Exercise has been linked to improved cognitive function and a lower risk of cognitive decline.</a:t>
            </a:r>
            <a:endParaRPr lang="sl-SI" sz="2000" dirty="0"/>
          </a:p>
          <a:p>
            <a:r>
              <a:rPr lang="en-US" sz="2000" b="1" dirty="0"/>
              <a:t>Reduces symptoms of depression and anxiety: </a:t>
            </a:r>
            <a:r>
              <a:rPr lang="en-US" sz="2000" dirty="0"/>
              <a:t>Structured exercise releases more endorphins and is particularly beneficial for mental health.</a:t>
            </a:r>
          </a:p>
        </p:txBody>
      </p:sp>
      <p:pic>
        <p:nvPicPr>
          <p:cNvPr id="9" name="Slika 8">
            <a:extLst>
              <a:ext uri="{FF2B5EF4-FFF2-40B4-BE49-F238E27FC236}">
                <a16:creationId xmlns:a16="http://schemas.microsoft.com/office/drawing/2014/main" id="{239C5026-1758-4B43-87AE-B026CD5B0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906" y="1377815"/>
            <a:ext cx="3612576" cy="3612576"/>
          </a:xfrm>
          <a:prstGeom prst="rect">
            <a:avLst/>
          </a:prstGeom>
        </p:spPr>
      </p:pic>
    </p:spTree>
    <p:extLst>
      <p:ext uri="{BB962C8B-B14F-4D97-AF65-F5344CB8AC3E}">
        <p14:creationId xmlns:p14="http://schemas.microsoft.com/office/powerpoint/2010/main" val="284214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Levels</a:t>
            </a:r>
            <a:r>
              <a:rPr lang="sl-SI" dirty="0"/>
              <a:t> </a:t>
            </a:r>
            <a:r>
              <a:rPr lang="sl-SI" dirty="0" err="1"/>
              <a:t>of</a:t>
            </a:r>
            <a:r>
              <a:rPr lang="sl-SI" dirty="0"/>
              <a:t> </a:t>
            </a:r>
            <a:r>
              <a:rPr lang="sl-SI" dirty="0" err="1"/>
              <a:t>physical</a:t>
            </a:r>
            <a:r>
              <a:rPr lang="sl-SI" dirty="0"/>
              <a:t> </a:t>
            </a:r>
            <a:r>
              <a:rPr lang="sl-SI" dirty="0" err="1"/>
              <a:t>inactivity</a:t>
            </a:r>
            <a:r>
              <a:rPr lang="sl-SI" dirty="0"/>
              <a:t> </a:t>
            </a:r>
            <a:r>
              <a:rPr lang="sl-SI" dirty="0" err="1"/>
              <a:t>globally</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2010524"/>
            <a:ext cx="5381819" cy="4491613"/>
          </a:xfrm>
        </p:spPr>
        <p:txBody>
          <a:bodyPr/>
          <a:lstStyle/>
          <a:p>
            <a:r>
              <a:rPr lang="sl-SI" sz="2000" dirty="0" err="1"/>
              <a:t>Study</a:t>
            </a:r>
            <a:r>
              <a:rPr lang="sl-SI" sz="2000" dirty="0"/>
              <a:t> </a:t>
            </a:r>
            <a:r>
              <a:rPr lang="sl-SI" sz="2000" dirty="0" err="1"/>
              <a:t>published</a:t>
            </a:r>
            <a:r>
              <a:rPr lang="sl-SI" sz="2000" dirty="0"/>
              <a:t> in 2024 </a:t>
            </a:r>
            <a:r>
              <a:rPr lang="sl-SI" sz="2000" dirty="0" err="1"/>
              <a:t>shown</a:t>
            </a:r>
            <a:r>
              <a:rPr lang="sl-SI" sz="2000" dirty="0"/>
              <a:t> </a:t>
            </a:r>
            <a:r>
              <a:rPr lang="sl-SI" sz="2000" dirty="0" err="1"/>
              <a:t>that</a:t>
            </a:r>
            <a:r>
              <a:rPr lang="sl-SI" sz="2000" dirty="0"/>
              <a:t> 1/3 </a:t>
            </a:r>
            <a:r>
              <a:rPr lang="sl-SI" sz="2000" dirty="0" err="1"/>
              <a:t>of</a:t>
            </a:r>
            <a:r>
              <a:rPr lang="sl-SI" sz="2000" dirty="0"/>
              <a:t> </a:t>
            </a:r>
            <a:r>
              <a:rPr lang="sl-SI" sz="2000" dirty="0" err="1"/>
              <a:t>world‘s</a:t>
            </a:r>
            <a:r>
              <a:rPr lang="sl-SI" sz="2000" dirty="0"/>
              <a:t> </a:t>
            </a:r>
            <a:r>
              <a:rPr lang="sl-SI" sz="2000" dirty="0" err="1"/>
              <a:t>adult</a:t>
            </a:r>
            <a:r>
              <a:rPr lang="sl-SI" sz="2000" dirty="0"/>
              <a:t> </a:t>
            </a:r>
            <a:r>
              <a:rPr lang="sl-SI" sz="2000" dirty="0" err="1"/>
              <a:t>population</a:t>
            </a:r>
            <a:r>
              <a:rPr lang="sl-SI" sz="2000" dirty="0"/>
              <a:t> is </a:t>
            </a:r>
            <a:r>
              <a:rPr lang="sl-SI" sz="2000" dirty="0" err="1"/>
              <a:t>physically</a:t>
            </a:r>
            <a:r>
              <a:rPr lang="sl-SI" sz="2000" dirty="0"/>
              <a:t> </a:t>
            </a:r>
            <a:r>
              <a:rPr lang="sl-SI" sz="2000" dirty="0" err="1"/>
              <a:t>inactive</a:t>
            </a:r>
            <a:r>
              <a:rPr lang="sl-SI" sz="2000" dirty="0"/>
              <a:t>. </a:t>
            </a:r>
            <a:r>
              <a:rPr lang="sl-SI" sz="2000" dirty="0" err="1"/>
              <a:t>That</a:t>
            </a:r>
            <a:r>
              <a:rPr lang="sl-SI" sz="2000" dirty="0"/>
              <a:t> is 1.8 </a:t>
            </a:r>
            <a:r>
              <a:rPr lang="sl-SI" sz="2000" dirty="0" err="1"/>
              <a:t>billion</a:t>
            </a:r>
            <a:r>
              <a:rPr lang="sl-SI" sz="2000" dirty="0"/>
              <a:t> </a:t>
            </a:r>
            <a:r>
              <a:rPr lang="sl-SI" sz="2000" dirty="0" err="1"/>
              <a:t>adults</a:t>
            </a:r>
            <a:r>
              <a:rPr lang="sl-SI" sz="2000" dirty="0"/>
              <a:t>, </a:t>
            </a:r>
            <a:r>
              <a:rPr lang="sl-SI" sz="2000" dirty="0" err="1"/>
              <a:t>who</a:t>
            </a:r>
            <a:r>
              <a:rPr lang="sl-SI" sz="2000" dirty="0"/>
              <a:t> do not </a:t>
            </a:r>
            <a:r>
              <a:rPr lang="sl-SI" sz="2000" dirty="0" err="1"/>
              <a:t>meet</a:t>
            </a:r>
            <a:r>
              <a:rPr lang="sl-SI" sz="2000" dirty="0"/>
              <a:t> </a:t>
            </a:r>
            <a:r>
              <a:rPr lang="sl-SI" sz="2000" dirty="0" err="1"/>
              <a:t>the</a:t>
            </a:r>
            <a:r>
              <a:rPr lang="sl-SI" sz="2000" dirty="0"/>
              <a:t> global </a:t>
            </a:r>
            <a:r>
              <a:rPr lang="sl-SI" sz="2000" dirty="0" err="1"/>
              <a:t>recommendations</a:t>
            </a:r>
            <a:r>
              <a:rPr lang="sl-SI" sz="2000" dirty="0"/>
              <a:t> </a:t>
            </a:r>
            <a:r>
              <a:rPr lang="sl-SI" sz="2000" dirty="0" err="1"/>
              <a:t>of</a:t>
            </a:r>
            <a:r>
              <a:rPr lang="sl-SI" sz="2000" dirty="0"/>
              <a:t> at </a:t>
            </a:r>
            <a:r>
              <a:rPr lang="sl-SI" sz="2000" dirty="0" err="1"/>
              <a:t>least</a:t>
            </a:r>
            <a:r>
              <a:rPr lang="sl-SI" sz="2000" dirty="0"/>
              <a:t> 150 </a:t>
            </a:r>
            <a:r>
              <a:rPr lang="sl-SI" sz="2000" dirty="0" err="1"/>
              <a:t>minutes</a:t>
            </a:r>
            <a:r>
              <a:rPr lang="sl-SI" sz="2000" dirty="0"/>
              <a:t> </a:t>
            </a:r>
            <a:r>
              <a:rPr lang="sl-SI" sz="2000" dirty="0" err="1"/>
              <a:t>of</a:t>
            </a:r>
            <a:r>
              <a:rPr lang="sl-SI" sz="2000" dirty="0"/>
              <a:t> </a:t>
            </a:r>
            <a:r>
              <a:rPr lang="sl-SI" sz="2000" dirty="0" err="1"/>
              <a:t>moderate-intensity</a:t>
            </a:r>
            <a:r>
              <a:rPr lang="sl-SI" sz="2000" dirty="0"/>
              <a:t> </a:t>
            </a:r>
            <a:r>
              <a:rPr lang="sl-SI" sz="2000" dirty="0" err="1"/>
              <a:t>physical</a:t>
            </a:r>
            <a:r>
              <a:rPr lang="sl-SI" sz="2000" dirty="0"/>
              <a:t> </a:t>
            </a:r>
            <a:r>
              <a:rPr lang="sl-SI" sz="2000" dirty="0" err="1"/>
              <a:t>activity</a:t>
            </a:r>
            <a:r>
              <a:rPr lang="sl-SI" sz="2000" dirty="0"/>
              <a:t> per </a:t>
            </a:r>
            <a:r>
              <a:rPr lang="sl-SI" sz="2000" dirty="0" err="1"/>
              <a:t>week</a:t>
            </a:r>
            <a:r>
              <a:rPr lang="sl-SI" sz="2000" dirty="0"/>
              <a:t>.</a:t>
            </a:r>
          </a:p>
          <a:p>
            <a:r>
              <a:rPr lang="en-US" sz="2000" dirty="0"/>
              <a:t>After 60 years of age physical inactivity levels increase in both men and women. </a:t>
            </a:r>
            <a:endParaRPr lang="sl-SI" sz="2000" dirty="0"/>
          </a:p>
        </p:txBody>
      </p:sp>
      <p:pic>
        <p:nvPicPr>
          <p:cNvPr id="14" name="Slika 13">
            <a:extLst>
              <a:ext uri="{FF2B5EF4-FFF2-40B4-BE49-F238E27FC236}">
                <a16:creationId xmlns:a16="http://schemas.microsoft.com/office/drawing/2014/main" id="{B2BD82E7-45FD-4C83-B6F7-05A3F1792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198" y="1496289"/>
            <a:ext cx="4785017" cy="3190011"/>
          </a:xfrm>
          <a:prstGeom prst="rect">
            <a:avLst/>
          </a:prstGeom>
          <a:ln>
            <a:noFill/>
          </a:ln>
          <a:effectLst>
            <a:softEdge rad="112500"/>
          </a:effectLst>
        </p:spPr>
      </p:pic>
    </p:spTree>
    <p:extLst>
      <p:ext uri="{BB962C8B-B14F-4D97-AF65-F5344CB8AC3E}">
        <p14:creationId xmlns:p14="http://schemas.microsoft.com/office/powerpoint/2010/main" val="520085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pic>
        <p:nvPicPr>
          <p:cNvPr id="6" name="Slika 5">
            <a:extLst>
              <a:ext uri="{FF2B5EF4-FFF2-40B4-BE49-F238E27FC236}">
                <a16:creationId xmlns:a16="http://schemas.microsoft.com/office/drawing/2014/main" id="{EFC003FA-CAB2-4E30-B897-176717BF2014}"/>
              </a:ext>
            </a:extLst>
          </p:cNvPr>
          <p:cNvPicPr>
            <a:picLocks noChangeAspect="1"/>
          </p:cNvPicPr>
          <p:nvPr/>
        </p:nvPicPr>
        <p:blipFill rotWithShape="1">
          <a:blip r:embed="rId5"/>
          <a:srcRect l="13597" t="11728" r="14956"/>
          <a:stretch/>
        </p:blipFill>
        <p:spPr>
          <a:xfrm>
            <a:off x="1932215" y="955453"/>
            <a:ext cx="5995934" cy="5861106"/>
          </a:xfrm>
          <a:prstGeom prst="rect">
            <a:avLst/>
          </a:prstGeom>
        </p:spPr>
      </p:pic>
      <p:sp>
        <p:nvSpPr>
          <p:cNvPr id="11" name="Naslov 1">
            <a:extLst>
              <a:ext uri="{FF2B5EF4-FFF2-40B4-BE49-F238E27FC236}">
                <a16:creationId xmlns:a16="http://schemas.microsoft.com/office/drawing/2014/main" id="{B2118B9D-861B-4525-AF19-64296E5879BD}"/>
              </a:ext>
            </a:extLst>
          </p:cNvPr>
          <p:cNvSpPr>
            <a:spLocks noGrp="1"/>
          </p:cNvSpPr>
          <p:nvPr>
            <p:ph type="title"/>
          </p:nvPr>
        </p:nvSpPr>
        <p:spPr>
          <a:xfrm>
            <a:off x="133393" y="-129561"/>
            <a:ext cx="11543376" cy="1507376"/>
          </a:xfrm>
        </p:spPr>
        <p:txBody>
          <a:bodyPr>
            <a:normAutofit fontScale="90000"/>
          </a:bodyPr>
          <a:lstStyle/>
          <a:p>
            <a:r>
              <a:rPr lang="en-US" dirty="0"/>
              <a:t>Levels of physical inactivity in 2016 by sex and subregions</a:t>
            </a:r>
            <a:br>
              <a:rPr lang="en-US" dirty="0"/>
            </a:br>
            <a:endParaRPr lang="en-GB" dirty="0"/>
          </a:p>
        </p:txBody>
      </p:sp>
    </p:spTree>
    <p:extLst>
      <p:ext uri="{BB962C8B-B14F-4D97-AF65-F5344CB8AC3E}">
        <p14:creationId xmlns:p14="http://schemas.microsoft.com/office/powerpoint/2010/main" val="3794369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2C729A30-F429-4967-81E8-45F6757C8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19FC137C-7F97-41FA-86A1-2E01C3837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967903" cy="68579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17">
            <a:extLst>
              <a:ext uri="{FF2B5EF4-FFF2-40B4-BE49-F238E27FC236}">
                <a16:creationId xmlns:a16="http://schemas.microsoft.com/office/drawing/2014/main" id="{9FBFB9D3-7D34-4948-B4D0-73E7B6E52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54949" y="-54949"/>
            <a:ext cx="6858005" cy="6967903"/>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Naslov 1">
            <a:extLst>
              <a:ext uri="{FF2B5EF4-FFF2-40B4-BE49-F238E27FC236}">
                <a16:creationId xmlns:a16="http://schemas.microsoft.com/office/drawing/2014/main" id="{073081B2-EB88-6B0D-6628-F4ACEFE99947}"/>
              </a:ext>
            </a:extLst>
          </p:cNvPr>
          <p:cNvSpPr>
            <a:spLocks noGrp="1"/>
          </p:cNvSpPr>
          <p:nvPr>
            <p:ph type="title"/>
          </p:nvPr>
        </p:nvSpPr>
        <p:spPr>
          <a:xfrm>
            <a:off x="1084728" y="2754999"/>
            <a:ext cx="4348578" cy="2005262"/>
          </a:xfrm>
        </p:spPr>
        <p:txBody>
          <a:bodyPr vert="horz" lIns="91440" tIns="45720" rIns="91440" bIns="45720" rtlCol="0" anchor="b">
            <a:normAutofit/>
          </a:bodyPr>
          <a:lstStyle/>
          <a:p>
            <a:pPr>
              <a:lnSpc>
                <a:spcPct val="100000"/>
              </a:lnSpc>
            </a:pPr>
            <a:r>
              <a:rPr lang="en-US" sz="3000" b="1" kern="1200" dirty="0">
                <a:solidFill>
                  <a:schemeClr val="tx1"/>
                </a:solidFill>
                <a:effectLst/>
                <a:latin typeface="+mj-lt"/>
                <a:ea typeface="+mj-ea"/>
                <a:cs typeface="+mj-cs"/>
              </a:rPr>
              <a:t>MODULE </a:t>
            </a:r>
            <a:r>
              <a:rPr lang="sl-SI" sz="3000" b="1" kern="1200" dirty="0">
                <a:solidFill>
                  <a:schemeClr val="tx1"/>
                </a:solidFill>
                <a:effectLst/>
                <a:latin typeface="+mj-lt"/>
                <a:ea typeface="+mj-ea"/>
                <a:cs typeface="+mj-cs"/>
              </a:rPr>
              <a:t>5</a:t>
            </a:r>
            <a:r>
              <a:rPr lang="en-US" sz="3000" b="1" kern="1200" dirty="0">
                <a:solidFill>
                  <a:schemeClr val="tx1"/>
                </a:solidFill>
                <a:effectLst/>
                <a:latin typeface="+mj-lt"/>
                <a:ea typeface="+mj-ea"/>
                <a:cs typeface="+mj-cs"/>
              </a:rPr>
              <a:t>: </a:t>
            </a:r>
            <a:br>
              <a:rPr lang="sl-SI" sz="3000" b="1" kern="1200" dirty="0">
                <a:solidFill>
                  <a:schemeClr val="tx1"/>
                </a:solidFill>
                <a:effectLst/>
                <a:latin typeface="+mj-lt"/>
                <a:ea typeface="+mj-ea"/>
                <a:cs typeface="+mj-cs"/>
              </a:rPr>
            </a:br>
            <a:r>
              <a:rPr lang="sl-SI" sz="3000" b="1" kern="1200" dirty="0">
                <a:solidFill>
                  <a:schemeClr val="tx1"/>
                </a:solidFill>
                <a:effectLst/>
                <a:latin typeface="+mj-lt"/>
                <a:ea typeface="+mj-ea"/>
                <a:cs typeface="+mj-cs"/>
              </a:rPr>
              <a:t>PHYSICAL ACTIVITY AND EXERCISE</a:t>
            </a:r>
            <a:endParaRPr lang="en-US" sz="3000" b="1" kern="1200" dirty="0">
              <a:solidFill>
                <a:schemeClr val="tx1"/>
              </a:solidFill>
              <a:effectLst/>
              <a:latin typeface="+mj-lt"/>
              <a:ea typeface="+mj-ea"/>
              <a:cs typeface="+mj-cs"/>
            </a:endParaRPr>
          </a:p>
        </p:txBody>
      </p:sp>
      <p:sp>
        <p:nvSpPr>
          <p:cNvPr id="4" name="PoljeZBesedilom 3">
            <a:extLst>
              <a:ext uri="{FF2B5EF4-FFF2-40B4-BE49-F238E27FC236}">
                <a16:creationId xmlns:a16="http://schemas.microsoft.com/office/drawing/2014/main" id="{A0AE1000-A506-EFF5-415C-11BEB2A4C183}"/>
              </a:ext>
            </a:extLst>
          </p:cNvPr>
          <p:cNvSpPr txBox="1"/>
          <p:nvPr/>
        </p:nvSpPr>
        <p:spPr>
          <a:xfrm>
            <a:off x="1084728" y="4902489"/>
            <a:ext cx="4348578" cy="985075"/>
          </a:xfrm>
          <a:prstGeom prst="rect">
            <a:avLst/>
          </a:prstGeom>
        </p:spPr>
        <p:txBody>
          <a:bodyPr vert="horz" lIns="91440" tIns="45720" rIns="91440" bIns="45720" rtlCol="0">
            <a:normAutofit/>
          </a:bodyPr>
          <a:lstStyle/>
          <a:p>
            <a:pPr>
              <a:lnSpc>
                <a:spcPct val="120000"/>
              </a:lnSpc>
              <a:spcBef>
                <a:spcPts val="1000"/>
              </a:spcBef>
            </a:pPr>
            <a:endParaRPr lang="en-US" kern="1200" dirty="0">
              <a:solidFill>
                <a:schemeClr val="tx1"/>
              </a:solidFill>
              <a:latin typeface="+mn-lt"/>
              <a:ea typeface="+mn-ea"/>
              <a:cs typeface="+mn-cs"/>
            </a:endParaRPr>
          </a:p>
        </p:txBody>
      </p:sp>
      <p:pic>
        <p:nvPicPr>
          <p:cNvPr id="5" name="Označba mesta vsebine 4" descr="Slika, ki vsebuje besede sličica, risanka, skica, ilustracija&#10;&#10;Opis je samodejno ustvarjen">
            <a:extLst>
              <a:ext uri="{FF2B5EF4-FFF2-40B4-BE49-F238E27FC236}">
                <a16:creationId xmlns:a16="http://schemas.microsoft.com/office/drawing/2014/main" id="{6E0F5F18-75F3-D768-A1EF-F1D9360ED159}"/>
              </a:ext>
            </a:extLst>
          </p:cNvPr>
          <p:cNvPicPr>
            <a:picLocks noGrp="1" noChangeAspect="1"/>
          </p:cNvPicPr>
          <p:nvPr>
            <p:ph idx="1"/>
          </p:nvPr>
        </p:nvPicPr>
        <p:blipFill>
          <a:blip r:embed="rId2">
            <a:extLst>
              <a:ext uri="{28A0092B-C50C-407E-A947-70E740481C1C}">
                <a14:useLocalDpi xmlns:a14="http://schemas.microsoft.com/office/drawing/2010/main"/>
              </a:ext>
            </a:extLst>
          </a:blip>
          <a:srcRect l="11746" r="11895"/>
          <a:stretch/>
        </p:blipFill>
        <p:spPr>
          <a:xfrm>
            <a:off x="6967903" y="-14"/>
            <a:ext cx="5236733" cy="6858000"/>
          </a:xfrm>
          <a:prstGeom prst="rect">
            <a:avLst/>
          </a:prstGeom>
        </p:spPr>
      </p:pic>
      <p:pic>
        <p:nvPicPr>
          <p:cNvPr id="7" name="Slika 6" descr="Slika, ki vsebuje besede električno modra, posnetek zaslona, pisava, modro&#10;&#10;Opis je samodejno ustvarjen">
            <a:extLst>
              <a:ext uri="{FF2B5EF4-FFF2-40B4-BE49-F238E27FC236}">
                <a16:creationId xmlns:a16="http://schemas.microsoft.com/office/drawing/2014/main" id="{CF183F22-C3B5-AE62-5D68-94EAE314C5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45439" y="6490563"/>
            <a:ext cx="1113959" cy="249394"/>
          </a:xfrm>
          <a:prstGeom prst="rect">
            <a:avLst/>
          </a:prstGeom>
        </p:spPr>
      </p:pic>
    </p:spTree>
    <p:extLst>
      <p:ext uri="{BB962C8B-B14F-4D97-AF65-F5344CB8AC3E}">
        <p14:creationId xmlns:p14="http://schemas.microsoft.com/office/powerpoint/2010/main" val="308887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251886" y="-753688"/>
            <a:ext cx="9950103" cy="1507376"/>
          </a:xfrm>
        </p:spPr>
        <p:txBody>
          <a:bodyPr/>
          <a:lstStyle/>
          <a:p>
            <a:r>
              <a:rPr lang="sl-SI" dirty="0"/>
              <a:t>WHO – </a:t>
            </a:r>
            <a:r>
              <a:rPr lang="sl-SI" dirty="0" err="1"/>
              <a:t>Every</a:t>
            </a:r>
            <a:r>
              <a:rPr lang="sl-SI" dirty="0"/>
              <a:t> </a:t>
            </a:r>
            <a:r>
              <a:rPr lang="sl-SI" dirty="0" err="1"/>
              <a:t>move</a:t>
            </a:r>
            <a:r>
              <a:rPr lang="sl-SI" dirty="0"/>
              <a:t> </a:t>
            </a:r>
            <a:r>
              <a:rPr lang="sl-SI" dirty="0" err="1"/>
              <a:t>counts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pic>
        <p:nvPicPr>
          <p:cNvPr id="8" name="Slika 7">
            <a:extLst>
              <a:ext uri="{FF2B5EF4-FFF2-40B4-BE49-F238E27FC236}">
                <a16:creationId xmlns:a16="http://schemas.microsoft.com/office/drawing/2014/main" id="{30ECC39F-3888-4CBA-9BEE-FE19B27E5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53688"/>
            <a:ext cx="9396126" cy="6101589"/>
          </a:xfrm>
          <a:prstGeom prst="rect">
            <a:avLst/>
          </a:prstGeom>
        </p:spPr>
      </p:pic>
    </p:spTree>
    <p:extLst>
      <p:ext uri="{BB962C8B-B14F-4D97-AF65-F5344CB8AC3E}">
        <p14:creationId xmlns:p14="http://schemas.microsoft.com/office/powerpoint/2010/main" val="2217848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631090" y="-272846"/>
            <a:ext cx="8907169" cy="1507376"/>
          </a:xfrm>
        </p:spPr>
        <p:txBody>
          <a:bodyPr/>
          <a:lstStyle/>
          <a:p>
            <a:r>
              <a:rPr lang="sl-SI" dirty="0" err="1"/>
              <a:t>Common</a:t>
            </a:r>
            <a:r>
              <a:rPr lang="sl-SI" dirty="0"/>
              <a:t> </a:t>
            </a:r>
            <a:r>
              <a:rPr lang="en-US" dirty="0"/>
              <a:t>training methods </a:t>
            </a:r>
            <a:r>
              <a:rPr lang="sl-SI" dirty="0" err="1"/>
              <a:t>for</a:t>
            </a:r>
            <a:r>
              <a:rPr lang="en-US" dirty="0"/>
              <a:t> a healthy workout routine </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631090" y="1377815"/>
            <a:ext cx="9437360" cy="5163662"/>
          </a:xfrm>
        </p:spPr>
        <p:txBody>
          <a:bodyPr>
            <a:normAutofit fontScale="92500" lnSpcReduction="20000"/>
          </a:bodyPr>
          <a:lstStyle/>
          <a:p>
            <a:pPr marL="0" indent="0" algn="just">
              <a:buNone/>
            </a:pPr>
            <a:r>
              <a:rPr lang="sl-SI" sz="2200" b="1" dirty="0" err="1">
                <a:latin typeface="+mj-lt"/>
              </a:rPr>
              <a:t>Flexibility</a:t>
            </a:r>
            <a:r>
              <a:rPr lang="sl-SI" sz="2200" b="1" dirty="0">
                <a:latin typeface="+mj-lt"/>
              </a:rPr>
              <a:t> </a:t>
            </a:r>
            <a:r>
              <a:rPr lang="sl-SI" sz="2200" b="1" dirty="0" err="1">
                <a:latin typeface="+mj-lt"/>
              </a:rPr>
              <a:t>Exercise</a:t>
            </a:r>
            <a:endParaRPr lang="sl-SI" sz="2200" b="1" dirty="0">
              <a:latin typeface="+mj-lt"/>
            </a:endParaRPr>
          </a:p>
          <a:p>
            <a:pPr algn="just"/>
            <a:r>
              <a:rPr lang="sl-SI" sz="2000" b="1" dirty="0" err="1"/>
              <a:t>Flexibility</a:t>
            </a:r>
            <a:r>
              <a:rPr lang="sl-SI" sz="2000" dirty="0"/>
              <a:t> = </a:t>
            </a:r>
            <a:r>
              <a:rPr lang="en-US" sz="2000" dirty="0"/>
              <a:t>ability of a joint, or series of joints, to move through a full range of motion without injury</a:t>
            </a:r>
            <a:r>
              <a:rPr lang="sl-SI" sz="2000" dirty="0"/>
              <a:t>. </a:t>
            </a:r>
            <a:r>
              <a:rPr lang="en-US" sz="2000" dirty="0"/>
              <a:t>A deficiency in muscle strength combined with inadequate flexibility frequently leads to musculoskeletal injuries, lower back pain, and a reduction in functional independence, particularly among older and inactive individuals</a:t>
            </a:r>
            <a:r>
              <a:rPr lang="sl-SI" sz="2000" dirty="0"/>
              <a:t> (</a:t>
            </a:r>
            <a:r>
              <a:rPr lang="sl-SI" sz="2000" dirty="0" err="1"/>
              <a:t>Herda</a:t>
            </a:r>
            <a:r>
              <a:rPr lang="sl-SI" sz="2000" dirty="0"/>
              <a:t> et </a:t>
            </a:r>
            <a:r>
              <a:rPr lang="sl-SI" sz="2000" dirty="0" err="1"/>
              <a:t>al</a:t>
            </a:r>
            <a:r>
              <a:rPr lang="sl-SI" sz="2000" dirty="0"/>
              <a:t>., 2011). </a:t>
            </a:r>
          </a:p>
          <a:p>
            <a:pPr algn="just"/>
            <a:endParaRPr lang="sl-SI" sz="2000" dirty="0"/>
          </a:p>
          <a:p>
            <a:pPr algn="just"/>
            <a:endParaRPr lang="sl-SI" sz="2000" dirty="0"/>
          </a:p>
          <a:p>
            <a:pPr algn="just"/>
            <a:endParaRPr lang="sl-SI" sz="2000" dirty="0"/>
          </a:p>
          <a:p>
            <a:pPr algn="just"/>
            <a:endParaRPr lang="sl-SI" sz="2000" dirty="0"/>
          </a:p>
          <a:p>
            <a:pPr algn="just"/>
            <a:endParaRPr lang="sl-SI" sz="2000" dirty="0"/>
          </a:p>
          <a:p>
            <a:pPr algn="just"/>
            <a:endParaRPr lang="sl-SI" sz="2000" dirty="0"/>
          </a:p>
          <a:p>
            <a:pPr marL="0" indent="0" algn="just">
              <a:buNone/>
            </a:pPr>
            <a:r>
              <a:rPr lang="sl-SI" sz="2000" dirty="0" err="1"/>
              <a:t>Source</a:t>
            </a:r>
            <a:r>
              <a:rPr lang="sl-SI" sz="2000" dirty="0"/>
              <a:t>: (</a:t>
            </a:r>
            <a:r>
              <a:rPr lang="sl-SI" sz="2000" dirty="0" err="1"/>
              <a:t>Ketelhut</a:t>
            </a:r>
            <a:r>
              <a:rPr lang="sl-SI" sz="2000" dirty="0"/>
              <a:t> </a:t>
            </a:r>
            <a:r>
              <a:rPr lang="sl-SI" sz="2000" dirty="0" err="1"/>
              <a:t>and</a:t>
            </a:r>
            <a:r>
              <a:rPr lang="sl-SI" sz="2000" dirty="0"/>
              <a:t> </a:t>
            </a:r>
            <a:r>
              <a:rPr lang="sl-SI" sz="2000" dirty="0" err="1"/>
              <a:t>Ketelhut</a:t>
            </a:r>
            <a:r>
              <a:rPr lang="sl-SI" sz="2000" dirty="0"/>
              <a:t>, 2020)</a:t>
            </a:r>
          </a:p>
          <a:p>
            <a:pPr algn="just"/>
            <a:endParaRPr lang="sl-SI" sz="2000" dirty="0"/>
          </a:p>
          <a:p>
            <a:pPr algn="just"/>
            <a:endParaRPr lang="sl-SI" sz="2000" dirty="0"/>
          </a:p>
          <a:p>
            <a:pPr algn="just"/>
            <a:endParaRPr lang="sl-SI" sz="2000" dirty="0"/>
          </a:p>
          <a:p>
            <a:pPr algn="just"/>
            <a:endParaRPr lang="sl-SI" sz="2000" dirty="0"/>
          </a:p>
          <a:p>
            <a:pPr algn="just"/>
            <a:endParaRPr lang="sl-SI" sz="2000" dirty="0"/>
          </a:p>
          <a:p>
            <a:pPr algn="just"/>
            <a:endParaRPr lang="sl-SI" sz="2000" dirty="0"/>
          </a:p>
          <a:p>
            <a:pPr algn="just"/>
            <a:endParaRPr lang="sl-SI" sz="2000" dirty="0"/>
          </a:p>
          <a:p>
            <a:pPr algn="just"/>
            <a:endParaRPr lang="sl-SI" sz="2000" dirty="0"/>
          </a:p>
          <a:p>
            <a:pPr algn="just"/>
            <a:endParaRPr lang="sl-SI" sz="2000" dirty="0"/>
          </a:p>
          <a:p>
            <a:pPr marL="0" indent="0" algn="just">
              <a:buNone/>
            </a:pPr>
            <a:endParaRPr lang="sl-SI" sz="2000" dirty="0"/>
          </a:p>
          <a:p>
            <a:pPr marL="0" indent="0" algn="just">
              <a:buNone/>
            </a:pPr>
            <a:endParaRPr lang="sl-SI" sz="2000" dirty="0"/>
          </a:p>
          <a:p>
            <a:pPr marL="0" indent="0" algn="just">
              <a:buNone/>
            </a:pPr>
            <a:endParaRPr lang="sl-SI" sz="2000" dirty="0"/>
          </a:p>
          <a:p>
            <a:pPr marL="0" indent="0" algn="just">
              <a:buNone/>
            </a:pPr>
            <a:endParaRPr lang="sl-SI" sz="2000" dirty="0"/>
          </a:p>
          <a:p>
            <a:pPr marL="0" indent="0" algn="just">
              <a:buNone/>
            </a:pPr>
            <a:endParaRPr lang="sl-SI" sz="2000" dirty="0"/>
          </a:p>
          <a:p>
            <a:pPr marL="0" indent="0" algn="just">
              <a:buNone/>
            </a:pPr>
            <a:endParaRPr lang="sl-SI" sz="2000" dirty="0"/>
          </a:p>
        </p:txBody>
      </p:sp>
      <p:graphicFrame>
        <p:nvGraphicFramePr>
          <p:cNvPr id="3" name="Tabela 2">
            <a:extLst>
              <a:ext uri="{FF2B5EF4-FFF2-40B4-BE49-F238E27FC236}">
                <a16:creationId xmlns:a16="http://schemas.microsoft.com/office/drawing/2014/main" id="{916F7753-3A30-41F5-ADA9-62D59C4224A5}"/>
              </a:ext>
            </a:extLst>
          </p:cNvPr>
          <p:cNvGraphicFramePr>
            <a:graphicFrameLocks noGrp="1"/>
          </p:cNvGraphicFramePr>
          <p:nvPr>
            <p:extLst>
              <p:ext uri="{D42A27DB-BD31-4B8C-83A1-F6EECF244321}">
                <p14:modId xmlns:p14="http://schemas.microsoft.com/office/powerpoint/2010/main" val="2905444872"/>
              </p:ext>
            </p:extLst>
          </p:nvPr>
        </p:nvGraphicFramePr>
        <p:xfrm>
          <a:off x="631090" y="3549581"/>
          <a:ext cx="8314244" cy="2123440"/>
        </p:xfrm>
        <a:graphic>
          <a:graphicData uri="http://schemas.openxmlformats.org/drawingml/2006/table">
            <a:tbl>
              <a:tblPr firstRow="1" bandRow="1">
                <a:tableStyleId>{5C22544A-7EE6-4342-B048-85BDC9FD1C3A}</a:tableStyleId>
              </a:tblPr>
              <a:tblGrid>
                <a:gridCol w="4157122">
                  <a:extLst>
                    <a:ext uri="{9D8B030D-6E8A-4147-A177-3AD203B41FA5}">
                      <a16:colId xmlns:a16="http://schemas.microsoft.com/office/drawing/2014/main" val="1318659847"/>
                    </a:ext>
                  </a:extLst>
                </a:gridCol>
                <a:gridCol w="4157122">
                  <a:extLst>
                    <a:ext uri="{9D8B030D-6E8A-4147-A177-3AD203B41FA5}">
                      <a16:colId xmlns:a16="http://schemas.microsoft.com/office/drawing/2014/main" val="2582168923"/>
                    </a:ext>
                  </a:extLst>
                </a:gridCol>
              </a:tblGrid>
              <a:tr h="424688">
                <a:tc gridSpan="2">
                  <a:txBody>
                    <a:bodyPr/>
                    <a:lstStyle/>
                    <a:p>
                      <a:pPr marL="0" indent="0" algn="ctr">
                        <a:buNone/>
                      </a:pPr>
                      <a:r>
                        <a:rPr lang="sl-SI" sz="1800" b="1" kern="1200" dirty="0" err="1">
                          <a:solidFill>
                            <a:schemeClr val="lt1"/>
                          </a:solidFill>
                          <a:latin typeface="+mj-lt"/>
                          <a:ea typeface="+mn-ea"/>
                          <a:cs typeface="+mn-cs"/>
                        </a:rPr>
                        <a:t>Factors</a:t>
                      </a:r>
                      <a:r>
                        <a:rPr lang="sl-SI" sz="1800" b="1" kern="1200" dirty="0">
                          <a:solidFill>
                            <a:schemeClr val="lt1"/>
                          </a:solidFill>
                          <a:latin typeface="+mj-lt"/>
                          <a:ea typeface="+mn-ea"/>
                          <a:cs typeface="+mn-cs"/>
                        </a:rPr>
                        <a:t> </a:t>
                      </a:r>
                      <a:r>
                        <a:rPr lang="sl-SI" sz="1800" b="1" kern="1200" dirty="0" err="1">
                          <a:solidFill>
                            <a:schemeClr val="lt1"/>
                          </a:solidFill>
                          <a:latin typeface="+mj-lt"/>
                          <a:ea typeface="+mn-ea"/>
                          <a:cs typeface="+mn-cs"/>
                        </a:rPr>
                        <a:t>affecting</a:t>
                      </a:r>
                      <a:r>
                        <a:rPr lang="sl-SI" sz="1800" b="1" kern="1200" dirty="0">
                          <a:solidFill>
                            <a:schemeClr val="lt1"/>
                          </a:solidFill>
                          <a:latin typeface="+mj-lt"/>
                          <a:ea typeface="+mn-ea"/>
                          <a:cs typeface="+mn-cs"/>
                        </a:rPr>
                        <a:t> </a:t>
                      </a:r>
                      <a:r>
                        <a:rPr lang="sl-SI" sz="1800" b="1" kern="1200" dirty="0" err="1">
                          <a:solidFill>
                            <a:schemeClr val="lt1"/>
                          </a:solidFill>
                          <a:latin typeface="+mj-lt"/>
                          <a:ea typeface="+mn-ea"/>
                          <a:cs typeface="+mn-cs"/>
                        </a:rPr>
                        <a:t>flexibility</a:t>
                      </a:r>
                      <a:r>
                        <a:rPr lang="sl-SI" sz="1800" b="1" kern="1200" dirty="0">
                          <a:solidFill>
                            <a:schemeClr val="lt1"/>
                          </a:solidFill>
                          <a:latin typeface="+mj-lt"/>
                          <a:ea typeface="+mn-ea"/>
                          <a:cs typeface="+mn-cs"/>
                        </a:rPr>
                        <a:t> </a:t>
                      </a:r>
                      <a:endParaRPr lang="sl-SI" sz="2800" dirty="0">
                        <a:latin typeface="+mj-lt"/>
                      </a:endParaRPr>
                    </a:p>
                  </a:txBody>
                  <a:tcPr/>
                </a:tc>
                <a:tc hMerge="1">
                  <a:txBody>
                    <a:bodyPr/>
                    <a:lstStyle/>
                    <a:p>
                      <a:endParaRPr lang="sl-SI" dirty="0"/>
                    </a:p>
                  </a:txBody>
                  <a:tcPr/>
                </a:tc>
                <a:extLst>
                  <a:ext uri="{0D108BD9-81ED-4DB2-BD59-A6C34878D82A}">
                    <a16:rowId xmlns:a16="http://schemas.microsoft.com/office/drawing/2014/main" val="497512620"/>
                  </a:ext>
                </a:extLst>
              </a:tr>
              <a:tr h="424688">
                <a:tc>
                  <a:txBody>
                    <a:bodyPr/>
                    <a:lstStyle/>
                    <a:p>
                      <a:pPr algn="just"/>
                      <a:r>
                        <a:rPr lang="en-US" sz="1800" dirty="0"/>
                        <a:t>Age</a:t>
                      </a:r>
                      <a:endParaRPr lang="sl-S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Level of physical activity</a:t>
                      </a:r>
                      <a:endParaRPr lang="sl-SI" dirty="0"/>
                    </a:p>
                  </a:txBody>
                  <a:tcPr/>
                </a:tc>
                <a:extLst>
                  <a:ext uri="{0D108BD9-81ED-4DB2-BD59-A6C34878D82A}">
                    <a16:rowId xmlns:a16="http://schemas.microsoft.com/office/drawing/2014/main" val="1188008418"/>
                  </a:ext>
                </a:extLst>
              </a:tr>
              <a:tr h="424688">
                <a:tc>
                  <a:txBody>
                    <a:bodyPr/>
                    <a:lstStyle/>
                    <a:p>
                      <a:r>
                        <a:rPr lang="sl-SI" dirty="0" err="1"/>
                        <a:t>Sex</a:t>
                      </a:r>
                      <a:endParaRPr lang="sl-S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Stretch tolerance </a:t>
                      </a:r>
                      <a:endParaRPr lang="sl-SI" dirty="0"/>
                    </a:p>
                  </a:txBody>
                  <a:tcPr/>
                </a:tc>
                <a:extLst>
                  <a:ext uri="{0D108BD9-81ED-4DB2-BD59-A6C34878D82A}">
                    <a16:rowId xmlns:a16="http://schemas.microsoft.com/office/drawing/2014/main" val="1841741956"/>
                  </a:ext>
                </a:extLst>
              </a:tr>
              <a:tr h="424688">
                <a:tc>
                  <a:txBody>
                    <a:bodyPr/>
                    <a:lstStyle/>
                    <a:p>
                      <a:r>
                        <a:rPr lang="sl-SI" dirty="0" err="1"/>
                        <a:t>Joint</a:t>
                      </a:r>
                      <a:r>
                        <a:rPr lang="sl-SI" dirty="0"/>
                        <a:t> </a:t>
                      </a:r>
                      <a:r>
                        <a:rPr lang="sl-SI" dirty="0" err="1"/>
                        <a:t>structure</a:t>
                      </a:r>
                      <a:endParaRPr lang="sl-SI" dirty="0"/>
                    </a:p>
                  </a:txBody>
                  <a:tcPr/>
                </a:tc>
                <a:tc>
                  <a:txBody>
                    <a:bodyPr/>
                    <a:lstStyle/>
                    <a:p>
                      <a:r>
                        <a:rPr lang="sl-SI" dirty="0"/>
                        <a:t>Time </a:t>
                      </a:r>
                      <a:r>
                        <a:rPr lang="sl-SI" dirty="0" err="1"/>
                        <a:t>of</a:t>
                      </a:r>
                      <a:r>
                        <a:rPr lang="sl-SI" dirty="0"/>
                        <a:t> </a:t>
                      </a:r>
                      <a:r>
                        <a:rPr lang="sl-SI" dirty="0" err="1"/>
                        <a:t>day</a:t>
                      </a:r>
                      <a:endParaRPr lang="sl-SI" dirty="0"/>
                    </a:p>
                  </a:txBody>
                  <a:tcPr/>
                </a:tc>
                <a:extLst>
                  <a:ext uri="{0D108BD9-81ED-4DB2-BD59-A6C34878D82A}">
                    <a16:rowId xmlns:a16="http://schemas.microsoft.com/office/drawing/2014/main" val="909745393"/>
                  </a:ext>
                </a:extLst>
              </a:tr>
              <a:tr h="424688">
                <a:tc>
                  <a:txBody>
                    <a:bodyPr/>
                    <a:lstStyle/>
                    <a:p>
                      <a:r>
                        <a:rPr lang="sl-SI" dirty="0" err="1"/>
                        <a:t>Muscle</a:t>
                      </a:r>
                      <a:r>
                        <a:rPr lang="sl-SI" dirty="0"/>
                        <a:t> </a:t>
                      </a:r>
                      <a:r>
                        <a:rPr lang="sl-SI" dirty="0" err="1"/>
                        <a:t>and</a:t>
                      </a:r>
                      <a:r>
                        <a:rPr lang="sl-SI" dirty="0"/>
                        <a:t> </a:t>
                      </a:r>
                      <a:r>
                        <a:rPr lang="sl-SI" dirty="0" err="1"/>
                        <a:t>connective</a:t>
                      </a:r>
                      <a:r>
                        <a:rPr lang="sl-SI" dirty="0"/>
                        <a:t> </a:t>
                      </a:r>
                      <a:r>
                        <a:rPr lang="sl-SI" dirty="0" err="1"/>
                        <a:t>tissue</a:t>
                      </a:r>
                      <a:endParaRPr lang="sl-SI" dirty="0"/>
                    </a:p>
                  </a:txBody>
                  <a:tcPr/>
                </a:tc>
                <a:tc>
                  <a:txBody>
                    <a:bodyPr/>
                    <a:lstStyle/>
                    <a:p>
                      <a:r>
                        <a:rPr lang="sl-SI" dirty="0"/>
                        <a:t>Temperature</a:t>
                      </a:r>
                    </a:p>
                  </a:txBody>
                  <a:tcPr/>
                </a:tc>
                <a:extLst>
                  <a:ext uri="{0D108BD9-81ED-4DB2-BD59-A6C34878D82A}">
                    <a16:rowId xmlns:a16="http://schemas.microsoft.com/office/drawing/2014/main" val="2803085266"/>
                  </a:ext>
                </a:extLst>
              </a:tr>
            </a:tbl>
          </a:graphicData>
        </a:graphic>
      </p:graphicFrame>
    </p:spTree>
    <p:extLst>
      <p:ext uri="{BB962C8B-B14F-4D97-AF65-F5344CB8AC3E}">
        <p14:creationId xmlns:p14="http://schemas.microsoft.com/office/powerpoint/2010/main" val="317463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631090" y="0"/>
            <a:ext cx="8907169" cy="1507376"/>
          </a:xfrm>
        </p:spPr>
        <p:txBody>
          <a:bodyPr/>
          <a:lstStyle/>
          <a:p>
            <a:r>
              <a:rPr lang="sl-SI" dirty="0" err="1"/>
              <a:t>Common</a:t>
            </a:r>
            <a:r>
              <a:rPr lang="sl-SI" dirty="0"/>
              <a:t> </a:t>
            </a:r>
            <a:r>
              <a:rPr lang="en-US" dirty="0"/>
              <a:t>training methods </a:t>
            </a:r>
            <a:r>
              <a:rPr lang="sl-SI" dirty="0" err="1"/>
              <a:t>for</a:t>
            </a:r>
            <a:r>
              <a:rPr lang="en-US" dirty="0"/>
              <a:t> a healthy workout routine </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631090" y="1658832"/>
            <a:ext cx="5840048" cy="4843305"/>
          </a:xfrm>
        </p:spPr>
        <p:txBody>
          <a:bodyPr>
            <a:normAutofit/>
          </a:bodyPr>
          <a:lstStyle/>
          <a:p>
            <a:pPr marL="0" indent="0" algn="just">
              <a:buNone/>
            </a:pPr>
            <a:r>
              <a:rPr lang="sl-SI" b="1" dirty="0" err="1">
                <a:latin typeface="+mj-lt"/>
              </a:rPr>
              <a:t>Endurance</a:t>
            </a:r>
            <a:r>
              <a:rPr lang="sl-SI" b="1" dirty="0">
                <a:latin typeface="+mj-lt"/>
              </a:rPr>
              <a:t> </a:t>
            </a:r>
            <a:r>
              <a:rPr lang="sl-SI" b="1" dirty="0" err="1">
                <a:latin typeface="+mj-lt"/>
              </a:rPr>
              <a:t>training</a:t>
            </a:r>
            <a:r>
              <a:rPr lang="sl-SI" b="1" dirty="0">
                <a:latin typeface="+mj-lt"/>
              </a:rPr>
              <a:t> </a:t>
            </a:r>
          </a:p>
          <a:p>
            <a:pPr marL="0" indent="0" algn="just">
              <a:buNone/>
            </a:pPr>
            <a:r>
              <a:rPr lang="sl-SI" dirty="0" err="1"/>
              <a:t>Endurance</a:t>
            </a:r>
            <a:r>
              <a:rPr lang="sl-SI" dirty="0"/>
              <a:t> </a:t>
            </a:r>
            <a:r>
              <a:rPr lang="sl-SI" dirty="0" err="1"/>
              <a:t>with</a:t>
            </a:r>
            <a:r>
              <a:rPr lang="sl-SI" dirty="0"/>
              <a:t> </a:t>
            </a:r>
            <a:r>
              <a:rPr lang="sl-SI" dirty="0" err="1"/>
              <a:t>aerobic</a:t>
            </a:r>
            <a:r>
              <a:rPr lang="sl-SI" dirty="0"/>
              <a:t> </a:t>
            </a:r>
            <a:r>
              <a:rPr lang="sl-SI" dirty="0" err="1"/>
              <a:t>activities</a:t>
            </a:r>
            <a:r>
              <a:rPr lang="sl-SI" dirty="0"/>
              <a:t>, </a:t>
            </a:r>
            <a:r>
              <a:rPr lang="sl-SI" dirty="0" err="1"/>
              <a:t>called</a:t>
            </a:r>
            <a:r>
              <a:rPr lang="sl-SI" dirty="0"/>
              <a:t> </a:t>
            </a:r>
            <a:r>
              <a:rPr lang="sl-SI" dirty="0" err="1"/>
              <a:t>also</a:t>
            </a:r>
            <a:r>
              <a:rPr lang="sl-SI" dirty="0"/>
              <a:t> </a:t>
            </a:r>
            <a:r>
              <a:rPr lang="sl-SI" dirty="0" err="1"/>
              <a:t>endurance</a:t>
            </a:r>
            <a:r>
              <a:rPr lang="sl-SI" dirty="0"/>
              <a:t> </a:t>
            </a:r>
            <a:r>
              <a:rPr lang="sl-SI" dirty="0" err="1"/>
              <a:t>or</a:t>
            </a:r>
            <a:r>
              <a:rPr lang="sl-SI" dirty="0"/>
              <a:t> </a:t>
            </a:r>
            <a:r>
              <a:rPr lang="sl-SI" dirty="0" err="1"/>
              <a:t>cardio</a:t>
            </a:r>
            <a:r>
              <a:rPr lang="sl-SI" dirty="0"/>
              <a:t> </a:t>
            </a:r>
            <a:r>
              <a:rPr lang="sl-SI" dirty="0" err="1"/>
              <a:t>activities</a:t>
            </a:r>
            <a:r>
              <a:rPr lang="sl-SI" dirty="0"/>
              <a:t>. At </a:t>
            </a:r>
            <a:r>
              <a:rPr lang="sl-SI" dirty="0" err="1"/>
              <a:t>this</a:t>
            </a:r>
            <a:r>
              <a:rPr lang="sl-SI" dirty="0"/>
              <a:t> </a:t>
            </a:r>
            <a:r>
              <a:rPr lang="sl-SI" dirty="0" err="1"/>
              <a:t>type</a:t>
            </a:r>
            <a:r>
              <a:rPr lang="sl-SI" dirty="0"/>
              <a:t> </a:t>
            </a:r>
            <a:r>
              <a:rPr lang="sl-SI" dirty="0" err="1"/>
              <a:t>of</a:t>
            </a:r>
            <a:r>
              <a:rPr lang="sl-SI" dirty="0"/>
              <a:t> </a:t>
            </a:r>
            <a:r>
              <a:rPr lang="sl-SI" dirty="0" err="1"/>
              <a:t>activities</a:t>
            </a:r>
            <a:r>
              <a:rPr lang="sl-SI" dirty="0"/>
              <a:t> </a:t>
            </a:r>
            <a:r>
              <a:rPr lang="sl-SI" dirty="0" err="1"/>
              <a:t>people</a:t>
            </a:r>
            <a:r>
              <a:rPr lang="sl-SI" dirty="0"/>
              <a:t> </a:t>
            </a:r>
            <a:r>
              <a:rPr lang="sl-SI" dirty="0" err="1"/>
              <a:t>move</a:t>
            </a:r>
            <a:r>
              <a:rPr lang="sl-SI" dirty="0"/>
              <a:t> large </a:t>
            </a:r>
            <a:r>
              <a:rPr lang="sl-SI" dirty="0" err="1"/>
              <a:t>muscles</a:t>
            </a:r>
            <a:r>
              <a:rPr lang="sl-SI" dirty="0"/>
              <a:t> in </a:t>
            </a:r>
            <a:r>
              <a:rPr lang="sl-SI" dirty="0" err="1"/>
              <a:t>rhythmic</a:t>
            </a:r>
            <a:r>
              <a:rPr lang="sl-SI" dirty="0"/>
              <a:t> </a:t>
            </a:r>
            <a:r>
              <a:rPr lang="sl-SI" dirty="0" err="1"/>
              <a:t>movement</a:t>
            </a:r>
            <a:r>
              <a:rPr lang="sl-SI" dirty="0"/>
              <a:t> </a:t>
            </a:r>
            <a:r>
              <a:rPr lang="sl-SI" dirty="0" err="1"/>
              <a:t>for</a:t>
            </a:r>
            <a:r>
              <a:rPr lang="sl-SI" dirty="0"/>
              <a:t> a </a:t>
            </a:r>
            <a:r>
              <a:rPr lang="sl-SI" dirty="0" err="1"/>
              <a:t>certain</a:t>
            </a:r>
            <a:r>
              <a:rPr lang="sl-SI" dirty="0"/>
              <a:t> period. </a:t>
            </a:r>
            <a:r>
              <a:rPr lang="sl-SI" dirty="0" err="1"/>
              <a:t>Aerobic</a:t>
            </a:r>
            <a:r>
              <a:rPr lang="sl-SI" dirty="0"/>
              <a:t> </a:t>
            </a:r>
            <a:r>
              <a:rPr lang="sl-SI" dirty="0" err="1"/>
              <a:t>activities</a:t>
            </a:r>
            <a:r>
              <a:rPr lang="sl-SI" dirty="0"/>
              <a:t> </a:t>
            </a:r>
            <a:r>
              <a:rPr lang="sl-SI" dirty="0" err="1"/>
              <a:t>also</a:t>
            </a:r>
            <a:r>
              <a:rPr lang="sl-SI" dirty="0"/>
              <a:t> </a:t>
            </a:r>
            <a:r>
              <a:rPr lang="sl-SI" dirty="0" err="1"/>
              <a:t>increase</a:t>
            </a:r>
            <a:r>
              <a:rPr lang="sl-SI" dirty="0"/>
              <a:t> </a:t>
            </a:r>
            <a:r>
              <a:rPr lang="sl-SI" dirty="0" err="1"/>
              <a:t>heart</a:t>
            </a:r>
            <a:r>
              <a:rPr lang="sl-SI" dirty="0"/>
              <a:t> </a:t>
            </a:r>
            <a:r>
              <a:rPr lang="sl-SI" dirty="0" err="1"/>
              <a:t>and</a:t>
            </a:r>
            <a:r>
              <a:rPr lang="sl-SI" dirty="0"/>
              <a:t> </a:t>
            </a:r>
            <a:r>
              <a:rPr lang="sl-SI" dirty="0" err="1"/>
              <a:t>breathing</a:t>
            </a:r>
            <a:r>
              <a:rPr lang="sl-SI" dirty="0"/>
              <a:t> </a:t>
            </a:r>
            <a:r>
              <a:rPr lang="sl-SI" dirty="0" err="1"/>
              <a:t>rate</a:t>
            </a:r>
            <a:r>
              <a:rPr lang="sl-SI" dirty="0"/>
              <a:t>.</a:t>
            </a:r>
          </a:p>
          <a:p>
            <a:pPr marL="0" indent="0" algn="just">
              <a:buNone/>
            </a:pPr>
            <a:r>
              <a:rPr lang="sl-SI" b="1" dirty="0" err="1"/>
              <a:t>Activities</a:t>
            </a:r>
            <a:r>
              <a:rPr lang="sl-SI" b="1" dirty="0"/>
              <a:t>: </a:t>
            </a:r>
            <a:r>
              <a:rPr lang="sl-SI" dirty="0"/>
              <a:t>r</a:t>
            </a:r>
            <a:r>
              <a:rPr lang="en-US" dirty="0" err="1"/>
              <a:t>unning</a:t>
            </a:r>
            <a:r>
              <a:rPr lang="en-US" dirty="0"/>
              <a:t>, brisk walking, biking, cross-country skiing, swimming, and dancing</a:t>
            </a:r>
            <a:r>
              <a:rPr lang="sl-SI" dirty="0"/>
              <a:t>. </a:t>
            </a:r>
            <a:r>
              <a:rPr lang="sl-SI" dirty="0" err="1"/>
              <a:t>Untrained</a:t>
            </a:r>
            <a:r>
              <a:rPr lang="sl-SI" dirty="0"/>
              <a:t> person </a:t>
            </a:r>
            <a:r>
              <a:rPr lang="sl-SI" dirty="0" err="1"/>
              <a:t>can</a:t>
            </a:r>
            <a:r>
              <a:rPr lang="sl-SI" dirty="0"/>
              <a:t> </a:t>
            </a:r>
            <a:r>
              <a:rPr lang="sl-SI" dirty="0" err="1"/>
              <a:t>have</a:t>
            </a:r>
            <a:r>
              <a:rPr lang="sl-SI" dirty="0"/>
              <a:t> a </a:t>
            </a:r>
            <a:r>
              <a:rPr lang="sl-SI" dirty="0" err="1"/>
              <a:t>training</a:t>
            </a:r>
            <a:r>
              <a:rPr lang="sl-SI" dirty="0"/>
              <a:t> </a:t>
            </a:r>
            <a:r>
              <a:rPr lang="sl-SI" dirty="0" err="1"/>
              <a:t>effect</a:t>
            </a:r>
            <a:r>
              <a:rPr lang="sl-SI" dirty="0"/>
              <a:t> </a:t>
            </a:r>
            <a:r>
              <a:rPr lang="sl-SI" dirty="0" err="1"/>
              <a:t>already</a:t>
            </a:r>
            <a:r>
              <a:rPr lang="sl-SI" dirty="0"/>
              <a:t> </a:t>
            </a:r>
            <a:r>
              <a:rPr lang="sl-SI" dirty="0" err="1"/>
              <a:t>by</a:t>
            </a:r>
            <a:r>
              <a:rPr lang="sl-SI" dirty="0"/>
              <a:t> </a:t>
            </a:r>
            <a:r>
              <a:rPr lang="sl-SI" dirty="0" err="1"/>
              <a:t>everyday</a:t>
            </a:r>
            <a:r>
              <a:rPr lang="sl-SI" dirty="0"/>
              <a:t> </a:t>
            </a:r>
            <a:r>
              <a:rPr lang="sl-SI" dirty="0" err="1"/>
              <a:t>activities</a:t>
            </a:r>
            <a:r>
              <a:rPr lang="sl-SI" dirty="0"/>
              <a:t> like </a:t>
            </a:r>
            <a:r>
              <a:rPr lang="sl-SI" dirty="0" err="1"/>
              <a:t>walking</a:t>
            </a:r>
            <a:r>
              <a:rPr lang="sl-SI" dirty="0"/>
              <a:t>, </a:t>
            </a:r>
            <a:r>
              <a:rPr lang="sl-SI" dirty="0" err="1"/>
              <a:t>cycling</a:t>
            </a:r>
            <a:r>
              <a:rPr lang="sl-SI" dirty="0"/>
              <a:t>, </a:t>
            </a:r>
            <a:r>
              <a:rPr lang="sl-SI" dirty="0" err="1"/>
              <a:t>climbing</a:t>
            </a:r>
            <a:r>
              <a:rPr lang="sl-SI" dirty="0"/>
              <a:t> </a:t>
            </a:r>
            <a:r>
              <a:rPr lang="sl-SI" dirty="0" err="1"/>
              <a:t>stairs</a:t>
            </a:r>
            <a:r>
              <a:rPr lang="sl-SI" dirty="0"/>
              <a:t>.</a:t>
            </a:r>
          </a:p>
          <a:p>
            <a:pPr marL="0" indent="0" algn="just">
              <a:buNone/>
            </a:pPr>
            <a:endParaRPr lang="sl-SI" sz="2000" dirty="0"/>
          </a:p>
          <a:p>
            <a:pPr marL="0" indent="0" algn="just">
              <a:buNone/>
            </a:pPr>
            <a:endParaRPr lang="sl-SI" sz="2000" dirty="0"/>
          </a:p>
        </p:txBody>
      </p:sp>
      <p:pic>
        <p:nvPicPr>
          <p:cNvPr id="8194" name="Picture 2" descr="Free An Elderly Man Running Stock Photo">
            <a:extLst>
              <a:ext uri="{FF2B5EF4-FFF2-40B4-BE49-F238E27FC236}">
                <a16:creationId xmlns:a16="http://schemas.microsoft.com/office/drawing/2014/main" id="{C9DC31D5-E84B-424D-9BFC-DCBC48D3D3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264"/>
          <a:stretch/>
        </p:blipFill>
        <p:spPr bwMode="auto">
          <a:xfrm>
            <a:off x="7020500" y="1377815"/>
            <a:ext cx="3660386" cy="45427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129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631090" y="0"/>
            <a:ext cx="8907169" cy="1507376"/>
          </a:xfrm>
        </p:spPr>
        <p:txBody>
          <a:bodyPr/>
          <a:lstStyle/>
          <a:p>
            <a:r>
              <a:rPr lang="sl-SI" dirty="0" err="1"/>
              <a:t>Common</a:t>
            </a:r>
            <a:r>
              <a:rPr lang="sl-SI" dirty="0"/>
              <a:t> </a:t>
            </a:r>
            <a:r>
              <a:rPr lang="en-US" dirty="0"/>
              <a:t>training methods </a:t>
            </a:r>
            <a:r>
              <a:rPr lang="sl-SI" dirty="0" err="1"/>
              <a:t>for</a:t>
            </a:r>
            <a:r>
              <a:rPr lang="en-US" dirty="0"/>
              <a:t> a healthy workout routine </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631090" y="1879896"/>
            <a:ext cx="6322369" cy="4843305"/>
          </a:xfrm>
        </p:spPr>
        <p:txBody>
          <a:bodyPr>
            <a:normAutofit/>
          </a:bodyPr>
          <a:lstStyle/>
          <a:p>
            <a:pPr marL="0" indent="0" algn="just">
              <a:buNone/>
            </a:pPr>
            <a:r>
              <a:rPr lang="sl-SI" b="1" dirty="0" err="1">
                <a:latin typeface="+mj-lt"/>
              </a:rPr>
              <a:t>Resistance</a:t>
            </a:r>
            <a:r>
              <a:rPr lang="sl-SI" b="1" dirty="0">
                <a:latin typeface="+mj-lt"/>
              </a:rPr>
              <a:t>/</a:t>
            </a:r>
            <a:r>
              <a:rPr lang="sl-SI" b="1" dirty="0" err="1">
                <a:latin typeface="+mj-lt"/>
              </a:rPr>
              <a:t>Strength</a:t>
            </a:r>
            <a:r>
              <a:rPr lang="sl-SI" b="1" dirty="0">
                <a:latin typeface="+mj-lt"/>
              </a:rPr>
              <a:t> </a:t>
            </a:r>
            <a:r>
              <a:rPr lang="sl-SI" b="1" dirty="0" err="1">
                <a:latin typeface="+mj-lt"/>
              </a:rPr>
              <a:t>Training</a:t>
            </a:r>
            <a:r>
              <a:rPr lang="sl-SI" b="1" dirty="0">
                <a:latin typeface="+mj-lt"/>
              </a:rPr>
              <a:t> </a:t>
            </a:r>
          </a:p>
          <a:p>
            <a:pPr marL="0" indent="0" algn="just">
              <a:buNone/>
            </a:pPr>
            <a:r>
              <a:rPr lang="en-US" dirty="0"/>
              <a:t>Strength training </a:t>
            </a:r>
            <a:r>
              <a:rPr lang="sl-SI" dirty="0"/>
              <a:t>is </a:t>
            </a:r>
            <a:r>
              <a:rPr lang="sl-SI" dirty="0" err="1"/>
              <a:t>systematic</a:t>
            </a:r>
            <a:r>
              <a:rPr lang="sl-SI" dirty="0"/>
              <a:t> program </a:t>
            </a:r>
            <a:r>
              <a:rPr lang="sl-SI" dirty="0" err="1"/>
              <a:t>of</a:t>
            </a:r>
            <a:r>
              <a:rPr lang="sl-SI" dirty="0"/>
              <a:t> </a:t>
            </a:r>
            <a:r>
              <a:rPr lang="sl-SI" dirty="0" err="1"/>
              <a:t>exercise</a:t>
            </a:r>
            <a:r>
              <a:rPr lang="sl-SI" dirty="0"/>
              <a:t> </a:t>
            </a:r>
            <a:r>
              <a:rPr lang="sl-SI" dirty="0" err="1"/>
              <a:t>where</a:t>
            </a:r>
            <a:r>
              <a:rPr lang="sl-SI" dirty="0"/>
              <a:t> </a:t>
            </a:r>
            <a:r>
              <a:rPr lang="sl-SI" dirty="0" err="1"/>
              <a:t>goal</a:t>
            </a:r>
            <a:r>
              <a:rPr lang="sl-SI" dirty="0"/>
              <a:t> is to </a:t>
            </a:r>
            <a:r>
              <a:rPr lang="sl-SI" dirty="0" err="1"/>
              <a:t>maintain</a:t>
            </a:r>
            <a:r>
              <a:rPr lang="sl-SI" dirty="0"/>
              <a:t> </a:t>
            </a:r>
            <a:r>
              <a:rPr lang="sl-SI" dirty="0" err="1"/>
              <a:t>or</a:t>
            </a:r>
            <a:r>
              <a:rPr lang="sl-SI" dirty="0"/>
              <a:t> </a:t>
            </a:r>
            <a:r>
              <a:rPr lang="sl-SI" dirty="0" err="1"/>
              <a:t>develop</a:t>
            </a:r>
            <a:r>
              <a:rPr lang="sl-SI" dirty="0"/>
              <a:t> </a:t>
            </a:r>
            <a:r>
              <a:rPr lang="sl-SI" dirty="0" err="1"/>
              <a:t>muscular</a:t>
            </a:r>
            <a:r>
              <a:rPr lang="sl-SI" dirty="0"/>
              <a:t> </a:t>
            </a:r>
            <a:r>
              <a:rPr lang="sl-SI" dirty="0" err="1"/>
              <a:t>system</a:t>
            </a:r>
            <a:r>
              <a:rPr lang="sl-SI" dirty="0"/>
              <a:t>.</a:t>
            </a:r>
          </a:p>
          <a:p>
            <a:pPr marL="0" indent="0" algn="just">
              <a:buNone/>
            </a:pPr>
            <a:r>
              <a:rPr lang="sl-SI" dirty="0"/>
              <a:t>Studie show </a:t>
            </a:r>
            <a:r>
              <a:rPr lang="sl-SI" dirty="0" err="1"/>
              <a:t>that</a:t>
            </a:r>
            <a:r>
              <a:rPr lang="sl-SI" dirty="0"/>
              <a:t> </a:t>
            </a:r>
            <a:r>
              <a:rPr lang="sl-SI" dirty="0" err="1"/>
              <a:t>regular</a:t>
            </a:r>
            <a:r>
              <a:rPr lang="sl-SI" dirty="0"/>
              <a:t> </a:t>
            </a:r>
            <a:r>
              <a:rPr lang="sl-SI" dirty="0" err="1"/>
              <a:t>resistance</a:t>
            </a:r>
            <a:r>
              <a:rPr lang="sl-SI" dirty="0"/>
              <a:t> </a:t>
            </a:r>
            <a:r>
              <a:rPr lang="sl-SI" dirty="0" err="1"/>
              <a:t>training</a:t>
            </a:r>
            <a:r>
              <a:rPr lang="sl-SI" dirty="0"/>
              <a:t> is </a:t>
            </a:r>
            <a:r>
              <a:rPr lang="sl-SI" dirty="0" err="1"/>
              <a:t>good</a:t>
            </a:r>
            <a:r>
              <a:rPr lang="sl-SI" dirty="0"/>
              <a:t> </a:t>
            </a:r>
            <a:r>
              <a:rPr lang="sl-SI" dirty="0" err="1"/>
              <a:t>for</a:t>
            </a:r>
            <a:r>
              <a:rPr lang="sl-SI" dirty="0"/>
              <a:t> insulin </a:t>
            </a:r>
            <a:r>
              <a:rPr lang="sl-SI" dirty="0" err="1"/>
              <a:t>sensitivity</a:t>
            </a:r>
            <a:r>
              <a:rPr lang="sl-SI" dirty="0"/>
              <a:t>, </a:t>
            </a:r>
            <a:r>
              <a:rPr lang="sl-SI" dirty="0" err="1"/>
              <a:t>blood</a:t>
            </a:r>
            <a:r>
              <a:rPr lang="sl-SI" dirty="0"/>
              <a:t> </a:t>
            </a:r>
            <a:r>
              <a:rPr lang="sl-SI" dirty="0" err="1"/>
              <a:t>pressure</a:t>
            </a:r>
            <a:r>
              <a:rPr lang="sl-SI" dirty="0"/>
              <a:t>, </a:t>
            </a:r>
            <a:r>
              <a:rPr lang="en-US" dirty="0"/>
              <a:t>bone mineral density and content </a:t>
            </a:r>
            <a:r>
              <a:rPr lang="sl-SI" dirty="0" err="1"/>
              <a:t>which</a:t>
            </a:r>
            <a:r>
              <a:rPr lang="sl-SI" dirty="0"/>
              <a:t> </a:t>
            </a:r>
            <a:r>
              <a:rPr lang="sl-SI" dirty="0" err="1"/>
              <a:t>reduce</a:t>
            </a:r>
            <a:r>
              <a:rPr lang="sl-SI" dirty="0"/>
              <a:t> </a:t>
            </a:r>
            <a:r>
              <a:rPr lang="sl-SI" dirty="0" err="1"/>
              <a:t>risk</a:t>
            </a:r>
            <a:r>
              <a:rPr lang="sl-SI" dirty="0"/>
              <a:t> </a:t>
            </a:r>
            <a:r>
              <a:rPr lang="sl-SI" dirty="0" err="1"/>
              <a:t>for</a:t>
            </a:r>
            <a:r>
              <a:rPr lang="sl-SI" dirty="0"/>
              <a:t> </a:t>
            </a:r>
            <a:r>
              <a:rPr lang="sl-SI" dirty="0" err="1"/>
              <a:t>osteoporosis</a:t>
            </a:r>
            <a:r>
              <a:rPr lang="sl-SI" dirty="0"/>
              <a:t>. </a:t>
            </a:r>
            <a:r>
              <a:rPr lang="sl-SI" dirty="0" err="1"/>
              <a:t>For</a:t>
            </a:r>
            <a:r>
              <a:rPr lang="sl-SI" dirty="0"/>
              <a:t> </a:t>
            </a:r>
            <a:r>
              <a:rPr lang="sl-SI" dirty="0" err="1"/>
              <a:t>people</a:t>
            </a:r>
            <a:r>
              <a:rPr lang="sl-SI" dirty="0"/>
              <a:t> </a:t>
            </a:r>
            <a:r>
              <a:rPr lang="sl-SI" dirty="0" err="1"/>
              <a:t>older</a:t>
            </a:r>
            <a:r>
              <a:rPr lang="sl-SI" dirty="0"/>
              <a:t> </a:t>
            </a:r>
            <a:r>
              <a:rPr lang="sl-SI" dirty="0" err="1"/>
              <a:t>that</a:t>
            </a:r>
            <a:r>
              <a:rPr lang="sl-SI" dirty="0"/>
              <a:t> 50 </a:t>
            </a:r>
            <a:r>
              <a:rPr lang="sl-SI" dirty="0" err="1"/>
              <a:t>resistance</a:t>
            </a:r>
            <a:r>
              <a:rPr lang="sl-SI" dirty="0"/>
              <a:t> </a:t>
            </a:r>
            <a:r>
              <a:rPr lang="sl-SI" dirty="0" err="1"/>
              <a:t>training</a:t>
            </a:r>
            <a:r>
              <a:rPr lang="sl-SI" dirty="0"/>
              <a:t> is more </a:t>
            </a:r>
            <a:r>
              <a:rPr lang="sl-SI" dirty="0" err="1"/>
              <a:t>important</a:t>
            </a:r>
            <a:r>
              <a:rPr lang="sl-SI" dirty="0"/>
              <a:t> </a:t>
            </a:r>
            <a:r>
              <a:rPr lang="sl-SI" dirty="0" err="1"/>
              <a:t>because</a:t>
            </a:r>
            <a:r>
              <a:rPr lang="sl-SI" dirty="0"/>
              <a:t> is </a:t>
            </a:r>
            <a:r>
              <a:rPr lang="sl-SI" dirty="0" err="1"/>
              <a:t>helping</a:t>
            </a:r>
            <a:r>
              <a:rPr lang="sl-SI" dirty="0"/>
              <a:t> </a:t>
            </a:r>
            <a:r>
              <a:rPr lang="sl-SI" dirty="0" err="1"/>
              <a:t>with</a:t>
            </a:r>
            <a:r>
              <a:rPr lang="sl-SI" dirty="0"/>
              <a:t> </a:t>
            </a:r>
            <a:r>
              <a:rPr lang="sl-SI" dirty="0" err="1"/>
              <a:t>prevention</a:t>
            </a:r>
            <a:r>
              <a:rPr lang="sl-SI" dirty="0"/>
              <a:t> </a:t>
            </a:r>
            <a:r>
              <a:rPr lang="sl-SI" dirty="0" err="1"/>
              <a:t>of</a:t>
            </a:r>
            <a:r>
              <a:rPr lang="sl-SI" dirty="0"/>
              <a:t> </a:t>
            </a:r>
            <a:r>
              <a:rPr lang="sl-SI" dirty="0" err="1"/>
              <a:t>loss</a:t>
            </a:r>
            <a:r>
              <a:rPr lang="sl-SI" dirty="0"/>
              <a:t> </a:t>
            </a:r>
            <a:r>
              <a:rPr lang="sl-SI" dirty="0" err="1"/>
              <a:t>of</a:t>
            </a:r>
            <a:r>
              <a:rPr lang="sl-SI" dirty="0"/>
              <a:t> </a:t>
            </a:r>
            <a:r>
              <a:rPr lang="sl-SI" dirty="0" err="1"/>
              <a:t>muscle</a:t>
            </a:r>
            <a:r>
              <a:rPr lang="sl-SI" dirty="0"/>
              <a:t> </a:t>
            </a:r>
            <a:r>
              <a:rPr lang="sl-SI" dirty="0" err="1"/>
              <a:t>mass</a:t>
            </a:r>
            <a:r>
              <a:rPr lang="sl-SI" dirty="0"/>
              <a:t> (</a:t>
            </a:r>
            <a:r>
              <a:rPr lang="sl-SI" dirty="0" err="1"/>
              <a:t>sarcopenia</a:t>
            </a:r>
            <a:r>
              <a:rPr lang="sl-SI" dirty="0"/>
              <a:t>).</a:t>
            </a:r>
          </a:p>
          <a:p>
            <a:pPr marL="0" indent="0" algn="just">
              <a:buNone/>
            </a:pPr>
            <a:endParaRPr lang="sl-SI" sz="2000" dirty="0"/>
          </a:p>
          <a:p>
            <a:pPr marL="0" indent="0" algn="just">
              <a:buNone/>
            </a:pPr>
            <a:endParaRPr lang="sl-SI" sz="2000" dirty="0"/>
          </a:p>
        </p:txBody>
      </p:sp>
      <p:pic>
        <p:nvPicPr>
          <p:cNvPr id="7172" name="Picture 4" descr="Free Shirtless Man Lifting Dumbbells while Sitting Down Stock Photo">
            <a:extLst>
              <a:ext uri="{FF2B5EF4-FFF2-40B4-BE49-F238E27FC236}">
                <a16:creationId xmlns:a16="http://schemas.microsoft.com/office/drawing/2014/main" id="{B93F7918-BE93-4F81-8630-67037E85A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6040" y="1004641"/>
            <a:ext cx="1752219" cy="2628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Free Man in Red Shirt Doing Shoulder Exercise Beside a Woman in Black Tank Top Stock Photo">
            <a:extLst>
              <a:ext uri="{FF2B5EF4-FFF2-40B4-BE49-F238E27FC236}">
                <a16:creationId xmlns:a16="http://schemas.microsoft.com/office/drawing/2014/main" id="{6EB54F9D-7647-4F9F-8672-A792610339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0512" y="3840057"/>
            <a:ext cx="3393673" cy="2264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62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Training</a:t>
            </a:r>
            <a:r>
              <a:rPr lang="sl-SI" dirty="0"/>
              <a:t> program</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254868"/>
            <a:ext cx="9663980" cy="5247269"/>
          </a:xfrm>
        </p:spPr>
        <p:txBody>
          <a:bodyPr/>
          <a:lstStyle/>
          <a:p>
            <a:pPr algn="just"/>
            <a:r>
              <a:rPr lang="en-US" sz="2000" b="1" dirty="0"/>
              <a:t>Balance disorders </a:t>
            </a:r>
            <a:r>
              <a:rPr lang="en-US" sz="2000" dirty="0"/>
              <a:t>are caused by changes in the blood vessels, central nervous system or locomotor apparatus (joints, spine, muscles), and are also the reason why older people are more prone to injury.</a:t>
            </a:r>
            <a:endParaRPr lang="sl-SI" sz="2000" dirty="0"/>
          </a:p>
          <a:p>
            <a:pPr algn="just"/>
            <a:r>
              <a:rPr lang="en-US" sz="2000" b="1" dirty="0"/>
              <a:t>Decrease in muscle strength: </a:t>
            </a:r>
            <a:r>
              <a:rPr lang="en-US" sz="2000" dirty="0"/>
              <a:t>muscle mass is estimated to decrease at a rate of 4 % per year after the age of 25. This is a decline in muscle mass, muscle strength and muscle </a:t>
            </a:r>
            <a:r>
              <a:rPr lang="en-US" sz="2000" dirty="0" err="1"/>
              <a:t>fibre</a:t>
            </a:r>
            <a:r>
              <a:rPr lang="en-US" sz="2000" dirty="0"/>
              <a:t> quality. </a:t>
            </a:r>
            <a:endParaRPr lang="sl-SI" sz="2000" dirty="0"/>
          </a:p>
          <a:p>
            <a:pPr algn="just"/>
            <a:r>
              <a:rPr lang="en-US" sz="2000" b="1" dirty="0"/>
              <a:t>Reduced endurance </a:t>
            </a:r>
            <a:r>
              <a:rPr lang="en-US" sz="2000" dirty="0"/>
              <a:t>is the result of a sedentary lifestyle, i.e. a lack of movement in daily life. </a:t>
            </a:r>
            <a:endParaRPr lang="sl-SI" sz="2000" dirty="0"/>
          </a:p>
          <a:p>
            <a:pPr algn="just"/>
            <a:r>
              <a:rPr lang="en-US" sz="2000" b="1" dirty="0"/>
              <a:t>Reduced joint flexibility </a:t>
            </a:r>
            <a:r>
              <a:rPr lang="en-US" sz="2000" dirty="0"/>
              <a:t>is a typical consequence of ageing, which is also accelerated by inactivity and weight gain. The consequences are joint stiffness, reduced mobility and susceptibility to injury. </a:t>
            </a:r>
            <a:endParaRPr lang="sl-SI" sz="2000" dirty="0"/>
          </a:p>
        </p:txBody>
      </p:sp>
    </p:spTree>
    <p:extLst>
      <p:ext uri="{BB962C8B-B14F-4D97-AF65-F5344CB8AC3E}">
        <p14:creationId xmlns:p14="http://schemas.microsoft.com/office/powerpoint/2010/main" val="3819421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Exercises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254868"/>
            <a:ext cx="9663980" cy="5247269"/>
          </a:xfrm>
        </p:spPr>
        <p:txBody>
          <a:bodyPr>
            <a:normAutofit fontScale="92500" lnSpcReduction="20000"/>
          </a:bodyPr>
          <a:lstStyle/>
          <a:p>
            <a:pPr marL="0" indent="0" algn="just">
              <a:buNone/>
            </a:pPr>
            <a:r>
              <a:rPr lang="sl-SI" sz="2000" b="1" dirty="0"/>
              <a:t>1. </a:t>
            </a:r>
            <a:r>
              <a:rPr lang="en-US" sz="2000" b="1" dirty="0" err="1"/>
              <a:t>Tanding</a:t>
            </a:r>
            <a:r>
              <a:rPr lang="en-US" sz="2000" b="1" dirty="0"/>
              <a:t> toes raise</a:t>
            </a:r>
            <a:endParaRPr lang="sl-SI" sz="2000" b="1" dirty="0"/>
          </a:p>
          <a:p>
            <a:pPr marL="0" indent="0" algn="just">
              <a:buNone/>
            </a:pPr>
            <a:r>
              <a:rPr lang="en-US" sz="2000" dirty="0"/>
              <a:t>Standing, hold on to a chair or kitchen counter. Raise yourself as high as you can on your toes. Hold your weight for a few</a:t>
            </a:r>
            <a:r>
              <a:rPr lang="sl-SI" sz="2000" dirty="0"/>
              <a:t> </a:t>
            </a:r>
            <a:r>
              <a:rPr lang="en-US" sz="2000" dirty="0"/>
              <a:t>for a few seconds and then lower your body back to the starting position. Repeat 10-15 times. You can also do this exercise sitting in a chair. </a:t>
            </a:r>
            <a:endParaRPr lang="sl-SI" sz="2000" dirty="0"/>
          </a:p>
          <a:p>
            <a:pPr marL="0" indent="0" algn="just">
              <a:buNone/>
            </a:pPr>
            <a:r>
              <a:rPr lang="sl-SI" sz="2000" b="1" dirty="0"/>
              <a:t>2. </a:t>
            </a:r>
            <a:r>
              <a:rPr lang="en-US" sz="2000" b="1" dirty="0"/>
              <a:t>Standing heel raise</a:t>
            </a:r>
            <a:endParaRPr lang="sl-SI" sz="2000" b="1" dirty="0"/>
          </a:p>
          <a:p>
            <a:pPr marL="0" indent="0" algn="just">
              <a:buNone/>
            </a:pPr>
            <a:r>
              <a:rPr lang="en-US" sz="2000" dirty="0"/>
              <a:t>Standing, hold on to a chair or kitchen counter. Raise yourself as high as you can on your heels. Hold your weight for a few</a:t>
            </a:r>
            <a:r>
              <a:rPr lang="sl-SI" sz="2000" dirty="0"/>
              <a:t> </a:t>
            </a:r>
            <a:r>
              <a:rPr lang="en-US" sz="2000" dirty="0"/>
              <a:t>then lower your body back to the starting position. Repeat 10-15 times. </a:t>
            </a:r>
            <a:endParaRPr lang="sl-SI" sz="2000" dirty="0"/>
          </a:p>
          <a:p>
            <a:pPr marL="0" indent="0" algn="just">
              <a:buNone/>
            </a:pPr>
            <a:r>
              <a:rPr lang="sl-SI" sz="2000" b="1" dirty="0"/>
              <a:t>3. </a:t>
            </a:r>
            <a:r>
              <a:rPr lang="en-US" sz="2000" b="1" dirty="0"/>
              <a:t>Getting up from the chair</a:t>
            </a:r>
            <a:endParaRPr lang="sl-SI" sz="2000" b="1" dirty="0"/>
          </a:p>
          <a:p>
            <a:pPr marL="0" indent="0" algn="just">
              <a:buNone/>
            </a:pPr>
            <a:r>
              <a:rPr lang="en-US" sz="2000" dirty="0"/>
              <a:t>Sit upright and straight, slightly closer to the edge of the chair. Spread your knees hip-width apart.</a:t>
            </a:r>
            <a:r>
              <a:rPr lang="sl-SI" sz="2000" dirty="0"/>
              <a:t> </a:t>
            </a:r>
            <a:r>
              <a:rPr lang="en-US" sz="2000" dirty="0"/>
              <a:t>Shift the weight of your body onto your feet, especially your heels, and slowly stand up. Try to do this</a:t>
            </a:r>
            <a:r>
              <a:rPr lang="sl-SI" sz="2000" dirty="0"/>
              <a:t> </a:t>
            </a:r>
            <a:r>
              <a:rPr lang="en-US" sz="2000" dirty="0"/>
              <a:t>without the help of your hands. With your spine straight, lean forward slightly. Make sure your knees stay</a:t>
            </a:r>
            <a:r>
              <a:rPr lang="sl-SI" sz="2000" dirty="0"/>
              <a:t> </a:t>
            </a:r>
            <a:r>
              <a:rPr lang="en-US" sz="2000" dirty="0"/>
              <a:t>stable and in line with the feet. Slowly bend your knees and hips and sit back to the starting position.</a:t>
            </a:r>
            <a:r>
              <a:rPr lang="sl-SI" sz="2000" dirty="0"/>
              <a:t> </a:t>
            </a:r>
            <a:r>
              <a:rPr lang="en-US" sz="2000" dirty="0"/>
              <a:t>Repeat 10 times.</a:t>
            </a:r>
            <a:endParaRPr lang="sl-SI" sz="2000" dirty="0"/>
          </a:p>
        </p:txBody>
      </p:sp>
    </p:spTree>
    <p:extLst>
      <p:ext uri="{BB962C8B-B14F-4D97-AF65-F5344CB8AC3E}">
        <p14:creationId xmlns:p14="http://schemas.microsoft.com/office/powerpoint/2010/main" val="337589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Exercises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254868"/>
            <a:ext cx="9663980" cy="5247269"/>
          </a:xfrm>
        </p:spPr>
        <p:txBody>
          <a:bodyPr>
            <a:normAutofit fontScale="92500" lnSpcReduction="10000"/>
          </a:bodyPr>
          <a:lstStyle/>
          <a:p>
            <a:pPr marL="0" indent="0" algn="just">
              <a:buNone/>
            </a:pPr>
            <a:r>
              <a:rPr lang="sl-SI" sz="2000" b="1" dirty="0"/>
              <a:t>4. </a:t>
            </a:r>
            <a:r>
              <a:rPr lang="en-US" sz="2000" b="1" dirty="0"/>
              <a:t>Standing on one leg</a:t>
            </a:r>
            <a:endParaRPr lang="sl-SI" sz="2000" b="1" dirty="0"/>
          </a:p>
          <a:p>
            <a:pPr marL="0" indent="0" algn="just">
              <a:buNone/>
            </a:pPr>
            <a:r>
              <a:rPr lang="en-US" sz="2000" dirty="0"/>
              <a:t>Stand against a chair, possibly a wall or other stable object that can be lost</a:t>
            </a:r>
            <a:r>
              <a:rPr lang="sl-SI" sz="2000" dirty="0"/>
              <a:t> </a:t>
            </a:r>
            <a:r>
              <a:rPr lang="en-US" sz="2000" dirty="0"/>
              <a:t>if you lose your balance.</a:t>
            </a:r>
            <a:r>
              <a:rPr lang="sl-SI" sz="2000" dirty="0"/>
              <a:t> </a:t>
            </a:r>
            <a:r>
              <a:rPr lang="en-US" sz="2000" dirty="0"/>
              <a:t>Make sure you are standing upright. Raise your right leg as far as it will go</a:t>
            </a:r>
            <a:r>
              <a:rPr lang="sl-SI" sz="2000" dirty="0"/>
              <a:t> </a:t>
            </a:r>
            <a:r>
              <a:rPr lang="en-US" sz="2000" dirty="0"/>
              <a:t>and try to stand on your left leg for at least 10 seconds.</a:t>
            </a:r>
            <a:r>
              <a:rPr lang="sl-SI" sz="2000" dirty="0"/>
              <a:t> </a:t>
            </a:r>
            <a:r>
              <a:rPr lang="en-US" sz="2000" dirty="0"/>
              <a:t>The weight should be distributed over the entire left</a:t>
            </a:r>
            <a:r>
              <a:rPr lang="sl-SI" sz="2000" dirty="0"/>
              <a:t> </a:t>
            </a:r>
            <a:r>
              <a:rPr lang="en-US" sz="2000" dirty="0"/>
              <a:t>foot. Return to the starting position and repeat the exercise three more times.</a:t>
            </a:r>
            <a:r>
              <a:rPr lang="sl-SI" sz="2000" dirty="0"/>
              <a:t> </a:t>
            </a:r>
            <a:r>
              <a:rPr lang="en-US" sz="2000" dirty="0"/>
              <a:t>When you have done all the repetitions,</a:t>
            </a:r>
            <a:r>
              <a:rPr lang="sl-SI" sz="2000" dirty="0"/>
              <a:t> </a:t>
            </a:r>
            <a:r>
              <a:rPr lang="en-US" sz="2000" dirty="0"/>
              <a:t>do the exercise with the other leg. </a:t>
            </a:r>
            <a:endParaRPr lang="sl-SI" sz="2000" dirty="0"/>
          </a:p>
          <a:p>
            <a:pPr marL="0" indent="0" algn="just">
              <a:buNone/>
            </a:pPr>
            <a:r>
              <a:rPr lang="en-US" sz="2000" dirty="0"/>
              <a:t>Attention!</a:t>
            </a:r>
            <a:r>
              <a:rPr lang="sl-SI" sz="2000" dirty="0"/>
              <a:t> </a:t>
            </a:r>
            <a:r>
              <a:rPr lang="en-US" sz="2000" dirty="0"/>
              <a:t>It is easier to stand on one foot when wearing shoes than when we are barefoot.</a:t>
            </a:r>
            <a:endParaRPr lang="sl-SI" sz="2000" dirty="0"/>
          </a:p>
          <a:p>
            <a:pPr marL="0" indent="0" algn="just">
              <a:buNone/>
            </a:pPr>
            <a:r>
              <a:rPr lang="sl-SI" sz="2000" b="1" dirty="0"/>
              <a:t>5. </a:t>
            </a:r>
            <a:r>
              <a:rPr lang="en-US" sz="2000" b="1" dirty="0"/>
              <a:t>Squatting next to a chair</a:t>
            </a:r>
            <a:endParaRPr lang="sl-SI" sz="2000" b="1" dirty="0"/>
          </a:p>
          <a:p>
            <a:pPr marL="0" indent="0" algn="just">
              <a:buNone/>
            </a:pPr>
            <a:r>
              <a:rPr lang="en-US" sz="2000" dirty="0"/>
              <a:t>Stand next to the chair.</a:t>
            </a:r>
            <a:r>
              <a:rPr lang="sl-SI" sz="2000" dirty="0"/>
              <a:t> </a:t>
            </a:r>
            <a:r>
              <a:rPr lang="en-US" sz="2000" dirty="0"/>
              <a:t>Straighten your posture. Bend your knees and do a squat.</a:t>
            </a:r>
            <a:r>
              <a:rPr lang="sl-SI" sz="2000" dirty="0"/>
              <a:t> W</a:t>
            </a:r>
            <a:r>
              <a:rPr lang="en-US" sz="2000" dirty="0" err="1"/>
              <a:t>ith</a:t>
            </a:r>
            <a:r>
              <a:rPr lang="en-US" sz="2000" dirty="0"/>
              <a:t> your spine straight, lean forward slightly.</a:t>
            </a:r>
            <a:r>
              <a:rPr lang="sl-SI" sz="2000" dirty="0"/>
              <a:t> </a:t>
            </a:r>
            <a:r>
              <a:rPr lang="en-US" sz="2000" dirty="0"/>
              <a:t>Knees should not extend beyond the tip of the toes. Keep your feet flat on the floor.</a:t>
            </a:r>
            <a:r>
              <a:rPr lang="sl-SI" sz="2000" dirty="0"/>
              <a:t> </a:t>
            </a:r>
            <a:r>
              <a:rPr lang="en-US" sz="2000" dirty="0"/>
              <a:t>Return to the starting position and repeat the exercise 10-15 times.</a:t>
            </a:r>
            <a:endParaRPr lang="sl-SI" sz="2000" dirty="0"/>
          </a:p>
        </p:txBody>
      </p:sp>
    </p:spTree>
    <p:extLst>
      <p:ext uri="{BB962C8B-B14F-4D97-AF65-F5344CB8AC3E}">
        <p14:creationId xmlns:p14="http://schemas.microsoft.com/office/powerpoint/2010/main" val="3262658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Exercises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254868"/>
            <a:ext cx="9663980" cy="5247269"/>
          </a:xfrm>
        </p:spPr>
        <p:txBody>
          <a:bodyPr>
            <a:normAutofit/>
          </a:bodyPr>
          <a:lstStyle/>
          <a:p>
            <a:pPr marL="0" indent="0" algn="just">
              <a:buNone/>
            </a:pPr>
            <a:r>
              <a:rPr lang="en-US" sz="2000" b="1" dirty="0"/>
              <a:t>6. Lifting the outstretched leg to the side while standing next to the chair</a:t>
            </a:r>
            <a:endParaRPr lang="sl-SI" sz="2000" b="1" dirty="0"/>
          </a:p>
          <a:p>
            <a:pPr marL="0" indent="0" algn="just">
              <a:buNone/>
            </a:pPr>
            <a:r>
              <a:rPr lang="en-US" sz="2000" dirty="0"/>
              <a:t>Keep your posture upright. Slowly raise the right leg out to the side as far as it will go without twisting your hips. The toes of this leg should point straight, not up towards the ceiling.</a:t>
            </a:r>
            <a:r>
              <a:rPr lang="sl-SI" sz="2000" dirty="0"/>
              <a:t> </a:t>
            </a:r>
            <a:r>
              <a:rPr lang="en-US" sz="2000" dirty="0"/>
              <a:t>Hold for a few seconds, lower to the starting position and repeat 10 times. Then do the exercise again</a:t>
            </a:r>
            <a:r>
              <a:rPr lang="sl-SI" sz="2000" dirty="0"/>
              <a:t> </a:t>
            </a:r>
            <a:r>
              <a:rPr lang="en-US" sz="2000" dirty="0"/>
              <a:t>with the left leg.</a:t>
            </a:r>
            <a:endParaRPr lang="sl-SI" sz="2000" dirty="0"/>
          </a:p>
          <a:p>
            <a:pPr marL="0" indent="0" algn="just">
              <a:buNone/>
            </a:pPr>
            <a:r>
              <a:rPr lang="en-US" sz="2000" b="1" dirty="0"/>
              <a:t>7. Lifting the seated leg </a:t>
            </a:r>
            <a:endParaRPr lang="sl-SI" sz="2000" b="1" dirty="0"/>
          </a:p>
          <a:p>
            <a:pPr marL="0" indent="0" algn="just">
              <a:buNone/>
            </a:pPr>
            <a:r>
              <a:rPr lang="en-US" sz="2000" dirty="0"/>
              <a:t>Sit upright and straight. Lean back against the backrest with your back resting on the backrest</a:t>
            </a:r>
            <a:r>
              <a:rPr lang="sl-SI" sz="2000" dirty="0"/>
              <a:t> </a:t>
            </a:r>
            <a:r>
              <a:rPr lang="en-US" sz="2000" dirty="0"/>
              <a:t>upright. Lift one leg to a horizontal position and hold it for a moment. While</a:t>
            </a:r>
            <a:r>
              <a:rPr lang="sl-SI" sz="2000" dirty="0"/>
              <a:t> </a:t>
            </a:r>
            <a:r>
              <a:rPr lang="en-US" sz="2000" dirty="0"/>
              <a:t>the other leg remains bent, with the foot flat on the floor. </a:t>
            </a:r>
            <a:r>
              <a:rPr lang="sl-SI" sz="2000" dirty="0" err="1"/>
              <a:t>During</a:t>
            </a:r>
            <a:r>
              <a:rPr lang="sl-SI" sz="2000" dirty="0"/>
              <a:t> </a:t>
            </a:r>
            <a:r>
              <a:rPr lang="sl-SI" sz="2000" dirty="0" err="1"/>
              <a:t>the</a:t>
            </a:r>
            <a:r>
              <a:rPr lang="sl-SI" sz="2000" dirty="0"/>
              <a:t> </a:t>
            </a:r>
            <a:r>
              <a:rPr lang="sl-SI" sz="2000" dirty="0" err="1"/>
              <a:t>exercise</a:t>
            </a:r>
            <a:r>
              <a:rPr lang="sl-SI" sz="2000" dirty="0"/>
              <a:t> is </a:t>
            </a:r>
            <a:r>
              <a:rPr lang="en-US" sz="2000" dirty="0"/>
              <a:t>necessary</a:t>
            </a:r>
            <a:r>
              <a:rPr lang="sl-SI" sz="2000" dirty="0"/>
              <a:t> to </a:t>
            </a:r>
            <a:r>
              <a:rPr lang="en-US" sz="2000" dirty="0"/>
              <a:t>hold the edge of the chair with your hands. Repeat 10-15 times for each leg.</a:t>
            </a:r>
            <a:endParaRPr lang="sl-SI" sz="2000" dirty="0"/>
          </a:p>
        </p:txBody>
      </p:sp>
    </p:spTree>
    <p:extLst>
      <p:ext uri="{BB962C8B-B14F-4D97-AF65-F5344CB8AC3E}">
        <p14:creationId xmlns:p14="http://schemas.microsoft.com/office/powerpoint/2010/main" val="4215664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Useful</a:t>
            </a:r>
            <a:r>
              <a:rPr lang="sl-SI" dirty="0"/>
              <a:t> </a:t>
            </a:r>
            <a:r>
              <a:rPr lang="sl-SI" dirty="0" err="1"/>
              <a:t>links</a:t>
            </a:r>
            <a:r>
              <a:rPr lang="sl-SI" dirty="0"/>
              <a:t> to </a:t>
            </a:r>
            <a:r>
              <a:rPr lang="sl-SI" dirty="0" err="1"/>
              <a:t>local</a:t>
            </a:r>
            <a:r>
              <a:rPr lang="sl-SI" dirty="0"/>
              <a:t> </a:t>
            </a:r>
            <a:r>
              <a:rPr lang="sl-SI" dirty="0" err="1"/>
              <a:t>institutions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254868"/>
            <a:ext cx="9663980" cy="5247269"/>
          </a:xfrm>
        </p:spPr>
        <p:txBody>
          <a:bodyPr>
            <a:normAutofit lnSpcReduction="10000"/>
          </a:bodyPr>
          <a:lstStyle/>
          <a:p>
            <a:pPr algn="just"/>
            <a:endParaRPr lang="sl-SI" sz="2000" dirty="0"/>
          </a:p>
          <a:p>
            <a:pPr algn="just"/>
            <a:r>
              <a:rPr lang="sl-SI" sz="2000" dirty="0"/>
              <a:t>Skupaj za zdravje. </a:t>
            </a:r>
            <a:r>
              <a:rPr lang="sl-SI" sz="2000" dirty="0" err="1"/>
              <a:t>Source</a:t>
            </a:r>
            <a:r>
              <a:rPr lang="sl-SI" sz="2000" dirty="0"/>
              <a:t>: </a:t>
            </a:r>
            <a:r>
              <a:rPr lang="sl-SI" sz="2000" dirty="0">
                <a:hlinkClick r:id="rId5"/>
              </a:rPr>
              <a:t>https://www.skupajzazdravje.si/aktivnosti-za-krepitev-zdravja/kdo-izvaja-aktivnosti-za-krepitev-zdravja/</a:t>
            </a:r>
            <a:r>
              <a:rPr lang="sl-SI" sz="2000" dirty="0"/>
              <a:t> </a:t>
            </a:r>
          </a:p>
          <a:p>
            <a:pPr algn="just"/>
            <a:endParaRPr lang="sl-SI" sz="2000" dirty="0"/>
          </a:p>
          <a:p>
            <a:pPr algn="just"/>
            <a:endParaRPr lang="sl-SI" sz="2000" dirty="0"/>
          </a:p>
          <a:p>
            <a:pPr algn="just"/>
            <a:r>
              <a:rPr lang="sl-SI" sz="2000" dirty="0"/>
              <a:t>Center za zdravje in razvoj (Centre </a:t>
            </a:r>
            <a:r>
              <a:rPr lang="sl-SI" sz="2000" dirty="0" err="1"/>
              <a:t>for</a:t>
            </a:r>
            <a:r>
              <a:rPr lang="sl-SI" sz="2000" dirty="0"/>
              <a:t> </a:t>
            </a:r>
            <a:r>
              <a:rPr lang="sl-SI" sz="2000" dirty="0" err="1"/>
              <a:t>health</a:t>
            </a:r>
            <a:r>
              <a:rPr lang="sl-SI" sz="2000" dirty="0"/>
              <a:t> </a:t>
            </a:r>
            <a:r>
              <a:rPr lang="sl-SI" sz="2000" dirty="0" err="1"/>
              <a:t>and</a:t>
            </a:r>
            <a:r>
              <a:rPr lang="sl-SI" sz="2000" dirty="0"/>
              <a:t> </a:t>
            </a:r>
            <a:r>
              <a:rPr lang="sl-SI" sz="2000" dirty="0" err="1"/>
              <a:t>development</a:t>
            </a:r>
            <a:r>
              <a:rPr lang="sl-SI" sz="2000" dirty="0"/>
              <a:t> Murska Sobota). </a:t>
            </a:r>
            <a:r>
              <a:rPr lang="sl-SI" sz="2000" dirty="0" err="1"/>
              <a:t>Source</a:t>
            </a:r>
            <a:r>
              <a:rPr lang="sl-SI" sz="2000" dirty="0"/>
              <a:t>: </a:t>
            </a:r>
            <a:r>
              <a:rPr lang="sl-SI" sz="2000" dirty="0">
                <a:hlinkClick r:id="rId6"/>
              </a:rPr>
              <a:t>https://www.czr.si/</a:t>
            </a:r>
            <a:r>
              <a:rPr lang="sl-SI" sz="2000" dirty="0"/>
              <a:t> </a:t>
            </a:r>
          </a:p>
          <a:p>
            <a:pPr algn="just"/>
            <a:endParaRPr lang="sl-SI" sz="2000" dirty="0"/>
          </a:p>
          <a:p>
            <a:pPr algn="just"/>
            <a:endParaRPr lang="sl-SI" sz="2000" dirty="0"/>
          </a:p>
          <a:p>
            <a:pPr algn="just"/>
            <a:endParaRPr lang="sl-SI" sz="2000" dirty="0"/>
          </a:p>
          <a:p>
            <a:pPr algn="just"/>
            <a:r>
              <a:rPr lang="sl-SI" sz="2000" dirty="0"/>
              <a:t>Center za krepitev zdravja - Zdravstveni dom Murska Sobota. </a:t>
            </a:r>
          </a:p>
          <a:p>
            <a:pPr marL="0" indent="0" algn="just">
              <a:buNone/>
            </a:pPr>
            <a:r>
              <a:rPr lang="sl-SI" sz="2000" dirty="0"/>
              <a:t>    </a:t>
            </a:r>
            <a:r>
              <a:rPr lang="sl-SI" sz="2000" dirty="0" err="1"/>
              <a:t>Source</a:t>
            </a:r>
            <a:r>
              <a:rPr lang="sl-SI" sz="2000" dirty="0"/>
              <a:t>: </a:t>
            </a:r>
            <a:r>
              <a:rPr lang="sl-SI" sz="2000" dirty="0">
                <a:hlinkClick r:id="rId7"/>
              </a:rPr>
              <a:t>https://www.zd-ms.si/osnovno-zdravstvo/center-za-krepitev-zdravja</a:t>
            </a:r>
            <a:r>
              <a:rPr lang="sl-SI" sz="2000" dirty="0"/>
              <a:t> </a:t>
            </a:r>
          </a:p>
        </p:txBody>
      </p:sp>
      <p:pic>
        <p:nvPicPr>
          <p:cNvPr id="1026" name="Picture 2" descr="Podpora pri spoprijemanju z depresijo">
            <a:extLst>
              <a:ext uri="{FF2B5EF4-FFF2-40B4-BE49-F238E27FC236}">
                <a16:creationId xmlns:a16="http://schemas.microsoft.com/office/drawing/2014/main" id="{EDE3AE18-B052-44CF-B4A9-3631DBA25A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213" y="1095652"/>
            <a:ext cx="1634246" cy="564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do smo - CZR">
            <a:extLst>
              <a:ext uri="{FF2B5EF4-FFF2-40B4-BE49-F238E27FC236}">
                <a16:creationId xmlns:a16="http://schemas.microsoft.com/office/drawing/2014/main" id="{8AD9F5EB-B248-4B29-81C1-8FEB0DDE47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13" y="2744552"/>
            <a:ext cx="2437260" cy="7057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enter za krepitev zdravja ZD Murska Sobota">
            <a:extLst>
              <a:ext uri="{FF2B5EF4-FFF2-40B4-BE49-F238E27FC236}">
                <a16:creationId xmlns:a16="http://schemas.microsoft.com/office/drawing/2014/main" id="{A921CAD1-D16F-4D25-AD83-77F306A05AC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4366" b="20932"/>
          <a:stretch/>
        </p:blipFill>
        <p:spPr bwMode="auto">
          <a:xfrm>
            <a:off x="677694" y="4348851"/>
            <a:ext cx="1553005" cy="100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34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Nordic</a:t>
            </a:r>
            <a:r>
              <a:rPr lang="sl-SI" dirty="0"/>
              <a:t> </a:t>
            </a:r>
            <a:r>
              <a:rPr lang="sl-SI" dirty="0" err="1"/>
              <a:t>walking</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254868"/>
            <a:ext cx="9663980" cy="5247269"/>
          </a:xfrm>
        </p:spPr>
        <p:txBody>
          <a:bodyPr>
            <a:normAutofit/>
          </a:bodyPr>
          <a:lstStyle/>
          <a:p>
            <a:pPr marL="0" indent="0" algn="just">
              <a:buNone/>
            </a:pPr>
            <a:r>
              <a:rPr lang="en-US" sz="2000" dirty="0"/>
              <a:t>Nordic walking stands out as an enjoyable, sociable and effective exercise</a:t>
            </a:r>
            <a:r>
              <a:rPr lang="sl-SI" sz="2000" dirty="0"/>
              <a:t> </a:t>
            </a:r>
            <a:r>
              <a:rPr lang="sl-SI" sz="2000" dirty="0" err="1"/>
              <a:t>where</a:t>
            </a:r>
            <a:r>
              <a:rPr lang="sl-SI" sz="2000" dirty="0"/>
              <a:t> </a:t>
            </a:r>
            <a:r>
              <a:rPr lang="sl-SI" sz="2000" dirty="0" err="1"/>
              <a:t>we</a:t>
            </a:r>
            <a:r>
              <a:rPr lang="sl-SI" sz="2000" dirty="0"/>
              <a:t> </a:t>
            </a:r>
            <a:r>
              <a:rPr lang="sl-SI" sz="2000" dirty="0" err="1"/>
              <a:t>maintain</a:t>
            </a:r>
            <a:r>
              <a:rPr lang="sl-SI" sz="2000" dirty="0"/>
              <a:t> </a:t>
            </a:r>
            <a:r>
              <a:rPr lang="sl-SI" sz="2000" dirty="0" err="1"/>
              <a:t>mobility</a:t>
            </a:r>
            <a:r>
              <a:rPr lang="sl-SI" sz="2000" dirty="0"/>
              <a:t>, </a:t>
            </a:r>
            <a:r>
              <a:rPr lang="sl-SI" sz="2000" dirty="0" err="1"/>
              <a:t>strenght</a:t>
            </a:r>
            <a:r>
              <a:rPr lang="sl-SI" sz="2000" dirty="0"/>
              <a:t> </a:t>
            </a:r>
            <a:r>
              <a:rPr lang="sl-SI" sz="2000" dirty="0" err="1"/>
              <a:t>and</a:t>
            </a:r>
            <a:r>
              <a:rPr lang="sl-SI" sz="2000" dirty="0"/>
              <a:t> </a:t>
            </a:r>
            <a:r>
              <a:rPr lang="sl-SI" sz="2000" dirty="0" err="1"/>
              <a:t>cardiovascular</a:t>
            </a:r>
            <a:r>
              <a:rPr lang="sl-SI" sz="2000" dirty="0"/>
              <a:t> </a:t>
            </a:r>
            <a:r>
              <a:rPr lang="sl-SI" sz="2000" dirty="0" err="1"/>
              <a:t>health</a:t>
            </a:r>
            <a:r>
              <a:rPr lang="sl-SI" sz="2000" dirty="0"/>
              <a:t>. </a:t>
            </a:r>
            <a:r>
              <a:rPr lang="en-US" sz="2000" dirty="0"/>
              <a:t>It has many advantages and benefits. </a:t>
            </a:r>
            <a:endParaRPr lang="sl-SI" sz="2000" dirty="0"/>
          </a:p>
          <a:p>
            <a:pPr marL="457200" indent="-457200" algn="just">
              <a:buAutoNum type="arabicPeriod"/>
            </a:pPr>
            <a:r>
              <a:rPr lang="en-US" sz="2000" b="1" dirty="0">
                <a:latin typeface="+mj-lt"/>
              </a:rPr>
              <a:t>Low impact on joints</a:t>
            </a:r>
            <a:endParaRPr lang="sl-SI" sz="2000" b="1" dirty="0">
              <a:latin typeface="+mj-lt"/>
            </a:endParaRPr>
          </a:p>
          <a:p>
            <a:pPr marL="0" indent="0" algn="just">
              <a:buNone/>
            </a:pPr>
            <a:r>
              <a:rPr lang="en-US" sz="2000" dirty="0"/>
              <a:t>One of the main concerns older people have about physical activity is the strain on their joints. Nordic walking for the elderly is ideal as it reduces the strain on the knees, hips and ankles compared to traditional walking. The use of poles distributes the weight of the body more evenly, which reduces the strain on the joints while ensuring a good workout.</a:t>
            </a:r>
            <a:endParaRPr lang="sl-SI" sz="2000" dirty="0"/>
          </a:p>
        </p:txBody>
      </p:sp>
    </p:spTree>
    <p:extLst>
      <p:ext uri="{BB962C8B-B14F-4D97-AF65-F5344CB8AC3E}">
        <p14:creationId xmlns:p14="http://schemas.microsoft.com/office/powerpoint/2010/main" val="349615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567960-1CEF-4B4F-86D1-C6F4F5FD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1638260C-854E-53A1-E8B7-4594374F1075}"/>
              </a:ext>
            </a:extLst>
          </p:cNvPr>
          <p:cNvSpPr>
            <a:spLocks noGrp="1"/>
          </p:cNvSpPr>
          <p:nvPr>
            <p:ph type="ctrTitle"/>
          </p:nvPr>
        </p:nvSpPr>
        <p:spPr>
          <a:xfrm>
            <a:off x="1753050" y="650075"/>
            <a:ext cx="8643653" cy="1124073"/>
          </a:xfrm>
        </p:spPr>
        <p:txBody>
          <a:bodyPr anchor="b">
            <a:normAutofit/>
          </a:bodyPr>
          <a:lstStyle/>
          <a:p>
            <a:r>
              <a:rPr lang="sl-SI" dirty="0"/>
              <a:t>PHYSICAL ACTIVITY AND EXERCISE</a:t>
            </a:r>
            <a:endParaRPr lang="en-GB" dirty="0"/>
          </a:p>
        </p:txBody>
      </p:sp>
      <p:sp>
        <p:nvSpPr>
          <p:cNvPr id="10" name="Rectangle 9">
            <a:extLst>
              <a:ext uri="{FF2B5EF4-FFF2-40B4-BE49-F238E27FC236}">
                <a16:creationId xmlns:a16="http://schemas.microsoft.com/office/drawing/2014/main" id="{DFEE4C13-E261-4684-8FE3-BFCEAEC1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345" y="3434819"/>
            <a:ext cx="348387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C8625B-1BED-4D5D-BD6A-81D65EA60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78380" y="3429000"/>
            <a:ext cx="5222189" cy="3428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A137CF16-50B0-44FA-82AF-AD747B73A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3052" y="3428997"/>
            <a:ext cx="3503659" cy="3451076"/>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Rectangle 34">
            <a:extLst>
              <a:ext uri="{FF2B5EF4-FFF2-40B4-BE49-F238E27FC236}">
                <a16:creationId xmlns:a16="http://schemas.microsoft.com/office/drawing/2014/main" id="{76D9FFB1-E3DB-49AD-9B14-6343A0E47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274600" y="3428997"/>
            <a:ext cx="3429002" cy="3429003"/>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97104A3-01F9-4B74-A319-2D54DB3E0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13620" y="3429000"/>
            <a:ext cx="348387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18CB82CE-E10B-46D8-AD75-C36AD0DA9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863564" y="4266005"/>
            <a:ext cx="3429000" cy="1754986"/>
          </a:xfrm>
          <a:custGeom>
            <a:avLst/>
            <a:gdLst>
              <a:gd name="connsiteX0" fmla="*/ 3423466 w 3423466"/>
              <a:gd name="connsiteY0" fmla="*/ 0 h 1718483"/>
              <a:gd name="connsiteX1" fmla="*/ 1710280 w 3423466"/>
              <a:gd name="connsiteY1" fmla="*/ 0 h 1718483"/>
              <a:gd name="connsiteX2" fmla="*/ 1710280 w 3423466"/>
              <a:gd name="connsiteY2" fmla="*/ 1 h 1718483"/>
              <a:gd name="connsiteX3" fmla="*/ 0 w 3423466"/>
              <a:gd name="connsiteY3" fmla="*/ 1 h 1718483"/>
              <a:gd name="connsiteX4" fmla="*/ 1538022 w 3423466"/>
              <a:gd name="connsiteY4" fmla="*/ 1709611 h 1718483"/>
              <a:gd name="connsiteX5" fmla="*/ 1710280 w 3423466"/>
              <a:gd name="connsiteY5" fmla="*/ 1718336 h 1718483"/>
              <a:gd name="connsiteX6" fmla="*/ 1710280 w 3423466"/>
              <a:gd name="connsiteY6" fmla="*/ 1718482 h 1718483"/>
              <a:gd name="connsiteX7" fmla="*/ 1711723 w 3423466"/>
              <a:gd name="connsiteY7" fmla="*/ 1718409 h 1718483"/>
              <a:gd name="connsiteX8" fmla="*/ 1713186 w 3423466"/>
              <a:gd name="connsiteY8" fmla="*/ 1718483 h 1718483"/>
              <a:gd name="connsiteX9" fmla="*/ 1713186 w 3423466"/>
              <a:gd name="connsiteY9" fmla="*/ 1718335 h 1718483"/>
              <a:gd name="connsiteX10" fmla="*/ 1885444 w 3423466"/>
              <a:gd name="connsiteY10" fmla="*/ 1709610 h 1718483"/>
              <a:gd name="connsiteX11" fmla="*/ 3423466 w 3423466"/>
              <a:gd name="connsiteY11" fmla="*/ 0 h 171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3466" h="1718483">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Freeform: Shape 21">
            <a:extLst>
              <a:ext uri="{FF2B5EF4-FFF2-40B4-BE49-F238E27FC236}">
                <a16:creationId xmlns:a16="http://schemas.microsoft.com/office/drawing/2014/main" id="{4434675C-241B-444A-8EA1-83DAE0C59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609279" y="4275275"/>
            <a:ext cx="3429000" cy="1736446"/>
          </a:xfrm>
          <a:custGeom>
            <a:avLst/>
            <a:gdLst>
              <a:gd name="connsiteX0" fmla="*/ 3423466 w 3423466"/>
              <a:gd name="connsiteY0" fmla="*/ 0 h 1718483"/>
              <a:gd name="connsiteX1" fmla="*/ 1710280 w 3423466"/>
              <a:gd name="connsiteY1" fmla="*/ 0 h 1718483"/>
              <a:gd name="connsiteX2" fmla="*/ 1710280 w 3423466"/>
              <a:gd name="connsiteY2" fmla="*/ 1 h 1718483"/>
              <a:gd name="connsiteX3" fmla="*/ 0 w 3423466"/>
              <a:gd name="connsiteY3" fmla="*/ 1 h 1718483"/>
              <a:gd name="connsiteX4" fmla="*/ 1538022 w 3423466"/>
              <a:gd name="connsiteY4" fmla="*/ 1709611 h 1718483"/>
              <a:gd name="connsiteX5" fmla="*/ 1710280 w 3423466"/>
              <a:gd name="connsiteY5" fmla="*/ 1718336 h 1718483"/>
              <a:gd name="connsiteX6" fmla="*/ 1710280 w 3423466"/>
              <a:gd name="connsiteY6" fmla="*/ 1718482 h 1718483"/>
              <a:gd name="connsiteX7" fmla="*/ 1711723 w 3423466"/>
              <a:gd name="connsiteY7" fmla="*/ 1718409 h 1718483"/>
              <a:gd name="connsiteX8" fmla="*/ 1713186 w 3423466"/>
              <a:gd name="connsiteY8" fmla="*/ 1718483 h 1718483"/>
              <a:gd name="connsiteX9" fmla="*/ 1713186 w 3423466"/>
              <a:gd name="connsiteY9" fmla="*/ 1718335 h 1718483"/>
              <a:gd name="connsiteX10" fmla="*/ 1885444 w 3423466"/>
              <a:gd name="connsiteY10" fmla="*/ 1709610 h 1718483"/>
              <a:gd name="connsiteX11" fmla="*/ 3423466 w 3423466"/>
              <a:gd name="connsiteY11" fmla="*/ 0 h 171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3466" h="1718483">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4" name="Slika 3">
            <a:extLst>
              <a:ext uri="{FF2B5EF4-FFF2-40B4-BE49-F238E27FC236}">
                <a16:creationId xmlns:a16="http://schemas.microsoft.com/office/drawing/2014/main" id="{27C21174-1B45-976C-F3BE-50172E9ADE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5367" y="2836348"/>
            <a:ext cx="2170364" cy="487722"/>
          </a:xfrm>
          <a:prstGeom prst="rect">
            <a:avLst/>
          </a:prstGeom>
        </p:spPr>
      </p:pic>
      <p:pic>
        <p:nvPicPr>
          <p:cNvPr id="5" name="Slika 4">
            <a:extLst>
              <a:ext uri="{FF2B5EF4-FFF2-40B4-BE49-F238E27FC236}">
                <a16:creationId xmlns:a16="http://schemas.microsoft.com/office/drawing/2014/main" id="{DFB7BEF0-AA62-9401-BC8D-B28B071BF7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1938" y="40359"/>
            <a:ext cx="1377815" cy="1377815"/>
          </a:xfrm>
          <a:prstGeom prst="rect">
            <a:avLst/>
          </a:prstGeom>
        </p:spPr>
      </p:pic>
    </p:spTree>
    <p:extLst>
      <p:ext uri="{BB962C8B-B14F-4D97-AF65-F5344CB8AC3E}">
        <p14:creationId xmlns:p14="http://schemas.microsoft.com/office/powerpoint/2010/main" val="3338509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Nordic</a:t>
            </a:r>
            <a:r>
              <a:rPr lang="sl-SI" dirty="0"/>
              <a:t> </a:t>
            </a:r>
            <a:r>
              <a:rPr lang="sl-SI" dirty="0" err="1"/>
              <a:t>walking</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254868"/>
            <a:ext cx="7377446" cy="5247269"/>
          </a:xfrm>
        </p:spPr>
        <p:txBody>
          <a:bodyPr>
            <a:normAutofit fontScale="92500" lnSpcReduction="20000"/>
          </a:bodyPr>
          <a:lstStyle/>
          <a:p>
            <a:pPr marL="0" indent="0" algn="just">
              <a:buNone/>
            </a:pPr>
            <a:r>
              <a:rPr lang="sl-SI" sz="2000" b="1" dirty="0">
                <a:latin typeface="+mj-lt"/>
              </a:rPr>
              <a:t>2. </a:t>
            </a:r>
            <a:r>
              <a:rPr lang="en-US" sz="2000" b="1" dirty="0">
                <a:latin typeface="+mj-lt"/>
              </a:rPr>
              <a:t>Improved cardiovascular health</a:t>
            </a:r>
            <a:endParaRPr lang="sl-SI" sz="2000" b="1" dirty="0">
              <a:latin typeface="+mj-lt"/>
            </a:endParaRPr>
          </a:p>
          <a:p>
            <a:pPr marL="0" indent="0" algn="just">
              <a:buNone/>
            </a:pPr>
            <a:r>
              <a:rPr lang="en-US" sz="2000" dirty="0"/>
              <a:t>For older people, maintaining heart health is essential. Nordic walking involves both the upper and lower body, which speeds up the heart rate and improves circulation. This whole-body activity improves cardiovascular fitness without being too strenuous, making it a perfect option for seniors who need moderate exercise.</a:t>
            </a:r>
            <a:endParaRPr lang="sl-SI" sz="2000" dirty="0"/>
          </a:p>
          <a:p>
            <a:pPr marL="0" indent="0" algn="just">
              <a:buNone/>
            </a:pPr>
            <a:endParaRPr lang="sl-SI" sz="2000" dirty="0"/>
          </a:p>
          <a:p>
            <a:pPr marL="0" indent="0" algn="just">
              <a:buNone/>
            </a:pPr>
            <a:r>
              <a:rPr lang="en-US" sz="2000" b="1" dirty="0">
                <a:latin typeface="+mj-lt"/>
              </a:rPr>
              <a:t>3. Improved balance and coordination</a:t>
            </a:r>
            <a:endParaRPr lang="sl-SI" sz="2000" b="1" dirty="0">
              <a:latin typeface="+mj-lt"/>
            </a:endParaRPr>
          </a:p>
          <a:p>
            <a:pPr marL="0" indent="0" algn="just">
              <a:buNone/>
            </a:pPr>
            <a:r>
              <a:rPr lang="en-US" sz="2000" dirty="0"/>
              <a:t>Balance problems can become more common as we get older, increasing the risk of falls and injuries. Nordic walking helps improve stability. Poles provide extra support and help older people maintain their balance on uneven ground or slippery surfaces. This increased stability can help reduce the likelihood of falls.</a:t>
            </a:r>
            <a:endParaRPr lang="sl-SI" sz="2000" dirty="0"/>
          </a:p>
        </p:txBody>
      </p:sp>
      <p:pic>
        <p:nvPicPr>
          <p:cNvPr id="6146" name="Picture 2" descr="Free ai generated heart human body illustration">
            <a:extLst>
              <a:ext uri="{FF2B5EF4-FFF2-40B4-BE49-F238E27FC236}">
                <a16:creationId xmlns:a16="http://schemas.microsoft.com/office/drawing/2014/main" id="{5590891A-0150-4756-A2AD-21E86DE71A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7555" y="406506"/>
            <a:ext cx="2869257" cy="28692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7DA35C43-4BDB-4844-B4B1-3F24FA5EDFDC}"/>
              </a:ext>
            </a:extLst>
          </p:cNvPr>
          <p:cNvPicPr>
            <a:picLocks noChangeAspect="1"/>
          </p:cNvPicPr>
          <p:nvPr/>
        </p:nvPicPr>
        <p:blipFill>
          <a:blip r:embed="rId6"/>
          <a:stretch>
            <a:fillRect/>
          </a:stretch>
        </p:blipFill>
        <p:spPr>
          <a:xfrm>
            <a:off x="8085486" y="3449886"/>
            <a:ext cx="2728699" cy="2790140"/>
          </a:xfrm>
          <a:prstGeom prst="rect">
            <a:avLst/>
          </a:prstGeom>
          <a:ln>
            <a:noFill/>
          </a:ln>
          <a:effectLst>
            <a:softEdge rad="112500"/>
          </a:effectLst>
        </p:spPr>
      </p:pic>
    </p:spTree>
    <p:extLst>
      <p:ext uri="{BB962C8B-B14F-4D97-AF65-F5344CB8AC3E}">
        <p14:creationId xmlns:p14="http://schemas.microsoft.com/office/powerpoint/2010/main" val="353887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Nordic</a:t>
            </a:r>
            <a:r>
              <a:rPr lang="sl-SI" dirty="0"/>
              <a:t> </a:t>
            </a:r>
            <a:r>
              <a:rPr lang="sl-SI" dirty="0" err="1"/>
              <a:t>walking</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713547"/>
            <a:ext cx="5870192" cy="4663611"/>
          </a:xfrm>
        </p:spPr>
        <p:txBody>
          <a:bodyPr>
            <a:normAutofit/>
          </a:bodyPr>
          <a:lstStyle/>
          <a:p>
            <a:pPr marL="0" indent="0" algn="just">
              <a:buNone/>
            </a:pPr>
            <a:r>
              <a:rPr lang="sl-SI" b="1" dirty="0">
                <a:latin typeface="+mj-lt"/>
              </a:rPr>
              <a:t>4. </a:t>
            </a:r>
            <a:r>
              <a:rPr lang="en-US" b="1" dirty="0">
                <a:latin typeface="+mj-lt"/>
              </a:rPr>
              <a:t>Muscle strength and posture improvement</a:t>
            </a:r>
            <a:endParaRPr lang="sl-SI" b="1" dirty="0">
              <a:latin typeface="+mj-lt"/>
            </a:endParaRPr>
          </a:p>
          <a:p>
            <a:pPr marL="0" indent="0" algn="just">
              <a:buNone/>
            </a:pPr>
            <a:r>
              <a:rPr lang="en-US" dirty="0"/>
              <a:t>Muscle mass decreases with age. Nordic walking helps to combat this by engaging key muscle groups in the upper body (arms, shoulders, back) and lower body (legs, hips and trunk).</a:t>
            </a:r>
            <a:r>
              <a:rPr lang="sl-SI" dirty="0"/>
              <a:t> </a:t>
            </a:r>
            <a:r>
              <a:rPr lang="en-US" dirty="0"/>
              <a:t>Rhythmic movement also promotes better posture, which is particularly important for older people who struggle with back or shoulder pain. Over time, improved posture can reduce discomfort and help maintain independence.</a:t>
            </a:r>
            <a:endParaRPr lang="sl-SI" dirty="0"/>
          </a:p>
        </p:txBody>
      </p:sp>
      <p:pic>
        <p:nvPicPr>
          <p:cNvPr id="2052" name="Picture 4" descr="Free Woman Wearing Black Jacket Walking on Snow Stock Photo">
            <a:extLst>
              <a:ext uri="{FF2B5EF4-FFF2-40B4-BE49-F238E27FC236}">
                <a16:creationId xmlns:a16="http://schemas.microsoft.com/office/drawing/2014/main" id="{E9550CD6-CBB4-43AA-97F4-AB688704B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2295" y="779034"/>
            <a:ext cx="3188415" cy="47726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879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Nordic</a:t>
            </a:r>
            <a:r>
              <a:rPr lang="sl-SI" dirty="0"/>
              <a:t> </a:t>
            </a:r>
            <a:r>
              <a:rPr lang="sl-SI" dirty="0" err="1"/>
              <a:t>walking</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450221" y="1234771"/>
            <a:ext cx="5890289" cy="5247269"/>
          </a:xfrm>
        </p:spPr>
        <p:txBody>
          <a:bodyPr>
            <a:normAutofit/>
          </a:bodyPr>
          <a:lstStyle/>
          <a:p>
            <a:pPr marL="0" indent="0" algn="just">
              <a:buNone/>
            </a:pPr>
            <a:r>
              <a:rPr lang="en-US" b="1" dirty="0">
                <a:latin typeface="+mj-lt"/>
              </a:rPr>
              <a:t>5. Good mental health and </a:t>
            </a:r>
            <a:r>
              <a:rPr lang="en-US" b="1" dirty="0" err="1">
                <a:latin typeface="+mj-lt"/>
              </a:rPr>
              <a:t>socialisation</a:t>
            </a:r>
            <a:r>
              <a:rPr lang="en-US" b="1" dirty="0">
                <a:latin typeface="+mj-lt"/>
              </a:rPr>
              <a:t> </a:t>
            </a:r>
            <a:endParaRPr lang="sl-SI" b="1" dirty="0">
              <a:latin typeface="+mj-lt"/>
            </a:endParaRPr>
          </a:p>
          <a:p>
            <a:pPr marL="0" indent="0" algn="just">
              <a:buNone/>
            </a:pPr>
            <a:r>
              <a:rPr lang="en-US" dirty="0"/>
              <a:t>Physical activity is closely linked to mental health, especially in older people. Nordic walking allows older people to spend time outdoors, which has been shown to improve mood and reduce feelings of anxiety and depression.</a:t>
            </a:r>
            <a:r>
              <a:rPr lang="sl-SI" dirty="0"/>
              <a:t> </a:t>
            </a:r>
            <a:r>
              <a:rPr lang="en-US" dirty="0"/>
              <a:t>Walking in groups adds a social aspect and reduces the feeling of isolation that some older individuals may experience. Social interaction combined with exercise can greatly improve quality of life, which is why Nordic walking is so popular among seniors.</a:t>
            </a:r>
            <a:endParaRPr lang="sl-SI" dirty="0"/>
          </a:p>
        </p:txBody>
      </p:sp>
      <p:pic>
        <p:nvPicPr>
          <p:cNvPr id="2050" name="Picture 2" descr="Free Nordic Walking Stroller photo and picture">
            <a:extLst>
              <a:ext uri="{FF2B5EF4-FFF2-40B4-BE49-F238E27FC236}">
                <a16:creationId xmlns:a16="http://schemas.microsoft.com/office/drawing/2014/main" id="{DFCE17EE-F10D-4DCA-8BB1-5680A8631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3276" y="1524231"/>
            <a:ext cx="5146624" cy="34095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28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Nordic</a:t>
            </a:r>
            <a:r>
              <a:rPr lang="sl-SI" dirty="0"/>
              <a:t> </a:t>
            </a:r>
            <a:r>
              <a:rPr lang="sl-SI" dirty="0" err="1"/>
              <a:t>walking</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254868"/>
            <a:ext cx="9663980" cy="5247269"/>
          </a:xfrm>
        </p:spPr>
        <p:txBody>
          <a:bodyPr>
            <a:normAutofit/>
          </a:bodyPr>
          <a:lstStyle/>
          <a:p>
            <a:pPr marL="0" indent="0" algn="just">
              <a:buNone/>
            </a:pPr>
            <a:r>
              <a:rPr lang="en-US" dirty="0"/>
              <a:t>For older adults, maintaining independence is often a key goal as they age. Regular physical activity such as Nordic walking helps to promote independence by keeping the body strong, improving balance and increasing overall energy levels. </a:t>
            </a:r>
          </a:p>
          <a:p>
            <a:pPr marL="0" indent="0" algn="just">
              <a:buNone/>
            </a:pPr>
            <a:r>
              <a:rPr lang="en-US" dirty="0"/>
              <a:t>However, it is still important for older people to consult their doctor before starting any new exercise routine. This ensures that Nordic walking is a safe choice depending on your current health condition, such as arthritis, cardiovascular problems or joint problems.</a:t>
            </a:r>
          </a:p>
        </p:txBody>
      </p:sp>
      <p:pic>
        <p:nvPicPr>
          <p:cNvPr id="3074" name="Picture 2" descr="Free stethoscope icon medical vector">
            <a:extLst>
              <a:ext uri="{FF2B5EF4-FFF2-40B4-BE49-F238E27FC236}">
                <a16:creationId xmlns:a16="http://schemas.microsoft.com/office/drawing/2014/main" id="{D2AE3185-32A4-427B-A4C6-39D7AA8D06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9237" y="3791282"/>
            <a:ext cx="4255721" cy="283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929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Nordic</a:t>
            </a:r>
            <a:r>
              <a:rPr lang="sl-SI" dirty="0"/>
              <a:t> </a:t>
            </a:r>
            <a:r>
              <a:rPr lang="sl-SI" dirty="0" err="1"/>
              <a:t>walking</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530607" y="1254868"/>
            <a:ext cx="9663980" cy="5247269"/>
          </a:xfrm>
        </p:spPr>
        <p:txBody>
          <a:bodyPr>
            <a:normAutofit/>
          </a:bodyPr>
          <a:lstStyle/>
          <a:p>
            <a:pPr marL="0" indent="0" algn="just">
              <a:buNone/>
            </a:pPr>
            <a:r>
              <a:rPr lang="en-US" dirty="0"/>
              <a:t>The right poles and shoes make a big difference. Adjustable poles allow seniors to find the perfect height for their comfort and ergonomic handles provide a firm but gentle grip. Shoes with good support and non-slip soles are essential to maintain stability, especially on uneven paths.</a:t>
            </a:r>
          </a:p>
          <a:p>
            <a:pPr marL="0" indent="0" algn="just">
              <a:buNone/>
            </a:pPr>
            <a:r>
              <a:rPr lang="en-US" dirty="0"/>
              <a:t>Nordic walking is gentle, but it is important for older people to listen to their bodies. They should start at a comfortable pace and gradually increase the intensity as they feel more confident and ready. Regular rest and hydration are essential, especially for those just starting out.</a:t>
            </a:r>
          </a:p>
        </p:txBody>
      </p:sp>
      <p:pic>
        <p:nvPicPr>
          <p:cNvPr id="5122" name="Picture 2" descr="Free nordic poles hiking poles skiing poles vector">
            <a:extLst>
              <a:ext uri="{FF2B5EF4-FFF2-40B4-BE49-F238E27FC236}">
                <a16:creationId xmlns:a16="http://schemas.microsoft.com/office/drawing/2014/main" id="{D0A66E36-B4E6-40A0-896D-F5B7F2F1C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309" y="4035534"/>
            <a:ext cx="3052274" cy="28043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Walking Boots Sticks photo and picture">
            <a:extLst>
              <a:ext uri="{FF2B5EF4-FFF2-40B4-BE49-F238E27FC236}">
                <a16:creationId xmlns:a16="http://schemas.microsoft.com/office/drawing/2014/main" id="{23A6563D-FA4A-4DF7-9F2D-CDA7FAF16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4758" y="4161538"/>
            <a:ext cx="3487195" cy="24655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679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96EE658-8BB3-4AAC-2FCC-DDB2DAE7FE93}"/>
              </a:ext>
            </a:extLst>
          </p:cNvPr>
          <p:cNvSpPr>
            <a:spLocks noGrp="1"/>
          </p:cNvSpPr>
          <p:nvPr>
            <p:ph type="title"/>
          </p:nvPr>
        </p:nvSpPr>
        <p:spPr>
          <a:xfrm>
            <a:off x="436339" y="-410783"/>
            <a:ext cx="9950103" cy="1507376"/>
          </a:xfrm>
        </p:spPr>
        <p:txBody>
          <a:bodyPr/>
          <a:lstStyle/>
          <a:p>
            <a:r>
              <a:rPr lang="sl-SI" dirty="0" err="1"/>
              <a:t>Sources</a:t>
            </a:r>
            <a:r>
              <a:rPr lang="sl-SI" dirty="0"/>
              <a:t> </a:t>
            </a:r>
            <a:r>
              <a:rPr lang="sl-SI" dirty="0" err="1"/>
              <a:t>and</a:t>
            </a:r>
            <a:r>
              <a:rPr lang="sl-SI" dirty="0"/>
              <a:t> </a:t>
            </a:r>
            <a:r>
              <a:rPr lang="sl-SI" dirty="0" err="1"/>
              <a:t>references</a:t>
            </a:r>
            <a:r>
              <a:rPr lang="sl-SI" dirty="0"/>
              <a:t>: </a:t>
            </a:r>
            <a:endParaRPr lang="en-GB" dirty="0"/>
          </a:p>
        </p:txBody>
      </p:sp>
      <p:sp>
        <p:nvSpPr>
          <p:cNvPr id="3" name="Označba mesta vsebine 2">
            <a:extLst>
              <a:ext uri="{FF2B5EF4-FFF2-40B4-BE49-F238E27FC236}">
                <a16:creationId xmlns:a16="http://schemas.microsoft.com/office/drawing/2014/main" id="{19D84023-BAD0-E371-B9C3-EBF55C934F1B}"/>
              </a:ext>
            </a:extLst>
          </p:cNvPr>
          <p:cNvSpPr>
            <a:spLocks noGrp="1"/>
          </p:cNvSpPr>
          <p:nvPr>
            <p:ph idx="1"/>
          </p:nvPr>
        </p:nvSpPr>
        <p:spPr>
          <a:xfrm>
            <a:off x="436339" y="1721583"/>
            <a:ext cx="10591126" cy="5406974"/>
          </a:xfrm>
        </p:spPr>
        <p:txBody>
          <a:bodyPr>
            <a:normAutofit/>
          </a:bodyPr>
          <a:lstStyle/>
          <a:p>
            <a:r>
              <a:rPr lang="en-US" dirty="0"/>
              <a:t>Caspersen, C. J., Powell, K. E., &amp; Christenson, G. M. (1985). Physical Activity, Exercise, and Physical Fitness: Definitions and Distinctions for Health-Related Research. </a:t>
            </a:r>
            <a:r>
              <a:rPr lang="en-US" i="1" dirty="0"/>
              <a:t>Public Health Reports (1974-)</a:t>
            </a:r>
            <a:r>
              <a:rPr lang="en-US" dirty="0"/>
              <a:t>, </a:t>
            </a:r>
            <a:r>
              <a:rPr lang="en-US" i="1" dirty="0"/>
              <a:t>100</a:t>
            </a:r>
            <a:r>
              <a:rPr lang="en-US" dirty="0"/>
              <a:t>(2), 126–131. </a:t>
            </a:r>
            <a:r>
              <a:rPr lang="en-US" dirty="0">
                <a:hlinkClick r:id="rId2"/>
              </a:rPr>
              <a:t>http://www.jstor.org/stable/20056429</a:t>
            </a:r>
            <a:r>
              <a:rPr lang="sl-SI" dirty="0"/>
              <a:t> </a:t>
            </a:r>
          </a:p>
          <a:p>
            <a:r>
              <a:rPr lang="sl-SI" dirty="0" err="1"/>
              <a:t>Website</a:t>
            </a:r>
            <a:r>
              <a:rPr lang="sl-SI" dirty="0"/>
              <a:t> </a:t>
            </a:r>
            <a:r>
              <a:rPr lang="sl-SI" dirty="0" err="1"/>
              <a:t>of</a:t>
            </a:r>
            <a:r>
              <a:rPr lang="sl-SI" dirty="0"/>
              <a:t> </a:t>
            </a:r>
            <a:r>
              <a:rPr lang="sl-SI" dirty="0" err="1"/>
              <a:t>World</a:t>
            </a:r>
            <a:r>
              <a:rPr lang="sl-SI" dirty="0"/>
              <a:t> </a:t>
            </a:r>
            <a:r>
              <a:rPr lang="sl-SI" dirty="0" err="1"/>
              <a:t>Healt</a:t>
            </a:r>
            <a:r>
              <a:rPr lang="sl-SI" dirty="0"/>
              <a:t> </a:t>
            </a:r>
            <a:r>
              <a:rPr lang="sl-SI" dirty="0" err="1"/>
              <a:t>Organization</a:t>
            </a:r>
            <a:r>
              <a:rPr lang="sl-SI" dirty="0"/>
              <a:t>. </a:t>
            </a:r>
            <a:r>
              <a:rPr lang="sl-SI" dirty="0" err="1"/>
              <a:t>Physical</a:t>
            </a:r>
            <a:r>
              <a:rPr lang="sl-SI" dirty="0"/>
              <a:t> </a:t>
            </a:r>
            <a:r>
              <a:rPr lang="sl-SI" dirty="0" err="1"/>
              <a:t>activity</a:t>
            </a:r>
            <a:r>
              <a:rPr lang="sl-SI" dirty="0"/>
              <a:t>. </a:t>
            </a:r>
            <a:r>
              <a:rPr lang="sl-SI" dirty="0" err="1"/>
              <a:t>Published</a:t>
            </a:r>
            <a:r>
              <a:rPr lang="sl-SI" dirty="0"/>
              <a:t> 26. 6. 2024. </a:t>
            </a:r>
            <a:r>
              <a:rPr lang="sl-SI" dirty="0" err="1"/>
              <a:t>Source</a:t>
            </a:r>
            <a:r>
              <a:rPr lang="sl-SI" dirty="0"/>
              <a:t>: </a:t>
            </a:r>
            <a:r>
              <a:rPr lang="sl-SI" dirty="0">
                <a:hlinkClick r:id="rId3"/>
              </a:rPr>
              <a:t>https://www.who.int/news-room/fact-sheets/detail/physical-activity</a:t>
            </a:r>
            <a:r>
              <a:rPr lang="sl-SI" dirty="0"/>
              <a:t> </a:t>
            </a:r>
          </a:p>
          <a:p>
            <a:r>
              <a:rPr lang="sl-SI" dirty="0">
                <a:hlinkClick r:id="rId4"/>
              </a:rPr>
              <a:t>https://www.who.int/multi-media/details/who-guidelines-on-physical-activity-and-sedentary-behaviour</a:t>
            </a:r>
            <a:r>
              <a:rPr lang="sl-SI" dirty="0"/>
              <a:t>, 7. 6 . 2021</a:t>
            </a:r>
          </a:p>
          <a:p>
            <a:r>
              <a:rPr lang="en-US" dirty="0"/>
              <a:t>ACTIVE: a technical package for increasing physical activity</a:t>
            </a:r>
            <a:r>
              <a:rPr lang="sl-SI" dirty="0"/>
              <a:t>. </a:t>
            </a:r>
            <a:r>
              <a:rPr lang="sl-SI" dirty="0">
                <a:hlinkClick r:id="rId5"/>
              </a:rPr>
              <a:t>https://www.who.int/publications/i/item/9789241514804</a:t>
            </a:r>
            <a:r>
              <a:rPr lang="sl-SI" dirty="0"/>
              <a:t>, 15. 10. 2018 </a:t>
            </a:r>
          </a:p>
          <a:p>
            <a:endParaRPr lang="sl-SI" dirty="0"/>
          </a:p>
          <a:p>
            <a:endParaRPr lang="sl-SI" dirty="0"/>
          </a:p>
          <a:p>
            <a:endParaRPr lang="sl-SI" dirty="0"/>
          </a:p>
          <a:p>
            <a:endParaRPr lang="en-GB" dirty="0"/>
          </a:p>
        </p:txBody>
      </p:sp>
      <p:pic>
        <p:nvPicPr>
          <p:cNvPr id="4" name="Slika 3">
            <a:extLst>
              <a:ext uri="{FF2B5EF4-FFF2-40B4-BE49-F238E27FC236}">
                <a16:creationId xmlns:a16="http://schemas.microsoft.com/office/drawing/2014/main" id="{CA3C4BB9-91DF-FD4F-BF30-3F17B1F3A4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37385" y="6391327"/>
            <a:ext cx="1554615" cy="353599"/>
          </a:xfrm>
          <a:prstGeom prst="rect">
            <a:avLst/>
          </a:prstGeom>
        </p:spPr>
      </p:pic>
      <p:pic>
        <p:nvPicPr>
          <p:cNvPr id="5" name="Slika 4">
            <a:extLst>
              <a:ext uri="{FF2B5EF4-FFF2-40B4-BE49-F238E27FC236}">
                <a16:creationId xmlns:a16="http://schemas.microsoft.com/office/drawing/2014/main" id="{F6223B85-32D0-D4E4-96F2-162A95F704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Tree>
    <p:extLst>
      <p:ext uri="{BB962C8B-B14F-4D97-AF65-F5344CB8AC3E}">
        <p14:creationId xmlns:p14="http://schemas.microsoft.com/office/powerpoint/2010/main" val="1014404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96EE658-8BB3-4AAC-2FCC-DDB2DAE7FE93}"/>
              </a:ext>
            </a:extLst>
          </p:cNvPr>
          <p:cNvSpPr>
            <a:spLocks noGrp="1"/>
          </p:cNvSpPr>
          <p:nvPr>
            <p:ph type="title"/>
          </p:nvPr>
        </p:nvSpPr>
        <p:spPr>
          <a:xfrm>
            <a:off x="436339" y="-410783"/>
            <a:ext cx="9950103" cy="1507376"/>
          </a:xfrm>
        </p:spPr>
        <p:txBody>
          <a:bodyPr/>
          <a:lstStyle/>
          <a:p>
            <a:r>
              <a:rPr lang="sl-SI" dirty="0" err="1"/>
              <a:t>Sources</a:t>
            </a:r>
            <a:r>
              <a:rPr lang="sl-SI" dirty="0"/>
              <a:t> </a:t>
            </a:r>
            <a:r>
              <a:rPr lang="sl-SI" dirty="0" err="1"/>
              <a:t>and</a:t>
            </a:r>
            <a:r>
              <a:rPr lang="sl-SI" dirty="0"/>
              <a:t> </a:t>
            </a:r>
            <a:r>
              <a:rPr lang="sl-SI" dirty="0" err="1"/>
              <a:t>references</a:t>
            </a:r>
            <a:r>
              <a:rPr lang="sl-SI" dirty="0"/>
              <a:t>: </a:t>
            </a:r>
            <a:endParaRPr lang="en-GB" dirty="0"/>
          </a:p>
        </p:txBody>
      </p:sp>
      <p:sp>
        <p:nvSpPr>
          <p:cNvPr id="3" name="Označba mesta vsebine 2">
            <a:extLst>
              <a:ext uri="{FF2B5EF4-FFF2-40B4-BE49-F238E27FC236}">
                <a16:creationId xmlns:a16="http://schemas.microsoft.com/office/drawing/2014/main" id="{19D84023-BAD0-E371-B9C3-EBF55C934F1B}"/>
              </a:ext>
            </a:extLst>
          </p:cNvPr>
          <p:cNvSpPr>
            <a:spLocks noGrp="1"/>
          </p:cNvSpPr>
          <p:nvPr>
            <p:ph idx="1"/>
          </p:nvPr>
        </p:nvSpPr>
        <p:spPr>
          <a:xfrm>
            <a:off x="436340" y="1168924"/>
            <a:ext cx="10591126" cy="5406974"/>
          </a:xfrm>
        </p:spPr>
        <p:txBody>
          <a:bodyPr>
            <a:normAutofit/>
          </a:bodyPr>
          <a:lstStyle/>
          <a:p>
            <a:endParaRPr lang="sl-SI" dirty="0"/>
          </a:p>
          <a:p>
            <a:r>
              <a:rPr lang="sl-SI" dirty="0" err="1"/>
              <a:t>Herda</a:t>
            </a:r>
            <a:r>
              <a:rPr lang="sl-SI" dirty="0"/>
              <a:t> TJ, Costa PB, Walter AA, Ryan ED, </a:t>
            </a:r>
            <a:r>
              <a:rPr lang="sl-SI" dirty="0" err="1"/>
              <a:t>Hoge</a:t>
            </a:r>
            <a:r>
              <a:rPr lang="sl-SI" dirty="0"/>
              <a:t> KM, </a:t>
            </a:r>
            <a:r>
              <a:rPr lang="sl-SI" dirty="0" err="1"/>
              <a:t>Kerksick</a:t>
            </a:r>
            <a:r>
              <a:rPr lang="sl-SI" dirty="0"/>
              <a:t> CM, </a:t>
            </a:r>
            <a:r>
              <a:rPr lang="sl-SI" dirty="0" err="1"/>
              <a:t>Stout</a:t>
            </a:r>
            <a:r>
              <a:rPr lang="sl-SI" dirty="0"/>
              <a:t> JR, </a:t>
            </a:r>
            <a:r>
              <a:rPr lang="sl-SI" dirty="0" err="1"/>
              <a:t>Cramer</a:t>
            </a:r>
            <a:r>
              <a:rPr lang="sl-SI" dirty="0"/>
              <a:t> JT (2011) </a:t>
            </a:r>
            <a:r>
              <a:rPr lang="sl-SI" dirty="0" err="1"/>
              <a:t>Effects</a:t>
            </a:r>
            <a:r>
              <a:rPr lang="sl-SI" dirty="0"/>
              <a:t> </a:t>
            </a:r>
            <a:r>
              <a:rPr lang="sl-SI" dirty="0" err="1"/>
              <a:t>of</a:t>
            </a:r>
            <a:r>
              <a:rPr lang="sl-SI" dirty="0"/>
              <a:t> </a:t>
            </a:r>
            <a:r>
              <a:rPr lang="sl-SI" dirty="0" err="1"/>
              <a:t>two</a:t>
            </a:r>
            <a:r>
              <a:rPr lang="sl-SI" dirty="0"/>
              <a:t> </a:t>
            </a:r>
            <a:r>
              <a:rPr lang="sl-SI" dirty="0" err="1"/>
              <a:t>modes</a:t>
            </a:r>
            <a:r>
              <a:rPr lang="sl-SI" dirty="0"/>
              <a:t> </a:t>
            </a:r>
            <a:r>
              <a:rPr lang="sl-SI" dirty="0" err="1"/>
              <a:t>of</a:t>
            </a:r>
            <a:r>
              <a:rPr lang="sl-SI" dirty="0"/>
              <a:t> </a:t>
            </a:r>
            <a:r>
              <a:rPr lang="sl-SI" dirty="0" err="1"/>
              <a:t>static</a:t>
            </a:r>
            <a:r>
              <a:rPr lang="sl-SI" dirty="0"/>
              <a:t> </a:t>
            </a:r>
            <a:r>
              <a:rPr lang="sl-SI" dirty="0" err="1"/>
              <a:t>stretching</a:t>
            </a:r>
            <a:r>
              <a:rPr lang="sl-SI" dirty="0"/>
              <a:t> on </a:t>
            </a:r>
            <a:r>
              <a:rPr lang="sl-SI" dirty="0" err="1"/>
              <a:t>muscle</a:t>
            </a:r>
            <a:r>
              <a:rPr lang="sl-SI" dirty="0"/>
              <a:t> </a:t>
            </a:r>
            <a:r>
              <a:rPr lang="sl-SI" dirty="0" err="1"/>
              <a:t>strength</a:t>
            </a:r>
            <a:r>
              <a:rPr lang="sl-SI" dirty="0"/>
              <a:t> </a:t>
            </a:r>
            <a:r>
              <a:rPr lang="sl-SI" dirty="0" err="1"/>
              <a:t>and</a:t>
            </a:r>
            <a:r>
              <a:rPr lang="sl-SI" dirty="0"/>
              <a:t> </a:t>
            </a:r>
            <a:r>
              <a:rPr lang="sl-SI" dirty="0" err="1"/>
              <a:t>stiffness</a:t>
            </a:r>
            <a:r>
              <a:rPr lang="sl-SI" dirty="0"/>
              <a:t>. Med </a:t>
            </a:r>
            <a:r>
              <a:rPr lang="sl-SI" dirty="0" err="1"/>
              <a:t>Sci</a:t>
            </a:r>
            <a:r>
              <a:rPr lang="sl-SI" dirty="0"/>
              <a:t> </a:t>
            </a:r>
            <a:r>
              <a:rPr lang="sl-SI" dirty="0" err="1"/>
              <a:t>Sports</a:t>
            </a:r>
            <a:r>
              <a:rPr lang="sl-SI" dirty="0"/>
              <a:t> </a:t>
            </a:r>
            <a:r>
              <a:rPr lang="sl-SI" dirty="0" err="1"/>
              <a:t>Exerc</a:t>
            </a:r>
            <a:r>
              <a:rPr lang="sl-SI" dirty="0"/>
              <a:t> 43(9):1777–1784.</a:t>
            </a:r>
          </a:p>
          <a:p>
            <a:r>
              <a:rPr lang="en-US" dirty="0" err="1"/>
              <a:t>Ketelhut</a:t>
            </a:r>
            <a:r>
              <a:rPr lang="en-US" dirty="0"/>
              <a:t>, S., &amp; </a:t>
            </a:r>
            <a:r>
              <a:rPr lang="en-US" dirty="0" err="1"/>
              <a:t>Ketelhut</a:t>
            </a:r>
            <a:r>
              <a:rPr lang="en-US" dirty="0"/>
              <a:t>, R. G. (2020). Type of exercise training and training methods. Advances in Experimental Medicine and Biology, 25–43. </a:t>
            </a:r>
            <a:r>
              <a:rPr lang="en-US" dirty="0">
                <a:hlinkClick r:id="rId2"/>
              </a:rPr>
              <a:t>https://doi.org/10.1007/978-981-15-1792-1_2</a:t>
            </a:r>
            <a:r>
              <a:rPr lang="sl-SI" dirty="0"/>
              <a:t> </a:t>
            </a:r>
          </a:p>
          <a:p>
            <a:r>
              <a:rPr lang="sl-SI" dirty="0"/>
              <a:t>Nordijska hoja za starejše (2024). </a:t>
            </a:r>
            <a:r>
              <a:rPr lang="sl-SI" dirty="0" err="1"/>
              <a:t>Source</a:t>
            </a:r>
            <a:r>
              <a:rPr lang="sl-SI" dirty="0"/>
              <a:t>: </a:t>
            </a:r>
            <a:r>
              <a:rPr lang="sl-SI" dirty="0">
                <a:hlinkClick r:id="rId3"/>
              </a:rPr>
              <a:t>https://vizita.si/zdravje/aktivno-zivljenje/nordijska-hoja-za-starejse.html</a:t>
            </a:r>
            <a:r>
              <a:rPr lang="sl-SI" dirty="0"/>
              <a:t>, 23. 10. 2024.</a:t>
            </a:r>
          </a:p>
          <a:p>
            <a:endParaRPr lang="sl-SI" dirty="0"/>
          </a:p>
          <a:p>
            <a:r>
              <a:rPr lang="sl-SI" dirty="0" err="1"/>
              <a:t>Photos</a:t>
            </a:r>
            <a:r>
              <a:rPr lang="sl-SI" dirty="0"/>
              <a:t>: Pixabay.com, Pexels.com </a:t>
            </a:r>
            <a:r>
              <a:rPr lang="sl-SI" dirty="0" err="1"/>
              <a:t>and</a:t>
            </a:r>
            <a:r>
              <a:rPr lang="sl-SI" dirty="0"/>
              <a:t> Unsplash.com</a:t>
            </a:r>
          </a:p>
          <a:p>
            <a:pPr marL="0" indent="0">
              <a:buNone/>
            </a:pPr>
            <a:endParaRPr lang="sl-SI" dirty="0"/>
          </a:p>
          <a:p>
            <a:endParaRPr lang="sl-SI" dirty="0"/>
          </a:p>
          <a:p>
            <a:endParaRPr lang="sl-SI" dirty="0"/>
          </a:p>
          <a:p>
            <a:endParaRPr lang="en-GB" dirty="0"/>
          </a:p>
        </p:txBody>
      </p:sp>
      <p:pic>
        <p:nvPicPr>
          <p:cNvPr id="4" name="Slika 3">
            <a:extLst>
              <a:ext uri="{FF2B5EF4-FFF2-40B4-BE49-F238E27FC236}">
                <a16:creationId xmlns:a16="http://schemas.microsoft.com/office/drawing/2014/main" id="{CA3C4BB9-91DF-FD4F-BF30-3F17B1F3A4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37385" y="6391327"/>
            <a:ext cx="1554615" cy="353599"/>
          </a:xfrm>
          <a:prstGeom prst="rect">
            <a:avLst/>
          </a:prstGeom>
        </p:spPr>
      </p:pic>
      <p:pic>
        <p:nvPicPr>
          <p:cNvPr id="5" name="Slika 4">
            <a:extLst>
              <a:ext uri="{FF2B5EF4-FFF2-40B4-BE49-F238E27FC236}">
                <a16:creationId xmlns:a16="http://schemas.microsoft.com/office/drawing/2014/main" id="{F6223B85-32D0-D4E4-96F2-162A95F704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Tree>
    <p:extLst>
      <p:ext uri="{BB962C8B-B14F-4D97-AF65-F5344CB8AC3E}">
        <p14:creationId xmlns:p14="http://schemas.microsoft.com/office/powerpoint/2010/main" val="2644574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D5B34AD0-B80E-4F9E-82B7-C26FEF807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65FBD4FF-FC46-4EA9-34A3-CD2681CBA9A1}"/>
              </a:ext>
            </a:extLst>
          </p:cNvPr>
          <p:cNvSpPr>
            <a:spLocks noGrp="1"/>
          </p:cNvSpPr>
          <p:nvPr>
            <p:ph type="title"/>
          </p:nvPr>
        </p:nvSpPr>
        <p:spPr>
          <a:xfrm>
            <a:off x="438539" y="4085273"/>
            <a:ext cx="4183337" cy="2004748"/>
          </a:xfrm>
        </p:spPr>
        <p:txBody>
          <a:bodyPr anchor="t">
            <a:normAutofit/>
          </a:bodyPr>
          <a:lstStyle/>
          <a:p>
            <a:r>
              <a:rPr lang="sl-SI" dirty="0"/>
              <a:t>PHYSICAL ACTIVITY AND EXERCISE</a:t>
            </a:r>
            <a:endParaRPr lang="en-GB" dirty="0"/>
          </a:p>
        </p:txBody>
      </p:sp>
      <p:pic>
        <p:nvPicPr>
          <p:cNvPr id="7" name="Slika 6" descr="Slika, ki vsebuje besede oseba, oblačila, človeški obraz, starejši občan&#10;&#10;Opis je samodejno ustvarjen">
            <a:extLst>
              <a:ext uri="{FF2B5EF4-FFF2-40B4-BE49-F238E27FC236}">
                <a16:creationId xmlns:a16="http://schemas.microsoft.com/office/drawing/2014/main" id="{471A80C9-4BEC-C434-DF48-5A1BF7D70E16}"/>
              </a:ext>
            </a:extLst>
          </p:cNvPr>
          <p:cNvPicPr>
            <a:picLocks noChangeAspect="1"/>
          </p:cNvPicPr>
          <p:nvPr/>
        </p:nvPicPr>
        <p:blipFill>
          <a:blip r:embed="rId2" cstate="email">
            <a:extLst>
              <a:ext uri="{28A0092B-C50C-407E-A947-70E740481C1C}">
                <a14:useLocalDpi xmlns:a14="http://schemas.microsoft.com/office/drawing/2010/main"/>
              </a:ext>
            </a:extLst>
          </a:blip>
          <a:srcRect t="14986" r="1" b="37970"/>
          <a:stretch/>
        </p:blipFill>
        <p:spPr>
          <a:xfrm>
            <a:off x="20" y="-1049"/>
            <a:ext cx="8703105" cy="3429001"/>
          </a:xfrm>
          <a:prstGeom prst="rect">
            <a:avLst/>
          </a:prstGeom>
        </p:spPr>
      </p:pic>
      <p:sp>
        <p:nvSpPr>
          <p:cNvPr id="36" name="Rectangle 28">
            <a:extLst>
              <a:ext uri="{FF2B5EF4-FFF2-40B4-BE49-F238E27FC236}">
                <a16:creationId xmlns:a16="http://schemas.microsoft.com/office/drawing/2014/main" id="{55379894-0796-40B0-A4BF-E605C18E7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003" y="-1"/>
            <a:ext cx="3487577" cy="3429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4">
            <a:extLst>
              <a:ext uri="{FF2B5EF4-FFF2-40B4-BE49-F238E27FC236}">
                <a16:creationId xmlns:a16="http://schemas.microsoft.com/office/drawing/2014/main" id="{C133A3C2-766B-44EE-A077-523300778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224346" y="-2096"/>
            <a:ext cx="3484819" cy="3430048"/>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lika 3">
            <a:extLst>
              <a:ext uri="{FF2B5EF4-FFF2-40B4-BE49-F238E27FC236}">
                <a16:creationId xmlns:a16="http://schemas.microsoft.com/office/drawing/2014/main" id="{58F73B27-CED8-FCF6-4F95-F1A6B7BEA271}"/>
              </a:ext>
            </a:extLst>
          </p:cNvPr>
          <p:cNvPicPr>
            <a:picLocks noChangeAspect="1"/>
          </p:cNvPicPr>
          <p:nvPr/>
        </p:nvPicPr>
        <p:blipFill>
          <a:blip r:embed="rId3"/>
          <a:srcRect r="-1" b="-1"/>
          <a:stretch/>
        </p:blipFill>
        <p:spPr>
          <a:xfrm>
            <a:off x="8914500" y="178410"/>
            <a:ext cx="3070456" cy="3070456"/>
          </a:xfrm>
          <a:custGeom>
            <a:avLst/>
            <a:gdLst/>
            <a:ahLst/>
            <a:cxnLst/>
            <a:rect l="l" t="t" r="r" b="b"/>
            <a:pathLst>
              <a:path w="3070456" h="3070456">
                <a:moveTo>
                  <a:pt x="1535228" y="0"/>
                </a:moveTo>
                <a:cubicBezTo>
                  <a:pt x="2383111" y="0"/>
                  <a:pt x="3070456" y="687345"/>
                  <a:pt x="3070456" y="1535228"/>
                </a:cubicBezTo>
                <a:cubicBezTo>
                  <a:pt x="3070456" y="2383111"/>
                  <a:pt x="2383111" y="3070456"/>
                  <a:pt x="1535228" y="3070456"/>
                </a:cubicBezTo>
                <a:cubicBezTo>
                  <a:pt x="687345" y="3070456"/>
                  <a:pt x="0" y="2383111"/>
                  <a:pt x="0" y="1535228"/>
                </a:cubicBezTo>
                <a:cubicBezTo>
                  <a:pt x="0" y="687345"/>
                  <a:pt x="687345" y="0"/>
                  <a:pt x="1535228" y="0"/>
                </a:cubicBezTo>
                <a:close/>
              </a:path>
            </a:pathLst>
          </a:custGeom>
        </p:spPr>
      </p:pic>
      <p:sp>
        <p:nvSpPr>
          <p:cNvPr id="3" name="Označba mesta vsebine 2">
            <a:extLst>
              <a:ext uri="{FF2B5EF4-FFF2-40B4-BE49-F238E27FC236}">
                <a16:creationId xmlns:a16="http://schemas.microsoft.com/office/drawing/2014/main" id="{4C42AAF0-DFB9-55CA-FF5C-83F07F41D714}"/>
              </a:ext>
            </a:extLst>
          </p:cNvPr>
          <p:cNvSpPr>
            <a:spLocks noGrp="1"/>
          </p:cNvSpPr>
          <p:nvPr>
            <p:ph idx="1"/>
          </p:nvPr>
        </p:nvSpPr>
        <p:spPr>
          <a:xfrm>
            <a:off x="5170516" y="4085272"/>
            <a:ext cx="5944121" cy="2012875"/>
          </a:xfrm>
        </p:spPr>
        <p:txBody>
          <a:bodyPr>
            <a:normAutofit fontScale="92500"/>
          </a:bodyPr>
          <a:lstStyle/>
          <a:p>
            <a:pPr marL="0" indent="0">
              <a:buNone/>
            </a:pPr>
            <a:r>
              <a:rPr lang="en-US" dirty="0"/>
              <a:t>Physical activity and exercise are essential components of a healthy lifestyle</a:t>
            </a:r>
            <a:r>
              <a:rPr lang="sl-SI" dirty="0"/>
              <a:t>. </a:t>
            </a:r>
            <a:r>
              <a:rPr lang="en-US" dirty="0"/>
              <a:t>They enhance physical well-being, improve mobility, and reduce the risk of chronic diseases, while also boosting mental health by reducing anxiety and depression.</a:t>
            </a:r>
            <a:r>
              <a:rPr lang="sl-SI" dirty="0"/>
              <a:t> </a:t>
            </a:r>
            <a:r>
              <a:rPr lang="en-US" dirty="0"/>
              <a:t>Engaging in regular exercise fosters social interaction and creates a sense of community. </a:t>
            </a:r>
            <a:endParaRPr lang="sl-SI" dirty="0"/>
          </a:p>
        </p:txBody>
      </p:sp>
      <p:pic>
        <p:nvPicPr>
          <p:cNvPr id="5" name="Slika 4">
            <a:extLst>
              <a:ext uri="{FF2B5EF4-FFF2-40B4-BE49-F238E27FC236}">
                <a16:creationId xmlns:a16="http://schemas.microsoft.com/office/drawing/2014/main" id="{A3B8B067-BAD1-ECD7-2E08-2E567C341B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26069" y="6367733"/>
            <a:ext cx="1109568" cy="249958"/>
          </a:xfrm>
          <a:prstGeom prst="rect">
            <a:avLst/>
          </a:prstGeom>
        </p:spPr>
      </p:pic>
    </p:spTree>
    <p:extLst>
      <p:ext uri="{BB962C8B-B14F-4D97-AF65-F5344CB8AC3E}">
        <p14:creationId xmlns:p14="http://schemas.microsoft.com/office/powerpoint/2010/main" val="237974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a:t>WHAT IS PHYSICAL ACTIVITY?</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6" name="Označba mesta vsebine 5">
            <a:extLst>
              <a:ext uri="{FF2B5EF4-FFF2-40B4-BE49-F238E27FC236}">
                <a16:creationId xmlns:a16="http://schemas.microsoft.com/office/drawing/2014/main" id="{B79C607F-535D-45A2-B328-202A217CF425}"/>
              </a:ext>
            </a:extLst>
          </p:cNvPr>
          <p:cNvSpPr>
            <a:spLocks noGrp="1"/>
          </p:cNvSpPr>
          <p:nvPr>
            <p:ph idx="1"/>
          </p:nvPr>
        </p:nvSpPr>
        <p:spPr>
          <a:xfrm>
            <a:off x="530607" y="1377815"/>
            <a:ext cx="10161638" cy="4555394"/>
          </a:xfrm>
        </p:spPr>
        <p:txBody>
          <a:bodyPr>
            <a:normAutofit/>
          </a:bodyPr>
          <a:lstStyle/>
          <a:p>
            <a:r>
              <a:rPr lang="en-US" b="1" dirty="0"/>
              <a:t>Physical activity </a:t>
            </a:r>
            <a:r>
              <a:rPr lang="en-US" dirty="0"/>
              <a:t>is defined as any bodily movement produced by skeletal muscles that results in energy expenditure. The energy expenditure can be measured in kilocalories. Physical activity in daily life can be categorized into occupational, sports, conditioning, household, or other activities. </a:t>
            </a:r>
            <a:endParaRPr lang="sl-SI" dirty="0"/>
          </a:p>
          <a:p>
            <a:pPr marL="0" indent="0">
              <a:buNone/>
            </a:pPr>
            <a:r>
              <a:rPr lang="sl-SI" i="1" dirty="0"/>
              <a:t>    </a:t>
            </a:r>
            <a:r>
              <a:rPr lang="en-US" i="1" dirty="0"/>
              <a:t>Carl J. Caspersen, Kenneth E. Powell and Gregory M. Christenson</a:t>
            </a:r>
            <a:r>
              <a:rPr lang="sl-SI" i="1" dirty="0"/>
              <a:t>, 1985.</a:t>
            </a:r>
          </a:p>
          <a:p>
            <a:pPr marL="0" indent="0">
              <a:buNone/>
            </a:pPr>
            <a:endParaRPr lang="sl-SI" dirty="0"/>
          </a:p>
          <a:p>
            <a:pPr marL="0" indent="0">
              <a:buNone/>
            </a:pPr>
            <a:endParaRPr lang="sl-SI" dirty="0"/>
          </a:p>
          <a:p>
            <a:r>
              <a:rPr lang="sl-SI" dirty="0" err="1"/>
              <a:t>World</a:t>
            </a:r>
            <a:r>
              <a:rPr lang="sl-SI" dirty="0"/>
              <a:t> </a:t>
            </a:r>
            <a:r>
              <a:rPr lang="sl-SI" dirty="0" err="1"/>
              <a:t>Health</a:t>
            </a:r>
            <a:r>
              <a:rPr lang="sl-SI" dirty="0"/>
              <a:t> </a:t>
            </a:r>
            <a:r>
              <a:rPr lang="sl-SI" dirty="0" err="1"/>
              <a:t>Organization</a:t>
            </a:r>
            <a:r>
              <a:rPr lang="sl-SI" dirty="0"/>
              <a:t> (WHO) </a:t>
            </a:r>
            <a:r>
              <a:rPr lang="sl-SI" dirty="0" err="1"/>
              <a:t>refers</a:t>
            </a:r>
            <a:r>
              <a:rPr lang="sl-SI" dirty="0"/>
              <a:t> to p</a:t>
            </a:r>
            <a:r>
              <a:rPr lang="en-US" dirty="0" err="1"/>
              <a:t>hysical</a:t>
            </a:r>
            <a:r>
              <a:rPr lang="en-US" dirty="0"/>
              <a:t> activity </a:t>
            </a:r>
            <a:r>
              <a:rPr lang="sl-SI" dirty="0"/>
              <a:t>as</a:t>
            </a:r>
            <a:r>
              <a:rPr lang="en-US" dirty="0"/>
              <a:t> all movement</a:t>
            </a:r>
            <a:r>
              <a:rPr lang="sl-SI" dirty="0"/>
              <a:t>, </a:t>
            </a:r>
            <a:r>
              <a:rPr lang="sl-SI" dirty="0" err="1"/>
              <a:t>made</a:t>
            </a:r>
            <a:r>
              <a:rPr lang="sl-SI" dirty="0"/>
              <a:t> </a:t>
            </a:r>
            <a:r>
              <a:rPr lang="en-US" dirty="0"/>
              <a:t>including during leisure time, for transport to get to and from places, or as part of a person’s work or domestic activities. Both moderate- and vigorous-intensity physical activity improve health. Popular ways to be active include walking, cycling, wheeling, sports, active recreation and play, and can be done at any level of skill and for enjoyment by everybody. </a:t>
            </a:r>
            <a:endParaRPr lang="sl-SI" dirty="0"/>
          </a:p>
          <a:p>
            <a:endParaRPr lang="sl-SI" dirty="0"/>
          </a:p>
          <a:p>
            <a:endParaRPr lang="sl-SI" dirty="0"/>
          </a:p>
          <a:p>
            <a:endParaRPr lang="sl-SI" dirty="0"/>
          </a:p>
        </p:txBody>
      </p:sp>
      <p:pic>
        <p:nvPicPr>
          <p:cNvPr id="3" name="Slika 2">
            <a:extLst>
              <a:ext uri="{FF2B5EF4-FFF2-40B4-BE49-F238E27FC236}">
                <a16:creationId xmlns:a16="http://schemas.microsoft.com/office/drawing/2014/main" id="{89E5493B-6026-4C11-983B-74856284B23B}"/>
              </a:ext>
            </a:extLst>
          </p:cNvPr>
          <p:cNvPicPr>
            <a:picLocks noChangeAspect="1"/>
          </p:cNvPicPr>
          <p:nvPr/>
        </p:nvPicPr>
        <p:blipFill>
          <a:blip r:embed="rId5"/>
          <a:stretch>
            <a:fillRect/>
          </a:stretch>
        </p:blipFill>
        <p:spPr>
          <a:xfrm>
            <a:off x="644907" y="3429000"/>
            <a:ext cx="1963211" cy="674477"/>
          </a:xfrm>
          <a:prstGeom prst="rect">
            <a:avLst/>
          </a:prstGeom>
        </p:spPr>
      </p:pic>
    </p:spTree>
    <p:extLst>
      <p:ext uri="{BB962C8B-B14F-4D97-AF65-F5344CB8AC3E}">
        <p14:creationId xmlns:p14="http://schemas.microsoft.com/office/powerpoint/2010/main" val="43001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anim calcmode="lin" valueType="num">
                                      <p:cBhvr>
                                        <p:cTn id="2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a:t>WHAT IS EXERCISE?</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6" name="Označba mesta vsebine 5">
            <a:extLst>
              <a:ext uri="{FF2B5EF4-FFF2-40B4-BE49-F238E27FC236}">
                <a16:creationId xmlns:a16="http://schemas.microsoft.com/office/drawing/2014/main" id="{B79C607F-535D-45A2-B328-202A217CF425}"/>
              </a:ext>
            </a:extLst>
          </p:cNvPr>
          <p:cNvSpPr>
            <a:spLocks noGrp="1"/>
          </p:cNvSpPr>
          <p:nvPr>
            <p:ph idx="1"/>
          </p:nvPr>
        </p:nvSpPr>
        <p:spPr>
          <a:xfrm>
            <a:off x="530607" y="1210149"/>
            <a:ext cx="10569193" cy="4413385"/>
          </a:xfrm>
        </p:spPr>
        <p:txBody>
          <a:bodyPr>
            <a:normAutofit/>
          </a:bodyPr>
          <a:lstStyle/>
          <a:p>
            <a:r>
              <a:rPr lang="en-US" dirty="0"/>
              <a:t>The term </a:t>
            </a:r>
            <a:r>
              <a:rPr lang="en-US" i="1" dirty="0"/>
              <a:t>exercise</a:t>
            </a:r>
            <a:r>
              <a:rPr lang="en-US" dirty="0"/>
              <a:t> has been used interchangeably with </a:t>
            </a:r>
            <a:r>
              <a:rPr lang="en-US" i="1" dirty="0"/>
              <a:t>physical activity</a:t>
            </a:r>
            <a:r>
              <a:rPr lang="en-US" dirty="0"/>
              <a:t> </a:t>
            </a:r>
            <a:r>
              <a:rPr lang="sl-SI" dirty="0" err="1"/>
              <a:t>because</a:t>
            </a:r>
            <a:r>
              <a:rPr lang="sl-SI" dirty="0"/>
              <a:t> </a:t>
            </a:r>
            <a:r>
              <a:rPr lang="sl-SI" dirty="0" err="1"/>
              <a:t>both</a:t>
            </a:r>
            <a:r>
              <a:rPr lang="sl-SI" dirty="0"/>
              <a:t> </a:t>
            </a:r>
            <a:r>
              <a:rPr lang="sl-SI" dirty="0" err="1"/>
              <a:t>have</a:t>
            </a:r>
            <a:r>
              <a:rPr lang="sl-SI" dirty="0"/>
              <a:t> </a:t>
            </a:r>
            <a:r>
              <a:rPr lang="sl-SI" dirty="0" err="1"/>
              <a:t>common</a:t>
            </a:r>
            <a:r>
              <a:rPr lang="sl-SI" dirty="0"/>
              <a:t> </a:t>
            </a:r>
            <a:r>
              <a:rPr lang="sl-SI" dirty="0" err="1"/>
              <a:t>elements</a:t>
            </a:r>
            <a:r>
              <a:rPr lang="sl-SI" dirty="0"/>
              <a:t>. P</a:t>
            </a:r>
            <a:r>
              <a:rPr lang="en-US" dirty="0" err="1"/>
              <a:t>hysical</a:t>
            </a:r>
            <a:r>
              <a:rPr lang="en-US" dirty="0"/>
              <a:t> activity and exercise involve any bodily movement produced by skeletal muscles that expends energy, are measured by kilocalories ranging continuously from low to high, and are positively correlated with physical fitness as the intensity, duration, and frequency of movements increase. </a:t>
            </a:r>
            <a:endParaRPr lang="sl-SI" dirty="0"/>
          </a:p>
          <a:p>
            <a:pPr marL="0" indent="0">
              <a:buNone/>
            </a:pPr>
            <a:r>
              <a:rPr lang="en-US" dirty="0"/>
              <a:t>Exercise, however, is not synonymous with physical activity: it is a subcategory of physical activity. </a:t>
            </a:r>
            <a:endParaRPr lang="sl-SI" dirty="0"/>
          </a:p>
        </p:txBody>
      </p:sp>
      <p:pic>
        <p:nvPicPr>
          <p:cNvPr id="9" name="Slika 8">
            <a:extLst>
              <a:ext uri="{FF2B5EF4-FFF2-40B4-BE49-F238E27FC236}">
                <a16:creationId xmlns:a16="http://schemas.microsoft.com/office/drawing/2014/main" id="{019D329B-CC9D-4E2A-8AB7-7E4AD7E32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377" y="3416841"/>
            <a:ext cx="6036562" cy="3395566"/>
          </a:xfrm>
          <a:prstGeom prst="rect">
            <a:avLst/>
          </a:prstGeom>
        </p:spPr>
      </p:pic>
    </p:spTree>
    <p:extLst>
      <p:ext uri="{BB962C8B-B14F-4D97-AF65-F5344CB8AC3E}">
        <p14:creationId xmlns:p14="http://schemas.microsoft.com/office/powerpoint/2010/main" val="106982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Elements</a:t>
            </a:r>
            <a:r>
              <a:rPr lang="sl-SI" dirty="0"/>
              <a:t> </a:t>
            </a:r>
            <a:r>
              <a:rPr lang="sl-SI" dirty="0" err="1"/>
              <a:t>of</a:t>
            </a:r>
            <a:r>
              <a:rPr lang="sl-SI" dirty="0"/>
              <a:t> </a:t>
            </a:r>
            <a:r>
              <a:rPr lang="sl-SI" dirty="0" err="1"/>
              <a:t>physical</a:t>
            </a:r>
            <a:r>
              <a:rPr lang="sl-SI" dirty="0"/>
              <a:t> </a:t>
            </a:r>
            <a:r>
              <a:rPr lang="sl-SI" dirty="0" err="1"/>
              <a:t>activity</a:t>
            </a:r>
            <a:r>
              <a:rPr lang="sl-SI" dirty="0"/>
              <a:t> </a:t>
            </a:r>
            <a:r>
              <a:rPr lang="sl-SI" dirty="0" err="1"/>
              <a:t>and</a:t>
            </a:r>
            <a:r>
              <a:rPr lang="sl-SI" dirty="0"/>
              <a:t> </a:t>
            </a:r>
            <a:r>
              <a:rPr lang="sl-SI" dirty="0" err="1"/>
              <a:t>exercise</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graphicFrame>
        <p:nvGraphicFramePr>
          <p:cNvPr id="9" name="Označba mesta vsebine 8">
            <a:extLst>
              <a:ext uri="{FF2B5EF4-FFF2-40B4-BE49-F238E27FC236}">
                <a16:creationId xmlns:a16="http://schemas.microsoft.com/office/drawing/2014/main" id="{4A26966A-1FDE-4BA2-97B5-27C9407F5FEB}"/>
              </a:ext>
            </a:extLst>
          </p:cNvPr>
          <p:cNvGraphicFramePr>
            <a:graphicFrameLocks noGrp="1"/>
          </p:cNvGraphicFramePr>
          <p:nvPr>
            <p:ph idx="1"/>
            <p:extLst>
              <p:ext uri="{D42A27DB-BD31-4B8C-83A1-F6EECF244321}">
                <p14:modId xmlns:p14="http://schemas.microsoft.com/office/powerpoint/2010/main" val="3261598484"/>
              </p:ext>
            </p:extLst>
          </p:nvPr>
        </p:nvGraphicFramePr>
        <p:xfrm>
          <a:off x="387087" y="1056224"/>
          <a:ext cx="9950102" cy="5320934"/>
        </p:xfrm>
        <a:graphic>
          <a:graphicData uri="http://schemas.openxmlformats.org/drawingml/2006/table">
            <a:tbl>
              <a:tblPr firstRow="1" bandRow="1">
                <a:tableStyleId>{5C22544A-7EE6-4342-B048-85BDC9FD1C3A}</a:tableStyleId>
              </a:tblPr>
              <a:tblGrid>
                <a:gridCol w="4861269">
                  <a:extLst>
                    <a:ext uri="{9D8B030D-6E8A-4147-A177-3AD203B41FA5}">
                      <a16:colId xmlns:a16="http://schemas.microsoft.com/office/drawing/2014/main" val="1261748461"/>
                    </a:ext>
                  </a:extLst>
                </a:gridCol>
                <a:gridCol w="5088833">
                  <a:extLst>
                    <a:ext uri="{9D8B030D-6E8A-4147-A177-3AD203B41FA5}">
                      <a16:colId xmlns:a16="http://schemas.microsoft.com/office/drawing/2014/main" val="4017292320"/>
                    </a:ext>
                  </a:extLst>
                </a:gridCol>
              </a:tblGrid>
              <a:tr h="754569">
                <a:tc>
                  <a:txBody>
                    <a:bodyPr/>
                    <a:lstStyle/>
                    <a:p>
                      <a:r>
                        <a:rPr lang="sl-SI" dirty="0" err="1">
                          <a:latin typeface="+mj-lt"/>
                        </a:rPr>
                        <a:t>Physical</a:t>
                      </a:r>
                      <a:r>
                        <a:rPr lang="sl-SI" dirty="0">
                          <a:latin typeface="+mj-lt"/>
                        </a:rPr>
                        <a:t> </a:t>
                      </a:r>
                      <a:r>
                        <a:rPr lang="sl-SI" dirty="0" err="1">
                          <a:latin typeface="+mj-lt"/>
                        </a:rPr>
                        <a:t>activity</a:t>
                      </a:r>
                      <a:endParaRPr lang="sl-SI" dirty="0">
                        <a:latin typeface="+mj-lt"/>
                      </a:endParaRPr>
                    </a:p>
                  </a:txBody>
                  <a:tcPr/>
                </a:tc>
                <a:tc>
                  <a:txBody>
                    <a:bodyPr/>
                    <a:lstStyle/>
                    <a:p>
                      <a:r>
                        <a:rPr lang="sl-SI" dirty="0" err="1">
                          <a:latin typeface="+mj-lt"/>
                        </a:rPr>
                        <a:t>Exercise</a:t>
                      </a:r>
                      <a:endParaRPr lang="sl-SI" dirty="0">
                        <a:latin typeface="+mj-lt"/>
                      </a:endParaRPr>
                    </a:p>
                  </a:txBody>
                  <a:tcPr/>
                </a:tc>
                <a:extLst>
                  <a:ext uri="{0D108BD9-81ED-4DB2-BD59-A6C34878D82A}">
                    <a16:rowId xmlns:a16="http://schemas.microsoft.com/office/drawing/2014/main" val="2249618231"/>
                  </a:ext>
                </a:extLst>
              </a:tr>
              <a:tr h="754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prstClr val="black"/>
                          </a:solidFill>
                          <a:effectLst/>
                          <a:uLnTx/>
                          <a:uFillTx/>
                          <a:latin typeface="Avenir Next LT Pro Light"/>
                          <a:ea typeface="+mn-ea"/>
                          <a:cs typeface="+mn-cs"/>
                        </a:rPr>
                        <a:t>Bodily</a:t>
                      </a:r>
                      <a:r>
                        <a:rPr kumimoji="0" lang="sl-SI" sz="1800" b="0" i="0" u="none" strike="noStrike" kern="1200" cap="none" spc="0" normalizeH="0" baseline="0" noProof="0" dirty="0">
                          <a:ln>
                            <a:noFill/>
                          </a:ln>
                          <a:solidFill>
                            <a:prstClr val="black"/>
                          </a:solidFill>
                          <a:effectLst/>
                          <a:uLnTx/>
                          <a:uFillTx/>
                          <a:latin typeface="Avenir Next LT Pro Light"/>
                          <a:ea typeface="+mn-ea"/>
                          <a:cs typeface="+mn-cs"/>
                        </a:rPr>
                        <a:t> </a:t>
                      </a:r>
                      <a:r>
                        <a:rPr kumimoji="0" lang="sl-SI" sz="1800" b="0" i="0" u="none" strike="noStrike" kern="1200" cap="none" spc="0" normalizeH="0" baseline="0" noProof="0" dirty="0" err="1">
                          <a:ln>
                            <a:noFill/>
                          </a:ln>
                          <a:solidFill>
                            <a:prstClr val="black"/>
                          </a:solidFill>
                          <a:effectLst/>
                          <a:uLnTx/>
                          <a:uFillTx/>
                          <a:latin typeface="Avenir Next LT Pro Light"/>
                          <a:ea typeface="+mn-ea"/>
                          <a:cs typeface="+mn-cs"/>
                        </a:rPr>
                        <a:t>movement</a:t>
                      </a:r>
                      <a:r>
                        <a:rPr kumimoji="0" lang="sl-SI" sz="1800" b="0" i="0" u="none" strike="noStrike" kern="1200" cap="none" spc="0" normalizeH="0" baseline="0" noProof="0" dirty="0">
                          <a:ln>
                            <a:noFill/>
                          </a:ln>
                          <a:solidFill>
                            <a:prstClr val="black"/>
                          </a:solidFill>
                          <a:effectLst/>
                          <a:uLnTx/>
                          <a:uFillTx/>
                          <a:latin typeface="Avenir Next LT Pro Light"/>
                          <a:ea typeface="+mn-ea"/>
                          <a:cs typeface="+mn-cs"/>
                        </a:rPr>
                        <a:t> via </a:t>
                      </a:r>
                      <a:r>
                        <a:rPr kumimoji="0" lang="sl-SI" sz="1800" b="0" i="0" u="none" strike="noStrike" kern="1200" cap="none" spc="0" normalizeH="0" baseline="0" noProof="0" dirty="0" err="1">
                          <a:ln>
                            <a:noFill/>
                          </a:ln>
                          <a:solidFill>
                            <a:prstClr val="black"/>
                          </a:solidFill>
                          <a:effectLst/>
                          <a:uLnTx/>
                          <a:uFillTx/>
                          <a:latin typeface="Avenir Next LT Pro Light"/>
                          <a:ea typeface="+mn-ea"/>
                          <a:cs typeface="+mn-cs"/>
                        </a:rPr>
                        <a:t>skeletal</a:t>
                      </a:r>
                      <a:r>
                        <a:rPr kumimoji="0" lang="sl-SI" sz="1800" b="0" i="0" u="none" strike="noStrike" kern="1200" cap="none" spc="0" normalizeH="0" baseline="0" noProof="0" dirty="0">
                          <a:ln>
                            <a:noFill/>
                          </a:ln>
                          <a:solidFill>
                            <a:prstClr val="black"/>
                          </a:solidFill>
                          <a:effectLst/>
                          <a:uLnTx/>
                          <a:uFillTx/>
                          <a:latin typeface="Avenir Next LT Pro Light"/>
                          <a:ea typeface="+mn-ea"/>
                          <a:cs typeface="+mn-cs"/>
                        </a:rPr>
                        <a:t> </a:t>
                      </a:r>
                      <a:r>
                        <a:rPr kumimoji="0" lang="sl-SI" sz="1800" b="0" i="0" u="none" strike="noStrike" kern="1200" cap="none" spc="0" normalizeH="0" baseline="0" noProof="0" dirty="0" err="1">
                          <a:ln>
                            <a:noFill/>
                          </a:ln>
                          <a:solidFill>
                            <a:prstClr val="black"/>
                          </a:solidFill>
                          <a:effectLst/>
                          <a:uLnTx/>
                          <a:uFillTx/>
                          <a:latin typeface="Avenir Next LT Pro Light"/>
                          <a:ea typeface="+mn-ea"/>
                          <a:cs typeface="+mn-cs"/>
                        </a:rPr>
                        <a:t>muscles</a:t>
                      </a:r>
                      <a:endParaRPr kumimoji="0" lang="sl-SI" sz="1800" b="0" i="0" u="none" strike="noStrike" kern="1200" cap="none" spc="0" normalizeH="0" baseline="0" noProof="0" dirty="0">
                        <a:ln>
                          <a:noFill/>
                        </a:ln>
                        <a:solidFill>
                          <a:prstClr val="black"/>
                        </a:solidFill>
                        <a:effectLst/>
                        <a:uLnTx/>
                        <a:uFillTx/>
                        <a:latin typeface="Avenir Next LT Pro Ligh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prstClr val="black"/>
                          </a:solidFill>
                          <a:effectLst/>
                          <a:uLnTx/>
                          <a:uFillTx/>
                          <a:latin typeface="Avenir Next LT Pro Light"/>
                          <a:ea typeface="+mn-ea"/>
                          <a:cs typeface="+mn-cs"/>
                        </a:rPr>
                        <a:t>Bodily</a:t>
                      </a:r>
                      <a:r>
                        <a:rPr kumimoji="0" lang="sl-SI" sz="1800" b="0" i="0" u="none" strike="noStrike" kern="1200" cap="none" spc="0" normalizeH="0" baseline="0" noProof="0" dirty="0">
                          <a:ln>
                            <a:noFill/>
                          </a:ln>
                          <a:solidFill>
                            <a:prstClr val="black"/>
                          </a:solidFill>
                          <a:effectLst/>
                          <a:uLnTx/>
                          <a:uFillTx/>
                          <a:latin typeface="Avenir Next LT Pro Light"/>
                          <a:ea typeface="+mn-ea"/>
                          <a:cs typeface="+mn-cs"/>
                        </a:rPr>
                        <a:t> </a:t>
                      </a:r>
                      <a:r>
                        <a:rPr kumimoji="0" lang="sl-SI" sz="1800" b="0" i="0" u="none" strike="noStrike" kern="1200" cap="none" spc="0" normalizeH="0" baseline="0" noProof="0" dirty="0" err="1">
                          <a:ln>
                            <a:noFill/>
                          </a:ln>
                          <a:solidFill>
                            <a:prstClr val="black"/>
                          </a:solidFill>
                          <a:effectLst/>
                          <a:uLnTx/>
                          <a:uFillTx/>
                          <a:latin typeface="Avenir Next LT Pro Light"/>
                          <a:ea typeface="+mn-ea"/>
                          <a:cs typeface="+mn-cs"/>
                        </a:rPr>
                        <a:t>movement</a:t>
                      </a:r>
                      <a:r>
                        <a:rPr kumimoji="0" lang="sl-SI" sz="1800" b="0" i="0" u="none" strike="noStrike" kern="1200" cap="none" spc="0" normalizeH="0" baseline="0" noProof="0" dirty="0">
                          <a:ln>
                            <a:noFill/>
                          </a:ln>
                          <a:solidFill>
                            <a:prstClr val="black"/>
                          </a:solidFill>
                          <a:effectLst/>
                          <a:uLnTx/>
                          <a:uFillTx/>
                          <a:latin typeface="Avenir Next LT Pro Light"/>
                          <a:ea typeface="+mn-ea"/>
                          <a:cs typeface="+mn-cs"/>
                        </a:rPr>
                        <a:t> via </a:t>
                      </a:r>
                      <a:r>
                        <a:rPr kumimoji="0" lang="sl-SI" sz="1800" b="0" i="0" u="none" strike="noStrike" kern="1200" cap="none" spc="0" normalizeH="0" baseline="0" noProof="0" dirty="0" err="1">
                          <a:ln>
                            <a:noFill/>
                          </a:ln>
                          <a:solidFill>
                            <a:prstClr val="black"/>
                          </a:solidFill>
                          <a:effectLst/>
                          <a:uLnTx/>
                          <a:uFillTx/>
                          <a:latin typeface="Avenir Next LT Pro Light"/>
                          <a:ea typeface="+mn-ea"/>
                          <a:cs typeface="+mn-cs"/>
                        </a:rPr>
                        <a:t>skeletal</a:t>
                      </a:r>
                      <a:r>
                        <a:rPr kumimoji="0" lang="sl-SI" sz="1800" b="0" i="0" u="none" strike="noStrike" kern="1200" cap="none" spc="0" normalizeH="0" baseline="0" noProof="0" dirty="0">
                          <a:ln>
                            <a:noFill/>
                          </a:ln>
                          <a:solidFill>
                            <a:prstClr val="black"/>
                          </a:solidFill>
                          <a:effectLst/>
                          <a:uLnTx/>
                          <a:uFillTx/>
                          <a:latin typeface="Avenir Next LT Pro Light"/>
                          <a:ea typeface="+mn-ea"/>
                          <a:cs typeface="+mn-cs"/>
                        </a:rPr>
                        <a:t> </a:t>
                      </a:r>
                      <a:r>
                        <a:rPr kumimoji="0" lang="sl-SI" sz="1800" b="0" i="0" u="none" strike="noStrike" kern="1200" cap="none" spc="0" normalizeH="0" baseline="0" noProof="0" dirty="0" err="1">
                          <a:ln>
                            <a:noFill/>
                          </a:ln>
                          <a:solidFill>
                            <a:prstClr val="black"/>
                          </a:solidFill>
                          <a:effectLst/>
                          <a:uLnTx/>
                          <a:uFillTx/>
                          <a:latin typeface="Avenir Next LT Pro Light"/>
                          <a:ea typeface="+mn-ea"/>
                          <a:cs typeface="+mn-cs"/>
                        </a:rPr>
                        <a:t>muscles</a:t>
                      </a:r>
                      <a:endParaRPr kumimoji="0" lang="sl-SI" sz="1800" b="0" i="0" u="none" strike="noStrike" kern="1200" cap="none" spc="0" normalizeH="0" baseline="0" noProof="0" dirty="0">
                        <a:ln>
                          <a:noFill/>
                        </a:ln>
                        <a:solidFill>
                          <a:prstClr val="black"/>
                        </a:solidFill>
                        <a:effectLst/>
                        <a:uLnTx/>
                        <a:uFillTx/>
                        <a:latin typeface="Avenir Next LT Pro Light"/>
                        <a:ea typeface="+mn-ea"/>
                        <a:cs typeface="+mn-cs"/>
                      </a:endParaRPr>
                    </a:p>
                  </a:txBody>
                  <a:tcPr/>
                </a:tc>
                <a:extLst>
                  <a:ext uri="{0D108BD9-81ED-4DB2-BD59-A6C34878D82A}">
                    <a16:rowId xmlns:a16="http://schemas.microsoft.com/office/drawing/2014/main" val="2504045743"/>
                  </a:ext>
                </a:extLst>
              </a:tr>
              <a:tr h="754569">
                <a:tc>
                  <a:txBody>
                    <a:bodyPr/>
                    <a:lstStyle/>
                    <a:p>
                      <a:r>
                        <a:rPr lang="sl-SI" dirty="0" err="1"/>
                        <a:t>Results</a:t>
                      </a:r>
                      <a:r>
                        <a:rPr lang="sl-SI" dirty="0"/>
                        <a:t> in </a:t>
                      </a:r>
                      <a:r>
                        <a:rPr lang="sl-SI" dirty="0" err="1"/>
                        <a:t>energy</a:t>
                      </a:r>
                      <a:r>
                        <a:rPr lang="sl-SI" dirty="0"/>
                        <a:t> </a:t>
                      </a:r>
                      <a:r>
                        <a:rPr lang="sl-SI" dirty="0" err="1"/>
                        <a:t>expenditure</a:t>
                      </a:r>
                      <a:endParaRPr lang="sl-SI" dirty="0"/>
                    </a:p>
                  </a:txBody>
                  <a:tcPr/>
                </a:tc>
                <a:tc>
                  <a:txBody>
                    <a:bodyPr/>
                    <a:lstStyle/>
                    <a:p>
                      <a:r>
                        <a:rPr lang="sl-SI" dirty="0" err="1"/>
                        <a:t>Results</a:t>
                      </a:r>
                      <a:r>
                        <a:rPr lang="sl-SI" dirty="0"/>
                        <a:t> in </a:t>
                      </a:r>
                      <a:r>
                        <a:rPr lang="sl-SI" dirty="0" err="1"/>
                        <a:t>energy</a:t>
                      </a:r>
                      <a:r>
                        <a:rPr lang="sl-SI" dirty="0"/>
                        <a:t> </a:t>
                      </a:r>
                      <a:r>
                        <a:rPr lang="sl-SI" dirty="0" err="1"/>
                        <a:t>expenditure</a:t>
                      </a:r>
                      <a:endParaRPr lang="sl-SI" dirty="0"/>
                    </a:p>
                  </a:txBody>
                  <a:tcPr/>
                </a:tc>
                <a:extLst>
                  <a:ext uri="{0D108BD9-81ED-4DB2-BD59-A6C34878D82A}">
                    <a16:rowId xmlns:a16="http://schemas.microsoft.com/office/drawing/2014/main" val="4124981946"/>
                  </a:ext>
                </a:extLst>
              </a:tr>
              <a:tr h="793520">
                <a:tc>
                  <a:txBody>
                    <a:bodyPr/>
                    <a:lstStyle/>
                    <a:p>
                      <a:r>
                        <a:rPr lang="sl-SI" dirty="0" err="1"/>
                        <a:t>Energy</a:t>
                      </a:r>
                      <a:r>
                        <a:rPr lang="sl-SI" dirty="0"/>
                        <a:t> </a:t>
                      </a:r>
                      <a:r>
                        <a:rPr lang="sl-SI" dirty="0" err="1"/>
                        <a:t>expenditure</a:t>
                      </a:r>
                      <a:r>
                        <a:rPr lang="sl-SI" dirty="0"/>
                        <a:t> (</a:t>
                      </a:r>
                      <a:r>
                        <a:rPr lang="sl-SI" dirty="0" err="1"/>
                        <a:t>kilocalories</a:t>
                      </a:r>
                      <a:r>
                        <a:rPr lang="sl-SI" dirty="0"/>
                        <a:t>) </a:t>
                      </a:r>
                      <a:r>
                        <a:rPr lang="sl-SI" dirty="0" err="1"/>
                        <a:t>varies</a:t>
                      </a:r>
                      <a:r>
                        <a:rPr lang="sl-SI" dirty="0"/>
                        <a:t> </a:t>
                      </a:r>
                      <a:r>
                        <a:rPr lang="sl-SI" dirty="0" err="1"/>
                        <a:t>continuously</a:t>
                      </a:r>
                      <a:r>
                        <a:rPr lang="sl-SI" dirty="0"/>
                        <a:t> </a:t>
                      </a:r>
                      <a:r>
                        <a:rPr lang="sl-SI" dirty="0" err="1"/>
                        <a:t>from</a:t>
                      </a:r>
                      <a:r>
                        <a:rPr lang="sl-SI" dirty="0"/>
                        <a:t> </a:t>
                      </a:r>
                      <a:r>
                        <a:rPr lang="sl-SI" dirty="0" err="1"/>
                        <a:t>low</a:t>
                      </a:r>
                      <a:r>
                        <a:rPr lang="sl-SI" dirty="0"/>
                        <a:t> to </a:t>
                      </a:r>
                      <a:r>
                        <a:rPr lang="sl-SI" dirty="0" err="1"/>
                        <a:t>high</a:t>
                      </a:r>
                      <a:endParaRPr lang="sl-SI" dirty="0"/>
                    </a:p>
                  </a:txBody>
                  <a:tcPr/>
                </a:tc>
                <a:tc>
                  <a:txBody>
                    <a:bodyPr/>
                    <a:lstStyle/>
                    <a:p>
                      <a:r>
                        <a:rPr lang="sl-SI" dirty="0" err="1"/>
                        <a:t>Energy</a:t>
                      </a:r>
                      <a:r>
                        <a:rPr lang="sl-SI" dirty="0"/>
                        <a:t> </a:t>
                      </a:r>
                      <a:r>
                        <a:rPr lang="sl-SI" dirty="0" err="1"/>
                        <a:t>expenditure</a:t>
                      </a:r>
                      <a:r>
                        <a:rPr lang="sl-SI" dirty="0"/>
                        <a:t> (</a:t>
                      </a:r>
                      <a:r>
                        <a:rPr lang="sl-SI" dirty="0" err="1"/>
                        <a:t>kilocalories</a:t>
                      </a:r>
                      <a:r>
                        <a:rPr lang="sl-SI" dirty="0"/>
                        <a:t>) </a:t>
                      </a:r>
                      <a:r>
                        <a:rPr lang="sl-SI" dirty="0" err="1"/>
                        <a:t>varies</a:t>
                      </a:r>
                      <a:r>
                        <a:rPr lang="sl-SI" dirty="0"/>
                        <a:t> </a:t>
                      </a:r>
                      <a:r>
                        <a:rPr lang="sl-SI" dirty="0" err="1"/>
                        <a:t>continuously</a:t>
                      </a:r>
                      <a:r>
                        <a:rPr lang="sl-SI" dirty="0"/>
                        <a:t> </a:t>
                      </a:r>
                      <a:r>
                        <a:rPr lang="sl-SI" dirty="0" err="1"/>
                        <a:t>from</a:t>
                      </a:r>
                      <a:r>
                        <a:rPr lang="sl-SI" dirty="0"/>
                        <a:t> </a:t>
                      </a:r>
                      <a:r>
                        <a:rPr lang="sl-SI" dirty="0" err="1"/>
                        <a:t>low</a:t>
                      </a:r>
                      <a:r>
                        <a:rPr lang="sl-SI" dirty="0"/>
                        <a:t> to </a:t>
                      </a:r>
                      <a:r>
                        <a:rPr lang="sl-SI" dirty="0" err="1"/>
                        <a:t>high</a:t>
                      </a:r>
                      <a:endParaRPr lang="sl-SI" dirty="0"/>
                    </a:p>
                  </a:txBody>
                  <a:tcPr/>
                </a:tc>
                <a:extLst>
                  <a:ext uri="{0D108BD9-81ED-4DB2-BD59-A6C34878D82A}">
                    <a16:rowId xmlns:a16="http://schemas.microsoft.com/office/drawing/2014/main" val="3974577540"/>
                  </a:ext>
                </a:extLst>
              </a:tr>
              <a:tr h="754569">
                <a:tc>
                  <a:txBody>
                    <a:bodyPr/>
                    <a:lstStyle/>
                    <a:p>
                      <a:r>
                        <a:rPr lang="sl-SI" dirty="0" err="1"/>
                        <a:t>Positively</a:t>
                      </a:r>
                      <a:r>
                        <a:rPr lang="sl-SI" dirty="0"/>
                        <a:t> </a:t>
                      </a:r>
                      <a:r>
                        <a:rPr lang="sl-SI" dirty="0" err="1"/>
                        <a:t>correlaterd</a:t>
                      </a:r>
                      <a:r>
                        <a:rPr lang="sl-SI" dirty="0"/>
                        <a:t> </a:t>
                      </a:r>
                      <a:r>
                        <a:rPr lang="sl-SI" dirty="0" err="1"/>
                        <a:t>with</a:t>
                      </a:r>
                      <a:r>
                        <a:rPr lang="sl-SI" dirty="0"/>
                        <a:t> </a:t>
                      </a:r>
                      <a:r>
                        <a:rPr lang="sl-SI" dirty="0" err="1"/>
                        <a:t>physical</a:t>
                      </a:r>
                      <a:r>
                        <a:rPr lang="sl-SI" dirty="0"/>
                        <a:t> </a:t>
                      </a:r>
                      <a:r>
                        <a:rPr lang="sl-SI" dirty="0" err="1"/>
                        <a:t>fitness</a:t>
                      </a:r>
                      <a:endParaRPr lang="sl-SI" dirty="0"/>
                    </a:p>
                  </a:txBody>
                  <a:tcPr/>
                </a:tc>
                <a:tc>
                  <a:txBody>
                    <a:bodyPr/>
                    <a:lstStyle/>
                    <a:p>
                      <a:r>
                        <a:rPr lang="sl-SI" dirty="0" err="1"/>
                        <a:t>Very</a:t>
                      </a:r>
                      <a:r>
                        <a:rPr lang="sl-SI" dirty="0"/>
                        <a:t> </a:t>
                      </a:r>
                      <a:r>
                        <a:rPr lang="sl-SI" dirty="0" err="1"/>
                        <a:t>positively</a:t>
                      </a:r>
                      <a:r>
                        <a:rPr lang="sl-SI" dirty="0"/>
                        <a:t> </a:t>
                      </a:r>
                      <a:r>
                        <a:rPr lang="sl-SI" dirty="0" err="1"/>
                        <a:t>correlated</a:t>
                      </a:r>
                      <a:r>
                        <a:rPr lang="sl-SI" dirty="0"/>
                        <a:t> </a:t>
                      </a:r>
                      <a:r>
                        <a:rPr lang="sl-SI" dirty="0" err="1"/>
                        <a:t>with</a:t>
                      </a:r>
                      <a:r>
                        <a:rPr lang="sl-SI" dirty="0"/>
                        <a:t> </a:t>
                      </a:r>
                      <a:r>
                        <a:rPr lang="sl-SI" dirty="0" err="1"/>
                        <a:t>physical</a:t>
                      </a:r>
                      <a:r>
                        <a:rPr lang="sl-SI" dirty="0"/>
                        <a:t> </a:t>
                      </a:r>
                      <a:r>
                        <a:rPr lang="sl-SI" dirty="0" err="1"/>
                        <a:t>fitness</a:t>
                      </a:r>
                      <a:endParaRPr lang="sl-SI" dirty="0"/>
                    </a:p>
                  </a:txBody>
                  <a:tcPr/>
                </a:tc>
                <a:extLst>
                  <a:ext uri="{0D108BD9-81ED-4DB2-BD59-A6C34878D82A}">
                    <a16:rowId xmlns:a16="http://schemas.microsoft.com/office/drawing/2014/main" val="3366626891"/>
                  </a:ext>
                </a:extLst>
              </a:tr>
              <a:tr h="754569">
                <a:tc>
                  <a:txBody>
                    <a:bodyPr/>
                    <a:lstStyle/>
                    <a:p>
                      <a:endParaRPr lang="sl-SI" dirty="0"/>
                    </a:p>
                  </a:txBody>
                  <a:tcPr/>
                </a:tc>
                <a:tc>
                  <a:txBody>
                    <a:bodyPr/>
                    <a:lstStyle/>
                    <a:p>
                      <a:r>
                        <a:rPr lang="sl-SI" dirty="0" err="1"/>
                        <a:t>Planned</a:t>
                      </a:r>
                      <a:r>
                        <a:rPr lang="sl-SI" dirty="0"/>
                        <a:t>, </a:t>
                      </a:r>
                      <a:r>
                        <a:rPr lang="sl-SI" dirty="0" err="1"/>
                        <a:t>structured</a:t>
                      </a:r>
                      <a:r>
                        <a:rPr lang="sl-SI" dirty="0"/>
                        <a:t>, </a:t>
                      </a:r>
                      <a:r>
                        <a:rPr lang="sl-SI" dirty="0" err="1"/>
                        <a:t>and</a:t>
                      </a:r>
                      <a:r>
                        <a:rPr lang="sl-SI" dirty="0"/>
                        <a:t> </a:t>
                      </a:r>
                      <a:r>
                        <a:rPr lang="sl-SI" dirty="0" err="1"/>
                        <a:t>repetitive</a:t>
                      </a:r>
                      <a:r>
                        <a:rPr lang="sl-SI" dirty="0"/>
                        <a:t> </a:t>
                      </a:r>
                      <a:r>
                        <a:rPr lang="sl-SI" dirty="0" err="1"/>
                        <a:t>bodily</a:t>
                      </a:r>
                      <a:r>
                        <a:rPr lang="sl-SI" dirty="0"/>
                        <a:t> </a:t>
                      </a:r>
                      <a:r>
                        <a:rPr lang="sl-SI" dirty="0" err="1"/>
                        <a:t>movement</a:t>
                      </a:r>
                      <a:endParaRPr lang="sl-SI" dirty="0"/>
                    </a:p>
                  </a:txBody>
                  <a:tcPr/>
                </a:tc>
                <a:extLst>
                  <a:ext uri="{0D108BD9-81ED-4DB2-BD59-A6C34878D82A}">
                    <a16:rowId xmlns:a16="http://schemas.microsoft.com/office/drawing/2014/main" val="1461159368"/>
                  </a:ext>
                </a:extLst>
              </a:tr>
              <a:tr h="754569">
                <a:tc>
                  <a:txBody>
                    <a:bodyPr/>
                    <a:lstStyle/>
                    <a:p>
                      <a:endParaRPr lang="sl-SI" dirty="0"/>
                    </a:p>
                  </a:txBody>
                  <a:tcPr/>
                </a:tc>
                <a:tc>
                  <a:txBody>
                    <a:bodyPr/>
                    <a:lstStyle/>
                    <a:p>
                      <a:r>
                        <a:rPr lang="sl-SI" dirty="0"/>
                        <a:t>An </a:t>
                      </a:r>
                      <a:r>
                        <a:rPr lang="sl-SI" dirty="0" err="1"/>
                        <a:t>objective</a:t>
                      </a:r>
                      <a:r>
                        <a:rPr lang="sl-SI" dirty="0"/>
                        <a:t> is to </a:t>
                      </a:r>
                      <a:r>
                        <a:rPr lang="sl-SI" dirty="0" err="1"/>
                        <a:t>improve</a:t>
                      </a:r>
                      <a:r>
                        <a:rPr lang="sl-SI" dirty="0"/>
                        <a:t> </a:t>
                      </a:r>
                      <a:r>
                        <a:rPr lang="sl-SI" dirty="0" err="1"/>
                        <a:t>or</a:t>
                      </a:r>
                      <a:r>
                        <a:rPr lang="sl-SI" dirty="0"/>
                        <a:t> </a:t>
                      </a:r>
                      <a:r>
                        <a:rPr lang="sl-SI" dirty="0" err="1"/>
                        <a:t>maintain</a:t>
                      </a:r>
                      <a:r>
                        <a:rPr lang="sl-SI" dirty="0"/>
                        <a:t> </a:t>
                      </a:r>
                      <a:r>
                        <a:rPr lang="sl-SI" dirty="0" err="1"/>
                        <a:t>physical</a:t>
                      </a:r>
                      <a:r>
                        <a:rPr lang="sl-SI" dirty="0"/>
                        <a:t> </a:t>
                      </a:r>
                      <a:r>
                        <a:rPr lang="sl-SI" dirty="0" err="1"/>
                        <a:t>fitness</a:t>
                      </a:r>
                      <a:r>
                        <a:rPr lang="sl-SI" dirty="0"/>
                        <a:t> </a:t>
                      </a:r>
                      <a:r>
                        <a:rPr lang="sl-SI" dirty="0" err="1"/>
                        <a:t>component</a:t>
                      </a:r>
                      <a:r>
                        <a:rPr lang="sl-SI" dirty="0"/>
                        <a:t>(s)</a:t>
                      </a:r>
                    </a:p>
                  </a:txBody>
                  <a:tcPr/>
                </a:tc>
                <a:extLst>
                  <a:ext uri="{0D108BD9-81ED-4DB2-BD59-A6C34878D82A}">
                    <a16:rowId xmlns:a16="http://schemas.microsoft.com/office/drawing/2014/main" val="2156633143"/>
                  </a:ext>
                </a:extLst>
              </a:tr>
            </a:tbl>
          </a:graphicData>
        </a:graphic>
      </p:graphicFrame>
    </p:spTree>
    <p:extLst>
      <p:ext uri="{BB962C8B-B14F-4D97-AF65-F5344CB8AC3E}">
        <p14:creationId xmlns:p14="http://schemas.microsoft.com/office/powerpoint/2010/main" val="331586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Types</a:t>
            </a:r>
            <a:r>
              <a:rPr lang="sl-SI" dirty="0"/>
              <a:t> </a:t>
            </a:r>
            <a:r>
              <a:rPr lang="sl-SI" dirty="0" err="1"/>
              <a:t>of</a:t>
            </a:r>
            <a:r>
              <a:rPr lang="sl-SI" dirty="0"/>
              <a:t> </a:t>
            </a:r>
            <a:r>
              <a:rPr lang="sl-SI" dirty="0" err="1"/>
              <a:t>Physical</a:t>
            </a:r>
            <a:r>
              <a:rPr lang="sl-SI" dirty="0"/>
              <a:t> </a:t>
            </a:r>
            <a:r>
              <a:rPr lang="sl-SI" dirty="0" err="1"/>
              <a:t>activities</a:t>
            </a:r>
            <a:r>
              <a:rPr lang="sl-SI" dirty="0"/>
              <a:t> </a:t>
            </a:r>
            <a:r>
              <a:rPr lang="sl-SI" dirty="0" err="1"/>
              <a:t>and</a:t>
            </a:r>
            <a:r>
              <a:rPr lang="sl-SI" dirty="0"/>
              <a:t> </a:t>
            </a:r>
            <a:r>
              <a:rPr lang="sl-SI" dirty="0" err="1"/>
              <a:t>Exercises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graphicFrame>
        <p:nvGraphicFramePr>
          <p:cNvPr id="9" name="Označba mesta vsebine 8">
            <a:extLst>
              <a:ext uri="{FF2B5EF4-FFF2-40B4-BE49-F238E27FC236}">
                <a16:creationId xmlns:a16="http://schemas.microsoft.com/office/drawing/2014/main" id="{4A26966A-1FDE-4BA2-97B5-27C9407F5FEB}"/>
              </a:ext>
            </a:extLst>
          </p:cNvPr>
          <p:cNvGraphicFramePr>
            <a:graphicFrameLocks noGrp="1"/>
          </p:cNvGraphicFramePr>
          <p:nvPr>
            <p:ph idx="1"/>
            <p:extLst>
              <p:ext uri="{D42A27DB-BD31-4B8C-83A1-F6EECF244321}">
                <p14:modId xmlns:p14="http://schemas.microsoft.com/office/powerpoint/2010/main" val="340080264"/>
              </p:ext>
            </p:extLst>
          </p:nvPr>
        </p:nvGraphicFramePr>
        <p:xfrm>
          <a:off x="865323" y="1603017"/>
          <a:ext cx="9948862" cy="3651966"/>
        </p:xfrm>
        <a:graphic>
          <a:graphicData uri="http://schemas.openxmlformats.org/drawingml/2006/table">
            <a:tbl>
              <a:tblPr firstRow="1" bandRow="1">
                <a:tableStyleId>{5C22544A-7EE6-4342-B048-85BDC9FD1C3A}</a:tableStyleId>
              </a:tblPr>
              <a:tblGrid>
                <a:gridCol w="4860663">
                  <a:extLst>
                    <a:ext uri="{9D8B030D-6E8A-4147-A177-3AD203B41FA5}">
                      <a16:colId xmlns:a16="http://schemas.microsoft.com/office/drawing/2014/main" val="1261748461"/>
                    </a:ext>
                  </a:extLst>
                </a:gridCol>
                <a:gridCol w="5088199">
                  <a:extLst>
                    <a:ext uri="{9D8B030D-6E8A-4147-A177-3AD203B41FA5}">
                      <a16:colId xmlns:a16="http://schemas.microsoft.com/office/drawing/2014/main" val="4017292320"/>
                    </a:ext>
                  </a:extLst>
                </a:gridCol>
              </a:tblGrid>
              <a:tr h="608661">
                <a:tc>
                  <a:txBody>
                    <a:bodyPr/>
                    <a:lstStyle/>
                    <a:p>
                      <a:r>
                        <a:rPr lang="sl-SI" dirty="0" err="1">
                          <a:latin typeface="+mj-lt"/>
                        </a:rPr>
                        <a:t>Physical</a:t>
                      </a:r>
                      <a:r>
                        <a:rPr lang="sl-SI" dirty="0">
                          <a:latin typeface="+mj-lt"/>
                        </a:rPr>
                        <a:t> </a:t>
                      </a:r>
                      <a:r>
                        <a:rPr lang="sl-SI" dirty="0" err="1">
                          <a:latin typeface="+mj-lt"/>
                        </a:rPr>
                        <a:t>activity</a:t>
                      </a:r>
                      <a:endParaRPr lang="sl-SI" dirty="0">
                        <a:latin typeface="+mj-lt"/>
                      </a:endParaRPr>
                    </a:p>
                  </a:txBody>
                  <a:tcPr/>
                </a:tc>
                <a:tc>
                  <a:txBody>
                    <a:bodyPr/>
                    <a:lstStyle/>
                    <a:p>
                      <a:r>
                        <a:rPr lang="sl-SI" dirty="0" err="1">
                          <a:latin typeface="+mj-lt"/>
                        </a:rPr>
                        <a:t>Exercise</a:t>
                      </a:r>
                      <a:endParaRPr lang="sl-SI" dirty="0">
                        <a:latin typeface="+mj-lt"/>
                      </a:endParaRPr>
                    </a:p>
                  </a:txBody>
                  <a:tcPr/>
                </a:tc>
                <a:extLst>
                  <a:ext uri="{0D108BD9-81ED-4DB2-BD59-A6C34878D82A}">
                    <a16:rowId xmlns:a16="http://schemas.microsoft.com/office/drawing/2014/main" val="2249618231"/>
                  </a:ext>
                </a:extLst>
              </a:tr>
              <a:tr h="608661">
                <a:tc>
                  <a:txBody>
                    <a:bodyPr/>
                    <a:lstStyle/>
                    <a:p>
                      <a:r>
                        <a:rPr lang="sl-SI" dirty="0" err="1"/>
                        <a:t>Walking</a:t>
                      </a:r>
                      <a:r>
                        <a:rPr lang="sl-SI" dirty="0"/>
                        <a:t> to </a:t>
                      </a:r>
                      <a:r>
                        <a:rPr lang="sl-SI" dirty="0" err="1"/>
                        <a:t>work</a:t>
                      </a:r>
                      <a:r>
                        <a:rPr lang="sl-SI" dirty="0"/>
                        <a:t>.</a:t>
                      </a:r>
                    </a:p>
                  </a:txBody>
                  <a:tcPr/>
                </a:tc>
                <a:tc>
                  <a:txBody>
                    <a:bodyPr/>
                    <a:lstStyle/>
                    <a:p>
                      <a:r>
                        <a:rPr lang="sl-SI" dirty="0" err="1"/>
                        <a:t>Running</a:t>
                      </a:r>
                      <a:r>
                        <a:rPr lang="sl-SI" dirty="0"/>
                        <a:t> on a </a:t>
                      </a:r>
                      <a:r>
                        <a:rPr lang="sl-SI" dirty="0" err="1"/>
                        <a:t>treadmill</a:t>
                      </a:r>
                      <a:r>
                        <a:rPr lang="sl-SI" dirty="0"/>
                        <a:t>.</a:t>
                      </a:r>
                    </a:p>
                  </a:txBody>
                  <a:tcPr/>
                </a:tc>
                <a:extLst>
                  <a:ext uri="{0D108BD9-81ED-4DB2-BD59-A6C34878D82A}">
                    <a16:rowId xmlns:a16="http://schemas.microsoft.com/office/drawing/2014/main" val="2504045743"/>
                  </a:ext>
                </a:extLst>
              </a:tr>
              <a:tr h="608661">
                <a:tc>
                  <a:txBody>
                    <a:bodyPr/>
                    <a:lstStyle/>
                    <a:p>
                      <a:r>
                        <a:rPr lang="sl-SI" dirty="0" err="1"/>
                        <a:t>Gardening</a:t>
                      </a:r>
                      <a:r>
                        <a:rPr lang="sl-SI" dirty="0"/>
                        <a:t>.</a:t>
                      </a:r>
                    </a:p>
                  </a:txBody>
                  <a:tcPr/>
                </a:tc>
                <a:tc>
                  <a:txBody>
                    <a:bodyPr/>
                    <a:lstStyle/>
                    <a:p>
                      <a:r>
                        <a:rPr lang="sl-SI" dirty="0" err="1"/>
                        <a:t>Weightlifting</a:t>
                      </a:r>
                      <a:endParaRPr lang="sl-SI" dirty="0"/>
                    </a:p>
                  </a:txBody>
                  <a:tcPr/>
                </a:tc>
                <a:extLst>
                  <a:ext uri="{0D108BD9-81ED-4DB2-BD59-A6C34878D82A}">
                    <a16:rowId xmlns:a16="http://schemas.microsoft.com/office/drawing/2014/main" val="4124981946"/>
                  </a:ext>
                </a:extLst>
              </a:tr>
              <a:tr h="608661">
                <a:tc>
                  <a:txBody>
                    <a:bodyPr/>
                    <a:lstStyle/>
                    <a:p>
                      <a:r>
                        <a:rPr lang="sl-SI" dirty="0" err="1"/>
                        <a:t>Cleaning</a:t>
                      </a:r>
                      <a:r>
                        <a:rPr lang="sl-SI" dirty="0"/>
                        <a:t> </a:t>
                      </a:r>
                      <a:r>
                        <a:rPr lang="sl-SI" dirty="0" err="1"/>
                        <a:t>the</a:t>
                      </a:r>
                      <a:r>
                        <a:rPr lang="sl-SI" dirty="0"/>
                        <a:t> </a:t>
                      </a:r>
                      <a:r>
                        <a:rPr lang="sl-SI" dirty="0" err="1"/>
                        <a:t>house</a:t>
                      </a:r>
                      <a:r>
                        <a:rPr lang="sl-SI" dirty="0"/>
                        <a:t>.</a:t>
                      </a:r>
                    </a:p>
                  </a:txBody>
                  <a:tcPr/>
                </a:tc>
                <a:tc>
                  <a:txBody>
                    <a:bodyPr/>
                    <a:lstStyle/>
                    <a:p>
                      <a:r>
                        <a:rPr lang="sl-SI" dirty="0" err="1"/>
                        <a:t>Yoga</a:t>
                      </a:r>
                      <a:r>
                        <a:rPr lang="sl-SI" dirty="0"/>
                        <a:t>.</a:t>
                      </a:r>
                    </a:p>
                  </a:txBody>
                  <a:tcPr/>
                </a:tc>
                <a:extLst>
                  <a:ext uri="{0D108BD9-81ED-4DB2-BD59-A6C34878D82A}">
                    <a16:rowId xmlns:a16="http://schemas.microsoft.com/office/drawing/2014/main" val="3974577540"/>
                  </a:ext>
                </a:extLst>
              </a:tr>
              <a:tr h="608661">
                <a:tc>
                  <a:txBody>
                    <a:bodyPr/>
                    <a:lstStyle/>
                    <a:p>
                      <a:r>
                        <a:rPr lang="sl-SI" dirty="0" err="1"/>
                        <a:t>Playing</a:t>
                      </a:r>
                      <a:r>
                        <a:rPr lang="sl-SI" dirty="0"/>
                        <a:t> </a:t>
                      </a:r>
                      <a:r>
                        <a:rPr lang="sl-SI" dirty="0" err="1"/>
                        <a:t>with</a:t>
                      </a:r>
                      <a:r>
                        <a:rPr lang="sl-SI" dirty="0"/>
                        <a:t> </a:t>
                      </a:r>
                      <a:r>
                        <a:rPr lang="sl-SI" dirty="0" err="1"/>
                        <a:t>children</a:t>
                      </a:r>
                      <a:r>
                        <a:rPr lang="sl-SI" dirty="0"/>
                        <a:t>.</a:t>
                      </a:r>
                    </a:p>
                  </a:txBody>
                  <a:tcPr/>
                </a:tc>
                <a:tc>
                  <a:txBody>
                    <a:bodyPr/>
                    <a:lstStyle/>
                    <a:p>
                      <a:r>
                        <a:rPr lang="sl-SI" dirty="0" err="1"/>
                        <a:t>Swimming</a:t>
                      </a:r>
                      <a:r>
                        <a:rPr lang="sl-SI" dirty="0"/>
                        <a:t> </a:t>
                      </a:r>
                      <a:r>
                        <a:rPr lang="sl-SI" dirty="0" err="1"/>
                        <a:t>laps</a:t>
                      </a:r>
                      <a:r>
                        <a:rPr lang="sl-SI" dirty="0"/>
                        <a:t>.</a:t>
                      </a:r>
                    </a:p>
                  </a:txBody>
                  <a:tcPr/>
                </a:tc>
                <a:extLst>
                  <a:ext uri="{0D108BD9-81ED-4DB2-BD59-A6C34878D82A}">
                    <a16:rowId xmlns:a16="http://schemas.microsoft.com/office/drawing/2014/main" val="3366626891"/>
                  </a:ext>
                </a:extLst>
              </a:tr>
              <a:tr h="608661">
                <a:tc>
                  <a:txBody>
                    <a:bodyPr/>
                    <a:lstStyle/>
                    <a:p>
                      <a:r>
                        <a:rPr lang="sl-SI" dirty="0" err="1"/>
                        <a:t>Hanging</a:t>
                      </a:r>
                      <a:r>
                        <a:rPr lang="sl-SI" dirty="0"/>
                        <a:t> </a:t>
                      </a:r>
                      <a:r>
                        <a:rPr lang="sl-SI" dirty="0" err="1"/>
                        <a:t>clothes</a:t>
                      </a:r>
                      <a:r>
                        <a:rPr lang="sl-SI" dirty="0"/>
                        <a:t>.</a:t>
                      </a:r>
                    </a:p>
                  </a:txBody>
                  <a:tcPr/>
                </a:tc>
                <a:tc>
                  <a:txBody>
                    <a:bodyPr/>
                    <a:lstStyle/>
                    <a:p>
                      <a:r>
                        <a:rPr lang="sl-SI" dirty="0" err="1"/>
                        <a:t>Cycling</a:t>
                      </a:r>
                      <a:r>
                        <a:rPr lang="sl-SI" dirty="0"/>
                        <a:t>.</a:t>
                      </a:r>
                    </a:p>
                  </a:txBody>
                  <a:tcPr/>
                </a:tc>
                <a:extLst>
                  <a:ext uri="{0D108BD9-81ED-4DB2-BD59-A6C34878D82A}">
                    <a16:rowId xmlns:a16="http://schemas.microsoft.com/office/drawing/2014/main" val="1461159368"/>
                  </a:ext>
                </a:extLst>
              </a:tr>
            </a:tbl>
          </a:graphicData>
        </a:graphic>
      </p:graphicFrame>
    </p:spTree>
    <p:extLst>
      <p:ext uri="{BB962C8B-B14F-4D97-AF65-F5344CB8AC3E}">
        <p14:creationId xmlns:p14="http://schemas.microsoft.com/office/powerpoint/2010/main" val="2709500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57D22F-19FC-5134-451E-2E51054B4102}"/>
              </a:ext>
            </a:extLst>
          </p:cNvPr>
          <p:cNvSpPr>
            <a:spLocks noGrp="1"/>
          </p:cNvSpPr>
          <p:nvPr>
            <p:ph type="title"/>
          </p:nvPr>
        </p:nvSpPr>
        <p:spPr>
          <a:xfrm>
            <a:off x="530607" y="-590206"/>
            <a:ext cx="9950103" cy="1507376"/>
          </a:xfrm>
        </p:spPr>
        <p:txBody>
          <a:bodyPr/>
          <a:lstStyle/>
          <a:p>
            <a:r>
              <a:rPr lang="sl-SI" dirty="0" err="1"/>
              <a:t>Benefits</a:t>
            </a:r>
            <a:r>
              <a:rPr lang="sl-SI" dirty="0"/>
              <a:t> </a:t>
            </a:r>
            <a:r>
              <a:rPr lang="sl-SI" dirty="0" err="1"/>
              <a:t>of</a:t>
            </a:r>
            <a:r>
              <a:rPr lang="sl-SI" dirty="0"/>
              <a:t> </a:t>
            </a:r>
            <a:r>
              <a:rPr lang="sl-SI" dirty="0" err="1"/>
              <a:t>Physical</a:t>
            </a:r>
            <a:r>
              <a:rPr lang="sl-SI" dirty="0"/>
              <a:t> </a:t>
            </a:r>
            <a:r>
              <a:rPr lang="sl-SI" dirty="0" err="1"/>
              <a:t>activities</a:t>
            </a:r>
            <a:r>
              <a:rPr lang="sl-SI" dirty="0"/>
              <a:t> </a:t>
            </a:r>
            <a:r>
              <a:rPr lang="sl-SI" dirty="0" err="1"/>
              <a:t>for</a:t>
            </a:r>
            <a:r>
              <a:rPr lang="sl-SI" dirty="0"/>
              <a:t> </a:t>
            </a:r>
            <a:r>
              <a:rPr lang="sl-SI" dirty="0" err="1"/>
              <a:t>seniors</a:t>
            </a:r>
            <a:endParaRPr lang="en-GB" dirty="0"/>
          </a:p>
        </p:txBody>
      </p:sp>
      <p:pic>
        <p:nvPicPr>
          <p:cNvPr id="4" name="Slika 3">
            <a:extLst>
              <a:ext uri="{FF2B5EF4-FFF2-40B4-BE49-F238E27FC236}">
                <a16:creationId xmlns:a16="http://schemas.microsoft.com/office/drawing/2014/main" id="{BC127757-8A11-48C9-92E7-EB7CEF9C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05067" y="6377158"/>
            <a:ext cx="1109568" cy="249958"/>
          </a:xfrm>
          <a:prstGeom prst="rect">
            <a:avLst/>
          </a:prstGeom>
        </p:spPr>
      </p:pic>
      <p:pic>
        <p:nvPicPr>
          <p:cNvPr id="10" name="Slika 9">
            <a:extLst>
              <a:ext uri="{FF2B5EF4-FFF2-40B4-BE49-F238E27FC236}">
                <a16:creationId xmlns:a16="http://schemas.microsoft.com/office/drawing/2014/main" id="{B10397BD-FEA6-5D0D-62E9-CA2B98545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185" y="0"/>
            <a:ext cx="1377815" cy="1377815"/>
          </a:xfrm>
          <a:prstGeom prst="rect">
            <a:avLst/>
          </a:prstGeom>
        </p:spPr>
      </p:pic>
      <p:sp>
        <p:nvSpPr>
          <p:cNvPr id="5" name="Označba mesta vsebine 4">
            <a:extLst>
              <a:ext uri="{FF2B5EF4-FFF2-40B4-BE49-F238E27FC236}">
                <a16:creationId xmlns:a16="http://schemas.microsoft.com/office/drawing/2014/main" id="{F65A5FE8-277E-4233-8368-8FFA81E294EA}"/>
              </a:ext>
            </a:extLst>
          </p:cNvPr>
          <p:cNvSpPr>
            <a:spLocks noGrp="1"/>
          </p:cNvSpPr>
          <p:nvPr>
            <p:ph idx="1"/>
          </p:nvPr>
        </p:nvSpPr>
        <p:spPr>
          <a:xfrm>
            <a:off x="694501" y="1035299"/>
            <a:ext cx="9622313" cy="4787401"/>
          </a:xfrm>
        </p:spPr>
        <p:txBody>
          <a:bodyPr/>
          <a:lstStyle/>
          <a:p>
            <a:pPr marL="0" indent="0">
              <a:buNone/>
            </a:pPr>
            <a:r>
              <a:rPr lang="sl-SI" dirty="0" err="1"/>
              <a:t>Physical</a:t>
            </a:r>
            <a:r>
              <a:rPr lang="sl-SI" dirty="0"/>
              <a:t> </a:t>
            </a:r>
            <a:r>
              <a:rPr lang="sl-SI" dirty="0" err="1"/>
              <a:t>activities</a:t>
            </a:r>
            <a:r>
              <a:rPr lang="sl-SI" dirty="0"/>
              <a:t> are not</a:t>
            </a:r>
            <a:r>
              <a:rPr lang="en-US" dirty="0"/>
              <a:t> planned or structured for fitness improvement</a:t>
            </a:r>
            <a:r>
              <a:rPr lang="sl-SI" dirty="0"/>
              <a:t>,</a:t>
            </a:r>
            <a:r>
              <a:rPr lang="en-US" dirty="0"/>
              <a:t> but still bring significant health benefits</a:t>
            </a:r>
            <a:r>
              <a:rPr lang="sl-SI" dirty="0"/>
              <a:t>. </a:t>
            </a:r>
          </a:p>
          <a:p>
            <a:pPr marL="0" indent="0">
              <a:buNone/>
            </a:pPr>
            <a:r>
              <a:rPr lang="en-US" sz="2000" b="1" dirty="0">
                <a:latin typeface="+mj-lt"/>
              </a:rPr>
              <a:t>Improve</a:t>
            </a:r>
            <a:r>
              <a:rPr lang="sl-SI" sz="2000" b="1" dirty="0">
                <a:latin typeface="+mj-lt"/>
              </a:rPr>
              <a:t> f</a:t>
            </a:r>
            <a:r>
              <a:rPr lang="en-US" sz="2000" b="1" dirty="0" err="1">
                <a:latin typeface="+mj-lt"/>
              </a:rPr>
              <a:t>unctional</a:t>
            </a:r>
            <a:r>
              <a:rPr lang="en-US" sz="2000" b="1" dirty="0">
                <a:latin typeface="+mj-lt"/>
              </a:rPr>
              <a:t> </a:t>
            </a:r>
            <a:r>
              <a:rPr lang="sl-SI" sz="2000" b="1" dirty="0">
                <a:latin typeface="+mj-lt"/>
              </a:rPr>
              <a:t>a</a:t>
            </a:r>
            <a:r>
              <a:rPr lang="en-US" sz="2000" b="1" dirty="0" err="1">
                <a:latin typeface="+mj-lt"/>
              </a:rPr>
              <a:t>bility</a:t>
            </a:r>
            <a:endParaRPr lang="en-US" sz="2000" b="1" dirty="0">
              <a:latin typeface="+mj-lt"/>
            </a:endParaRPr>
          </a:p>
          <a:p>
            <a:r>
              <a:rPr lang="en-US" b="1" dirty="0"/>
              <a:t>Supports daily tasks:</a:t>
            </a:r>
            <a:r>
              <a:rPr lang="en-US" dirty="0"/>
              <a:t> Activities like gardening, walking around the house, or doing light chores help maintain mobility and independence for everyday activities.</a:t>
            </a:r>
          </a:p>
          <a:p>
            <a:r>
              <a:rPr lang="en-US" b="1" dirty="0"/>
              <a:t>Maintains joint flexibility:</a:t>
            </a:r>
            <a:r>
              <a:rPr lang="en-US" dirty="0"/>
              <a:t> Regular movement keeps joints from getting stiff, making daily motions like reaching, bending, and walking easier.</a:t>
            </a:r>
          </a:p>
          <a:p>
            <a:pPr marL="0" indent="0">
              <a:buNone/>
            </a:pPr>
            <a:endParaRPr lang="sl-SI" dirty="0"/>
          </a:p>
        </p:txBody>
      </p:sp>
      <p:pic>
        <p:nvPicPr>
          <p:cNvPr id="13" name="Slika 12">
            <a:extLst>
              <a:ext uri="{FF2B5EF4-FFF2-40B4-BE49-F238E27FC236}">
                <a16:creationId xmlns:a16="http://schemas.microsoft.com/office/drawing/2014/main" id="{CCFCF5B6-46D2-458D-9C38-857EA9CC1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932" y="4039943"/>
            <a:ext cx="4027900" cy="2687656"/>
          </a:xfrm>
          <a:prstGeom prst="rect">
            <a:avLst/>
          </a:prstGeom>
          <a:ln>
            <a:noFill/>
          </a:ln>
          <a:effectLst>
            <a:outerShdw blurRad="292100" dist="139700" dir="2700000" algn="tl" rotWithShape="0">
              <a:srgbClr val="333333">
                <a:alpha val="65000"/>
              </a:srgbClr>
            </a:outerShdw>
          </a:effectLst>
        </p:spPr>
      </p:pic>
      <p:pic>
        <p:nvPicPr>
          <p:cNvPr id="14" name="Slika 13">
            <a:extLst>
              <a:ext uri="{FF2B5EF4-FFF2-40B4-BE49-F238E27FC236}">
                <a16:creationId xmlns:a16="http://schemas.microsoft.com/office/drawing/2014/main" id="{C3FF5CCF-FAB1-4E70-927A-6F43C04BF51F}"/>
              </a:ext>
            </a:extLst>
          </p:cNvPr>
          <p:cNvPicPr>
            <a:picLocks noChangeAspect="1"/>
          </p:cNvPicPr>
          <p:nvPr/>
        </p:nvPicPr>
        <p:blipFill>
          <a:blip r:embed="rId5"/>
          <a:stretch>
            <a:fillRect/>
          </a:stretch>
        </p:blipFill>
        <p:spPr>
          <a:xfrm>
            <a:off x="929895" y="4039942"/>
            <a:ext cx="4031486" cy="26876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388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ocksVTI">
  <a:themeElements>
    <a:clrScheme name="Po meri 2">
      <a:dk1>
        <a:sysClr val="windowText" lastClr="000000"/>
      </a:dk1>
      <a:lt1>
        <a:sysClr val="window" lastClr="FFFFFF"/>
      </a:lt1>
      <a:dk2>
        <a:srgbClr val="39302A"/>
      </a:dk2>
      <a:lt2>
        <a:srgbClr val="E5DEDB"/>
      </a:lt2>
      <a:accent1>
        <a:srgbClr val="F8931D"/>
      </a:accent1>
      <a:accent2>
        <a:srgbClr val="F8931D"/>
      </a:accent2>
      <a:accent3>
        <a:srgbClr val="F8931D"/>
      </a:accent3>
      <a:accent4>
        <a:srgbClr val="F8931D"/>
      </a:accent4>
      <a:accent5>
        <a:srgbClr val="F8931D"/>
      </a:accent5>
      <a:accent6>
        <a:srgbClr val="F8931D"/>
      </a:accent6>
      <a:hlink>
        <a:srgbClr val="F8931D"/>
      </a:hlink>
      <a:folHlink>
        <a:srgbClr val="F8931D"/>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9133</TotalTime>
  <Words>3461</Words>
  <Application>Microsoft Office PowerPoint</Application>
  <PresentationFormat>Širokozaslonsko</PresentationFormat>
  <Paragraphs>238</Paragraphs>
  <Slides>36</Slides>
  <Notes>20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36</vt:i4>
      </vt:variant>
    </vt:vector>
  </HeadingPairs>
  <TitlesOfParts>
    <vt:vector size="41" baseType="lpstr">
      <vt:lpstr>Arial</vt:lpstr>
      <vt:lpstr>Avenir Next LT Pro</vt:lpstr>
      <vt:lpstr>Avenir Next LT Pro Light</vt:lpstr>
      <vt:lpstr>Calibri</vt:lpstr>
      <vt:lpstr>BlocksVTI</vt:lpstr>
      <vt:lpstr>SenSyn - Senior Synergy: Empowering Lifelong Learning and Healthy living through Community Events</vt:lpstr>
      <vt:lpstr>MODULE 5:  PHYSICAL ACTIVITY AND EXERCISE</vt:lpstr>
      <vt:lpstr>PHYSICAL ACTIVITY AND EXERCISE</vt:lpstr>
      <vt:lpstr>PHYSICAL ACTIVITY AND EXERCISE</vt:lpstr>
      <vt:lpstr>WHAT IS PHYSICAL ACTIVITY?</vt:lpstr>
      <vt:lpstr>WHAT IS EXERCISE?</vt:lpstr>
      <vt:lpstr>Elements of physical activity and exercise</vt:lpstr>
      <vt:lpstr>Types of Physical activities and Exercises</vt:lpstr>
      <vt:lpstr>Benefits of Physical activities for seniors</vt:lpstr>
      <vt:lpstr>Benefits of physical activities for seniors</vt:lpstr>
      <vt:lpstr>Benefits of physical activities for seniors</vt:lpstr>
      <vt:lpstr>Benefits of physical activities for seniors</vt:lpstr>
      <vt:lpstr>Benefits of exercise for seniors</vt:lpstr>
      <vt:lpstr>Benefits of exercise for seniors</vt:lpstr>
      <vt:lpstr>Benefits of exercise for seniors</vt:lpstr>
      <vt:lpstr>Benefits of exercise for seniors</vt:lpstr>
      <vt:lpstr>Benefits of exercise for seniors</vt:lpstr>
      <vt:lpstr>Levels of physical inactivity globally</vt:lpstr>
      <vt:lpstr>Levels of physical inactivity in 2016 by sex and subregions </vt:lpstr>
      <vt:lpstr>WHO – Every move counts</vt:lpstr>
      <vt:lpstr>Common training methods for a healthy workout routine </vt:lpstr>
      <vt:lpstr>Common training methods for a healthy workout routine </vt:lpstr>
      <vt:lpstr>Common training methods for a healthy workout routine </vt:lpstr>
      <vt:lpstr>Training program</vt:lpstr>
      <vt:lpstr>Exercises</vt:lpstr>
      <vt:lpstr>Exercises</vt:lpstr>
      <vt:lpstr>Exercises</vt:lpstr>
      <vt:lpstr>Useful links to local institutions</vt:lpstr>
      <vt:lpstr>Nordic walking</vt:lpstr>
      <vt:lpstr>Nordic walking</vt:lpstr>
      <vt:lpstr>Nordic walking</vt:lpstr>
      <vt:lpstr>Nordic walking</vt:lpstr>
      <vt:lpstr>Nordic walking</vt:lpstr>
      <vt:lpstr>Nordic walking</vt:lpstr>
      <vt:lpstr>Sources and references: </vt:lpstr>
      <vt:lpstr>Sources and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SenSyn - Senior Synergy: Empowering Lifelong Learning and Healthy living through Community Events</dc:title>
  <dc:creator>Tanja Božič</dc:creator>
  <cp:lastModifiedBy>Gorazd Rituper</cp:lastModifiedBy>
  <cp:revision>137</cp:revision>
  <dcterms:created xsi:type="dcterms:W3CDTF">2024-07-02T07:05:35Z</dcterms:created>
  <dcterms:modified xsi:type="dcterms:W3CDTF">2024-11-06T00:24:20Z</dcterms:modified>
</cp:coreProperties>
</file>