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Z5aAte76gogvKShoT6/B7ydkI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hr-H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Activity: Ask the participants if they know of any similar open-air installations in their city. Discuss.</a:t>
            </a:r>
            <a:endParaRPr/>
          </a:p>
        </p:txBody>
      </p:sp>
      <p:sp>
        <p:nvSpPr>
          <p:cNvPr id="178" name="Google Shape;17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Activity: Ask the participants to describe what they see and to interpret it using their imagination. You can select different examples and utilize the full screen to display artwork. Encourage different perspectives—what does the artwork remind them of, how does it make them feel, or what story could it be telling? This activity helps demonstrate how art engages our cognitive functions by involving memory, imagination, and abstract thinking.</a:t>
            </a:r>
            <a:endParaRPr/>
          </a:p>
        </p:txBody>
      </p:sp>
      <p:sp>
        <p:nvSpPr>
          <p:cNvPr id="185" name="Google Shape;18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Activity: Ask the participants to describe what they see and to interpret it using their imagination. You can select different examples and utilize the full screen to display artwork. Encourage different perspectives—what does the artwork remind them of, how does it make them feel, or what story could it be telling? This activity helps demonstrate how art engages our cognitive functions by involving memory, imagination, and abstract thinking.</a:t>
            </a:r>
            <a:endParaRPr/>
          </a:p>
        </p:txBody>
      </p:sp>
      <p:sp>
        <p:nvSpPr>
          <p:cNvPr id="194" name="Google Shape;19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Activity: Ask the participants to describe what they see and to interpret it using their imagination. You can select different examples and utilize the full screen to display artwork. Encourage different perspectives—what does the artwork remind them of, how does it make them feel, or what story could it be telling? This activity helps demonstrate how art engages our cognitive functions by involving memory, imagination, and abstract thinking.</a:t>
            </a:r>
            <a:endParaRPr/>
          </a:p>
        </p:txBody>
      </p:sp>
      <p:sp>
        <p:nvSpPr>
          <p:cNvPr id="202" name="Google Shape;2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Prompt: What other famous picture does this picture remind you of?</a:t>
            </a:r>
            <a:endParaRPr/>
          </a:p>
        </p:txBody>
      </p:sp>
      <p:sp>
        <p:nvSpPr>
          <p:cNvPr id="210" name="Google Shape;21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Activity:</a:t>
            </a:r>
            <a:endParaRPr/>
          </a:p>
        </p:txBody>
      </p:sp>
      <p:sp>
        <p:nvSpPr>
          <p:cNvPr id="218" name="Google Shape;21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Comment: I planned to visit the local museum, but alternatively, you can visit virtual museums (following slides)</a:t>
            </a:r>
            <a:endParaRPr b="1"/>
          </a:p>
        </p:txBody>
      </p:sp>
      <p:sp>
        <p:nvSpPr>
          <p:cNvPr id="242" name="Google Shape;24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Comment: Typically, people do not visit a permanent exhibition more than once. Therefore, our choice will be the historical exhibition in the Old City Varazdin.</a:t>
            </a:r>
            <a:endParaRPr/>
          </a:p>
        </p:txBody>
      </p:sp>
      <p:sp>
        <p:nvSpPr>
          <p:cNvPr id="252" name="Google Shape;25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Comment: Inform participants about visiting virtual museums like Louvre or British Museum, and suggest finding local options as well.</a:t>
            </a:r>
            <a:endParaRPr/>
          </a:p>
          <a:p>
            <a:pPr indent="0" lvl="0" marL="0" marR="0" rtl="0" algn="l">
              <a:lnSpc>
                <a:spcPct val="100000"/>
              </a:lnSpc>
              <a:spcBef>
                <a:spcPts val="0"/>
              </a:spcBef>
              <a:spcAft>
                <a:spcPts val="0"/>
              </a:spcAft>
              <a:buClr>
                <a:schemeClr val="dk1"/>
              </a:buClr>
              <a:buSzPts val="1200"/>
              <a:buFont typeface="Calibri"/>
              <a:buNone/>
            </a:pPr>
            <a:r>
              <a:rPr lang="hr-HR"/>
              <a:t>Activity: Encourage participants to navigate to the website on their devices to explore a museum of their choice.</a:t>
            </a:r>
            <a:endParaRPr/>
          </a:p>
        </p:txBody>
      </p:sp>
      <p:sp>
        <p:nvSpPr>
          <p:cNvPr id="268" name="Google Shape;26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Comment: Inform participants about visiting virtual museums like Louvre or British Museum, and suggest finding local options as well.</a:t>
            </a:r>
            <a:endParaRPr/>
          </a:p>
          <a:p>
            <a:pPr indent="0" lvl="0" marL="0" marR="0" rtl="0" algn="l">
              <a:lnSpc>
                <a:spcPct val="100000"/>
              </a:lnSpc>
              <a:spcBef>
                <a:spcPts val="0"/>
              </a:spcBef>
              <a:spcAft>
                <a:spcPts val="0"/>
              </a:spcAft>
              <a:buClr>
                <a:schemeClr val="dk1"/>
              </a:buClr>
              <a:buSzPts val="1200"/>
              <a:buFont typeface="Calibri"/>
              <a:buNone/>
            </a:pPr>
            <a:r>
              <a:rPr lang="hr-HR"/>
              <a:t>Activity: Encourage participants to navigate to the website on their devices to explore a museum of their choice.</a:t>
            </a:r>
            <a:endParaRPr/>
          </a:p>
        </p:txBody>
      </p:sp>
      <p:sp>
        <p:nvSpPr>
          <p:cNvPr id="278" name="Google Shape;27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Comment: Inform participants about visiting virtual museums like Louvre or British Museum, and suggest finding local options as well.</a:t>
            </a:r>
            <a:endParaRPr/>
          </a:p>
          <a:p>
            <a:pPr indent="0" lvl="0" marL="0" marR="0" rtl="0" algn="l">
              <a:lnSpc>
                <a:spcPct val="100000"/>
              </a:lnSpc>
              <a:spcBef>
                <a:spcPts val="0"/>
              </a:spcBef>
              <a:spcAft>
                <a:spcPts val="0"/>
              </a:spcAft>
              <a:buClr>
                <a:schemeClr val="dk1"/>
              </a:buClr>
              <a:buSzPts val="1200"/>
              <a:buFont typeface="Calibri"/>
              <a:buNone/>
            </a:pPr>
            <a:r>
              <a:rPr lang="hr-HR"/>
              <a:t>Activity: Encourage participants to navigate to the website on their devices to explore a museum of their choice.</a:t>
            </a:r>
            <a:endParaRPr/>
          </a:p>
        </p:txBody>
      </p:sp>
      <p:sp>
        <p:nvSpPr>
          <p:cNvPr id="288" name="Google Shape;28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hr-HR"/>
              <a:t>Comment: explaint how to use a Street View for this option or explore photos by local virtual guides</a:t>
            </a:r>
            <a:endParaRPr/>
          </a:p>
        </p:txBody>
      </p:sp>
      <p:sp>
        <p:nvSpPr>
          <p:cNvPr id="298" name="Google Shape;29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Comment: </a:t>
            </a:r>
            <a:r>
              <a:rPr b="0" lang="hr-HR"/>
              <a:t>replace with local museums</a:t>
            </a:r>
            <a:endParaRPr b="0"/>
          </a:p>
          <a:p>
            <a:pPr indent="0" lvl="0" marL="0" marR="0" rtl="0" algn="l">
              <a:lnSpc>
                <a:spcPct val="100000"/>
              </a:lnSpc>
              <a:spcBef>
                <a:spcPts val="0"/>
              </a:spcBef>
              <a:spcAft>
                <a:spcPts val="0"/>
              </a:spcAft>
              <a:buClr>
                <a:schemeClr val="dk1"/>
              </a:buClr>
              <a:buSzPts val="1200"/>
              <a:buFont typeface="Calibri"/>
              <a:buNone/>
            </a:pPr>
            <a:r>
              <a:rPr b="0" lang="hr-HR"/>
              <a:t>Prompt: </a:t>
            </a:r>
            <a:r>
              <a:rPr lang="hr-HR"/>
              <a:t>Participants should write down one creative activity they plan to try and share it with the group, if they feel comfortable.</a:t>
            </a:r>
            <a:endParaRPr/>
          </a:p>
        </p:txBody>
      </p:sp>
      <p:sp>
        <p:nvSpPr>
          <p:cNvPr id="308" name="Google Shape;30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Warm-up Question</a:t>
            </a:r>
            <a:r>
              <a:rPr lang="hr-HR"/>
              <a:t>: Start by asking participants about their favorite forms of art or cultural experiences. listening to music, gardening, painting, cooking, or attending cultural events. </a:t>
            </a:r>
            <a:endParaRPr/>
          </a:p>
          <a:p>
            <a:pPr indent="0" lvl="0" marL="0" rtl="0" algn="l">
              <a:spcBef>
                <a:spcPts val="0"/>
              </a:spcBef>
              <a:spcAft>
                <a:spcPts val="0"/>
              </a:spcAft>
              <a:buNone/>
            </a:pPr>
            <a:r>
              <a:rPr lang="hr-HR"/>
              <a:t>Encourage participants to share briefly.</a:t>
            </a:r>
            <a:endParaRPr/>
          </a:p>
        </p:txBody>
      </p:sp>
      <p:sp>
        <p:nvSpPr>
          <p:cNvPr id="110" name="Google Shape;11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Prompt</a:t>
            </a:r>
            <a:r>
              <a:rPr lang="hr-HR"/>
              <a:t>: Ask participants whether they have noticed any improvement in their mood when engaging in creative or cultural activities.</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Question to the participants: </a:t>
            </a:r>
            <a:r>
              <a:rPr b="0" lang="hr-HR"/>
              <a:t>This photo is the ultimate proof that music has a positive impact on aging. Can you recognize the individual in this photo? ☺</a:t>
            </a:r>
            <a:endParaRPr b="0"/>
          </a:p>
        </p:txBody>
      </p:sp>
      <p:sp>
        <p:nvSpPr>
          <p:cNvPr id="138" name="Google Shape;13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Question to the participants</a:t>
            </a:r>
            <a:r>
              <a:rPr lang="hr-HR"/>
              <a:t>: Do you know any local art or craft groups that you could join or recommend to others? Let’s make a list together!</a:t>
            </a:r>
            <a:endParaRPr/>
          </a:p>
        </p:txBody>
      </p:sp>
      <p:sp>
        <p:nvSpPr>
          <p:cNvPr id="148" name="Google Shape;14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Prompt</a:t>
            </a:r>
            <a:r>
              <a:rPr lang="hr-HR"/>
              <a:t>: Ask the participants to describe what they see and to interpret it using their imagination. You can select different examples and utilize the full screen to display artwork. Encourage different perspectives—what does the artwork remind them of, how does it make them feel, or what story could it be telling? This activity helps demonstrate how art engages our cognitive functions by involving memory, imagination, and abstract thinking.</a:t>
            </a:r>
            <a:endParaRPr/>
          </a:p>
        </p:txBody>
      </p:sp>
      <p:sp>
        <p:nvSpPr>
          <p:cNvPr id="162" name="Google Shape;1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hr-HR"/>
              <a:t>Prompts</a:t>
            </a:r>
            <a:r>
              <a:rPr lang="hr-HR"/>
              <a:t>: Ask participants what the sculpture makes them think of. Does it evoke warmth, curiosity, or perhaps even something entirely different? They could also discuss the importance of public art and how it interacts with its surroundings. Discuss Street art if appropriate</a:t>
            </a:r>
            <a:endParaRPr/>
          </a:p>
        </p:txBody>
      </p:sp>
      <p:sp>
        <p:nvSpPr>
          <p:cNvPr id="170" name="Google Shape;17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8"/>
          <p:cNvSpPr txBox="1"/>
          <p:nvPr>
            <p:ph type="ctrTitle"/>
          </p:nvPr>
        </p:nvSpPr>
        <p:spPr>
          <a:xfrm>
            <a:off x="1084727" y="1597961"/>
            <a:ext cx="9144000" cy="31623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8"/>
          <p:cNvSpPr txBox="1"/>
          <p:nvPr>
            <p:ph idx="1" type="subTitle"/>
          </p:nvPr>
        </p:nvSpPr>
        <p:spPr>
          <a:xfrm>
            <a:off x="1084727" y="4902488"/>
            <a:ext cx="9144000" cy="985075"/>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800"/>
              <a:buNone/>
              <a:defRPr sz="1800"/>
            </a:lvl1pPr>
            <a:lvl2pPr lvl="1" algn="ctr">
              <a:lnSpc>
                <a:spcPct val="120000"/>
              </a:lnSpc>
              <a:spcBef>
                <a:spcPts val="500"/>
              </a:spcBef>
              <a:spcAft>
                <a:spcPts val="0"/>
              </a:spcAft>
              <a:buClr>
                <a:schemeClr val="dk1"/>
              </a:buClr>
              <a:buSzPts val="2000"/>
              <a:buFont typeface="Avenir"/>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Font typeface="Avenir"/>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8"/>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8"/>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37"/>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37"/>
          <p:cNvSpPr txBox="1"/>
          <p:nvPr>
            <p:ph idx="1" type="body"/>
          </p:nvPr>
        </p:nvSpPr>
        <p:spPr>
          <a:xfrm rot="5400000">
            <a:off x="4295656" y="-790979"/>
            <a:ext cx="3513514" cy="995010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37"/>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38"/>
          <p:cNvSpPr txBox="1"/>
          <p:nvPr>
            <p:ph type="title"/>
          </p:nvPr>
        </p:nvSpPr>
        <p:spPr>
          <a:xfrm rot="5400000">
            <a:off x="7682592" y="2217963"/>
            <a:ext cx="5061857" cy="2280557"/>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8"/>
          <p:cNvSpPr txBox="1"/>
          <p:nvPr>
            <p:ph idx="1" type="body"/>
          </p:nvPr>
        </p:nvSpPr>
        <p:spPr>
          <a:xfrm rot="5400000">
            <a:off x="2364922" y="-699408"/>
            <a:ext cx="5061857" cy="81153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8"/>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8"/>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8"/>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29"/>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9"/>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9"/>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9"/>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0"/>
          <p:cNvSpPr txBox="1"/>
          <p:nvPr>
            <p:ph type="title"/>
          </p:nvPr>
        </p:nvSpPr>
        <p:spPr>
          <a:xfrm>
            <a:off x="1084726" y="1709738"/>
            <a:ext cx="9143999" cy="305052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4400"/>
              <a:buFont typeface="Avenir"/>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0"/>
          <p:cNvSpPr txBox="1"/>
          <p:nvPr>
            <p:ph idx="1" type="body"/>
          </p:nvPr>
        </p:nvSpPr>
        <p:spPr>
          <a:xfrm>
            <a:off x="1084726" y="4902488"/>
            <a:ext cx="9143999" cy="98507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888888"/>
              </a:buClr>
              <a:buSzPts val="2400"/>
              <a:buNone/>
              <a:defRPr sz="2400">
                <a:solidFill>
                  <a:srgbClr val="888888"/>
                </a:solidFill>
              </a:defRPr>
            </a:lvl1pPr>
            <a:lvl2pPr indent="-228600" lvl="1" marL="914400" algn="l">
              <a:lnSpc>
                <a:spcPct val="120000"/>
              </a:lnSpc>
              <a:spcBef>
                <a:spcPts val="500"/>
              </a:spcBef>
              <a:spcAft>
                <a:spcPts val="0"/>
              </a:spcAft>
              <a:buClr>
                <a:srgbClr val="888888"/>
              </a:buClr>
              <a:buSzPts val="2000"/>
              <a:buFont typeface="Avenir"/>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Font typeface="Avenir"/>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30"/>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0"/>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1"/>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1"/>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2" type="body"/>
          </p:nvPr>
        </p:nvSpPr>
        <p:spPr>
          <a:xfrm>
            <a:off x="6172200" y="2227809"/>
            <a:ext cx="4855265" cy="394915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1"/>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1"/>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32"/>
          <p:cNvSpPr txBox="1"/>
          <p:nvPr>
            <p:ph type="title"/>
          </p:nvPr>
        </p:nvSpPr>
        <p:spPr>
          <a:xfrm>
            <a:off x="1084726" y="365125"/>
            <a:ext cx="9942739" cy="132556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2"/>
          <p:cNvSpPr txBox="1"/>
          <p:nvPr>
            <p:ph idx="1" type="body"/>
          </p:nvPr>
        </p:nvSpPr>
        <p:spPr>
          <a:xfrm>
            <a:off x="1084725" y="1681163"/>
            <a:ext cx="491285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Font typeface="Avenir"/>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Font typeface="Avenir"/>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2"/>
          <p:cNvSpPr txBox="1"/>
          <p:nvPr>
            <p:ph idx="2" type="body"/>
          </p:nvPr>
        </p:nvSpPr>
        <p:spPr>
          <a:xfrm>
            <a:off x="1084726" y="2505075"/>
            <a:ext cx="4912849"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2"/>
          <p:cNvSpPr txBox="1"/>
          <p:nvPr>
            <p:ph idx="3" type="body"/>
          </p:nvPr>
        </p:nvSpPr>
        <p:spPr>
          <a:xfrm>
            <a:off x="6172200" y="1681163"/>
            <a:ext cx="4855265"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Font typeface="Avenir"/>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Font typeface="Avenir"/>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32"/>
          <p:cNvSpPr txBox="1"/>
          <p:nvPr>
            <p:ph idx="4" type="body"/>
          </p:nvPr>
        </p:nvSpPr>
        <p:spPr>
          <a:xfrm>
            <a:off x="6172200" y="2505075"/>
            <a:ext cx="4855265"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2"/>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33"/>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3"/>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3"/>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34"/>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4"/>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4"/>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35"/>
          <p:cNvSpPr txBox="1"/>
          <p:nvPr>
            <p:ph type="title"/>
          </p:nvPr>
        </p:nvSpPr>
        <p:spPr>
          <a:xfrm>
            <a:off x="1084727" y="457200"/>
            <a:ext cx="3687298" cy="16002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5"/>
          <p:cNvSpPr txBox="1"/>
          <p:nvPr>
            <p:ph idx="1" type="body"/>
          </p:nvPr>
        </p:nvSpPr>
        <p:spPr>
          <a:xfrm>
            <a:off x="5183188" y="987425"/>
            <a:ext cx="5844277"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1000"/>
              </a:spcBef>
              <a:spcAft>
                <a:spcPts val="0"/>
              </a:spcAft>
              <a:buClr>
                <a:schemeClr val="dk1"/>
              </a:buClr>
              <a:buSzPts val="2400"/>
              <a:buChar char="•"/>
              <a:defRPr sz="2400"/>
            </a:lvl1pPr>
            <a:lvl2pPr indent="-228600" lvl="1" marL="914400" algn="l">
              <a:lnSpc>
                <a:spcPct val="120000"/>
              </a:lnSpc>
              <a:spcBef>
                <a:spcPts val="500"/>
              </a:spcBef>
              <a:spcAft>
                <a:spcPts val="0"/>
              </a:spcAft>
              <a:buClr>
                <a:schemeClr val="dk1"/>
              </a:buClr>
              <a:buSzPts val="2000"/>
              <a:buFont typeface="Avenir"/>
              <a:buNone/>
              <a:defRPr sz="2000"/>
            </a:lvl2pPr>
            <a:lvl3pPr indent="-342900" lvl="2" marL="1371600" algn="l">
              <a:lnSpc>
                <a:spcPct val="120000"/>
              </a:lnSpc>
              <a:spcBef>
                <a:spcPts val="500"/>
              </a:spcBef>
              <a:spcAft>
                <a:spcPts val="0"/>
              </a:spcAft>
              <a:buClr>
                <a:schemeClr val="dk1"/>
              </a:buClr>
              <a:buSzPts val="1800"/>
              <a:buChar char="•"/>
              <a:defRPr sz="1800"/>
            </a:lvl3pPr>
            <a:lvl4pPr indent="-228600" lvl="3" marL="1828800" algn="l">
              <a:lnSpc>
                <a:spcPct val="120000"/>
              </a:lnSpc>
              <a:spcBef>
                <a:spcPts val="500"/>
              </a:spcBef>
              <a:spcAft>
                <a:spcPts val="0"/>
              </a:spcAft>
              <a:buClr>
                <a:schemeClr val="dk1"/>
              </a:buClr>
              <a:buSzPts val="1600"/>
              <a:buFont typeface="Avenir"/>
              <a:buNone/>
              <a:defRPr sz="1600"/>
            </a:lvl4pPr>
            <a:lvl5pPr indent="-330200" lvl="4" marL="2286000" algn="l">
              <a:lnSpc>
                <a:spcPct val="120000"/>
              </a:lnSpc>
              <a:spcBef>
                <a:spcPts val="500"/>
              </a:spcBef>
              <a:spcAft>
                <a:spcPts val="0"/>
              </a:spcAft>
              <a:buClr>
                <a:schemeClr val="dk1"/>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35"/>
          <p:cNvSpPr txBox="1"/>
          <p:nvPr>
            <p:ph idx="2" type="body"/>
          </p:nvPr>
        </p:nvSpPr>
        <p:spPr>
          <a:xfrm>
            <a:off x="1084727" y="2253343"/>
            <a:ext cx="3687298" cy="3615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Font typeface="Avenir"/>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Font typeface="Avenir"/>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35"/>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5"/>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5"/>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36"/>
          <p:cNvSpPr txBox="1"/>
          <p:nvPr>
            <p:ph type="title"/>
          </p:nvPr>
        </p:nvSpPr>
        <p:spPr>
          <a:xfrm>
            <a:off x="1084727" y="720433"/>
            <a:ext cx="3687298" cy="1587337"/>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36"/>
          <p:cNvSpPr/>
          <p:nvPr>
            <p:ph idx="2" type="pic"/>
          </p:nvPr>
        </p:nvSpPr>
        <p:spPr>
          <a:xfrm>
            <a:off x="5183188" y="987425"/>
            <a:ext cx="5827712" cy="4873625"/>
          </a:xfrm>
          <a:prstGeom prst="rect">
            <a:avLst/>
          </a:prstGeom>
          <a:noFill/>
          <a:ln>
            <a:noFill/>
          </a:ln>
        </p:spPr>
      </p:sp>
      <p:sp>
        <p:nvSpPr>
          <p:cNvPr id="69" name="Google Shape;69;p36"/>
          <p:cNvSpPr txBox="1"/>
          <p:nvPr>
            <p:ph idx="1" type="body"/>
          </p:nvPr>
        </p:nvSpPr>
        <p:spPr>
          <a:xfrm>
            <a:off x="1084727" y="2449286"/>
            <a:ext cx="3687298" cy="341970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Font typeface="Avenir"/>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Font typeface="Avenir"/>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36"/>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 name="Google Shape;11;p27"/>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marR="0" rtl="0" algn="l">
              <a:lnSpc>
                <a:spcPct val="110000"/>
              </a:lnSpc>
              <a:spcBef>
                <a:spcPts val="0"/>
              </a:spcBef>
              <a:spcAft>
                <a:spcPts val="0"/>
              </a:spcAft>
              <a:buClr>
                <a:schemeClr val="dk1"/>
              </a:buClr>
              <a:buSzPts val="3200"/>
              <a:buFont typeface="Avenir"/>
              <a:buNone/>
              <a:defRPr b="1" i="0" sz="3200" u="none" cap="none" strike="noStrik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7"/>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1pPr>
            <a:lvl2pPr indent="-228600" lvl="1" marL="914400" marR="0" rtl="0" algn="l">
              <a:lnSpc>
                <a:spcPct val="120000"/>
              </a:lnSpc>
              <a:spcBef>
                <a:spcPts val="500"/>
              </a:spcBef>
              <a:spcAft>
                <a:spcPts val="0"/>
              </a:spcAft>
              <a:buClr>
                <a:schemeClr val="dk1"/>
              </a:buClr>
              <a:buSzPts val="1600"/>
              <a:buFont typeface="Avenir"/>
              <a:buNone/>
              <a:defRPr b="1" i="0" sz="1600" u="none" cap="none" strike="noStrike">
                <a:solidFill>
                  <a:schemeClr val="dk1"/>
                </a:solidFill>
                <a:latin typeface="Avenir"/>
                <a:ea typeface="Avenir"/>
                <a:cs typeface="Avenir"/>
                <a:sym typeface="Avenir"/>
              </a:defRPr>
            </a:lvl2pPr>
            <a:lvl3pPr indent="-317500" lvl="2" marL="1371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3pPr>
            <a:lvl4pPr indent="-228600" lvl="3" marL="1828800" marR="0" rtl="0" algn="l">
              <a:lnSpc>
                <a:spcPct val="120000"/>
              </a:lnSpc>
              <a:spcBef>
                <a:spcPts val="500"/>
              </a:spcBef>
              <a:spcAft>
                <a:spcPts val="0"/>
              </a:spcAft>
              <a:buClr>
                <a:schemeClr val="dk1"/>
              </a:buClr>
              <a:buSzPts val="1200"/>
              <a:buFont typeface="Avenir"/>
              <a:buNone/>
              <a:defRPr b="1" i="0" sz="1200" u="none" cap="none" strike="noStrike">
                <a:solidFill>
                  <a:schemeClr val="dk1"/>
                </a:solidFill>
                <a:latin typeface="Avenir"/>
                <a:ea typeface="Avenir"/>
                <a:cs typeface="Avenir"/>
                <a:sym typeface="Avenir"/>
              </a:defRPr>
            </a:lvl4pPr>
            <a:lvl5pPr indent="-304800" lvl="4" marL="22860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3" name="Google Shape;13;p27"/>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4" name="Google Shape;14;p27"/>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dk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5" name="Google Shape;15;p27"/>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lt1"/>
                </a:solidFill>
                <a:latin typeface="Avenir"/>
                <a:ea typeface="Avenir"/>
                <a:cs typeface="Avenir"/>
                <a:sym typeface="Avenir"/>
              </a:defRPr>
            </a:lvl1pPr>
            <a:lvl2pPr indent="0" lvl="1" marL="0" marR="0" rtl="0" algn="r">
              <a:spcBef>
                <a:spcPts val="0"/>
              </a:spcBef>
              <a:buNone/>
              <a:defRPr b="0" i="0" sz="900" u="none" cap="none" strike="noStrike">
                <a:solidFill>
                  <a:schemeClr val="lt1"/>
                </a:solidFill>
                <a:latin typeface="Avenir"/>
                <a:ea typeface="Avenir"/>
                <a:cs typeface="Avenir"/>
                <a:sym typeface="Avenir"/>
              </a:defRPr>
            </a:lvl2pPr>
            <a:lvl3pPr indent="0" lvl="2" marL="0" marR="0" rtl="0" algn="r">
              <a:spcBef>
                <a:spcPts val="0"/>
              </a:spcBef>
              <a:buNone/>
              <a:defRPr b="0" i="0" sz="900" u="none" cap="none" strike="noStrike">
                <a:solidFill>
                  <a:schemeClr val="lt1"/>
                </a:solidFill>
                <a:latin typeface="Avenir"/>
                <a:ea typeface="Avenir"/>
                <a:cs typeface="Avenir"/>
                <a:sym typeface="Avenir"/>
              </a:defRPr>
            </a:lvl3pPr>
            <a:lvl4pPr indent="0" lvl="3" marL="0" marR="0" rtl="0" algn="r">
              <a:spcBef>
                <a:spcPts val="0"/>
              </a:spcBef>
              <a:buNone/>
              <a:defRPr b="0" i="0" sz="900" u="none" cap="none" strike="noStrike">
                <a:solidFill>
                  <a:schemeClr val="lt1"/>
                </a:solidFill>
                <a:latin typeface="Avenir"/>
                <a:ea typeface="Avenir"/>
                <a:cs typeface="Avenir"/>
                <a:sym typeface="Avenir"/>
              </a:defRPr>
            </a:lvl4pPr>
            <a:lvl5pPr indent="0" lvl="4" marL="0" marR="0" rtl="0" algn="r">
              <a:spcBef>
                <a:spcPts val="0"/>
              </a:spcBef>
              <a:buNone/>
              <a:defRPr b="0" i="0" sz="900" u="none" cap="none" strike="noStrike">
                <a:solidFill>
                  <a:schemeClr val="lt1"/>
                </a:solidFill>
                <a:latin typeface="Avenir"/>
                <a:ea typeface="Avenir"/>
                <a:cs typeface="Avenir"/>
                <a:sym typeface="Avenir"/>
              </a:defRPr>
            </a:lvl5pPr>
            <a:lvl6pPr indent="0" lvl="5" marL="0" marR="0" rtl="0" algn="r">
              <a:spcBef>
                <a:spcPts val="0"/>
              </a:spcBef>
              <a:buNone/>
              <a:defRPr b="0" i="0" sz="900" u="none" cap="none" strike="noStrike">
                <a:solidFill>
                  <a:schemeClr val="lt1"/>
                </a:solidFill>
                <a:latin typeface="Avenir"/>
                <a:ea typeface="Avenir"/>
                <a:cs typeface="Avenir"/>
                <a:sym typeface="Avenir"/>
              </a:defRPr>
            </a:lvl6pPr>
            <a:lvl7pPr indent="0" lvl="6" marL="0" marR="0" rtl="0" algn="r">
              <a:spcBef>
                <a:spcPts val="0"/>
              </a:spcBef>
              <a:buNone/>
              <a:defRPr b="0" i="0" sz="900" u="none" cap="none" strike="noStrike">
                <a:solidFill>
                  <a:schemeClr val="lt1"/>
                </a:solidFill>
                <a:latin typeface="Avenir"/>
                <a:ea typeface="Avenir"/>
                <a:cs typeface="Avenir"/>
                <a:sym typeface="Avenir"/>
              </a:defRPr>
            </a:lvl7pPr>
            <a:lvl8pPr indent="0" lvl="7" marL="0" marR="0" rtl="0" algn="r">
              <a:spcBef>
                <a:spcPts val="0"/>
              </a:spcBef>
              <a:buNone/>
              <a:defRPr b="0" i="0" sz="900" u="none" cap="none" strike="noStrike">
                <a:solidFill>
                  <a:schemeClr val="lt1"/>
                </a:solidFill>
                <a:latin typeface="Avenir"/>
                <a:ea typeface="Avenir"/>
                <a:cs typeface="Avenir"/>
                <a:sym typeface="Avenir"/>
              </a:defRPr>
            </a:lvl8pPr>
            <a:lvl9pPr indent="0" lvl="8" marL="0" marR="0" rtl="0" algn="r">
              <a:spcBef>
                <a:spcPts val="0"/>
              </a:spcBef>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hr-H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36.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hyperlink" Target="https://artsandculture.google.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hyperlink" Target="https://www.louvre.fr/en/online-tours#virtual-tour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hyperlink" Target="http://www.museivaticani.va/content/museivaticani/en/collezioni/musei/tour-virtuali-elenco.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hyperlink" Target="https://www.google.com/maps/@29.9778286,31.1328285,2a,75y,189.14h,90t/data=!3m7!1e1!3m5!1ssYVXTUCznniz43TDVD5Jwg!2e0!6shttps:%2F%2Fstreetviewpixels-pa.googleapis.com%2Fv1%2Fthumbnail%3Fpanoid%3DsYVXTUCznniz43TDVD5Jwg%26cb_client%3Dmaps_sv.share%26w%3D900%26h%3D600%26yaw%3D189.13743160004512%26pitch%3D0%26thumbfov%3D90!7i13312!8i6656?coh=205410&amp;entry=tt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smarthistory.org/" TargetMode="External"/><Relationship Id="rId4" Type="http://schemas.openxmlformats.org/officeDocument/2006/relationships/hyperlink" Target="https://scholarscompass.vcu.edu/cgi/viewcontent.cgi?article=1030&amp;context=ijllae" TargetMode="External"/><Relationship Id="rId5" Type="http://schemas.openxmlformats.org/officeDocument/2006/relationships/image" Target="../media/image33.png"/><Relationship Id="rId6"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90" name="Google Shape;90;p1"/>
          <p:cNvSpPr txBox="1"/>
          <p:nvPr>
            <p:ph type="ctrTitle"/>
          </p:nvPr>
        </p:nvSpPr>
        <p:spPr>
          <a:xfrm>
            <a:off x="83935" y="5327461"/>
            <a:ext cx="8888461" cy="70664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sz="2800"/>
              <a:t>SenSyn - Senior Synergy: Empowering Lifelong Learning and Healthy living through Community Events</a:t>
            </a:r>
            <a:endParaRPr sz="2800"/>
          </a:p>
        </p:txBody>
      </p:sp>
      <p:pic>
        <p:nvPicPr>
          <p:cNvPr descr="Triangular abstract background" id="91" name="Google Shape;91;p1"/>
          <p:cNvPicPr preferRelativeResize="0"/>
          <p:nvPr/>
        </p:nvPicPr>
        <p:blipFill rotWithShape="1">
          <a:blip r:embed="rId3">
            <a:alphaModFix/>
          </a:blip>
          <a:srcRect b="0" l="0" r="0" t="36742"/>
          <a:stretch/>
        </p:blipFill>
        <p:spPr>
          <a:xfrm>
            <a:off x="-2" y="10"/>
            <a:ext cx="12192002" cy="5148019"/>
          </a:xfrm>
          <a:prstGeom prst="rect">
            <a:avLst/>
          </a:prstGeom>
          <a:noFill/>
          <a:ln>
            <a:noFill/>
          </a:ln>
        </p:spPr>
      </p:pic>
      <p:sp>
        <p:nvSpPr>
          <p:cNvPr id="92" name="Google Shape;92;p1"/>
          <p:cNvSpPr/>
          <p:nvPr/>
        </p:nvSpPr>
        <p:spPr>
          <a:xfrm>
            <a:off x="8803792" y="1741688"/>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descr="Slika, ki vsebuje besede električno modra, posnetek zaslona, pisava, modro&#10;&#10;Opis je samodejno ustvarjen" id="93" name="Google Shape;93;p1"/>
          <p:cNvPicPr preferRelativeResize="0"/>
          <p:nvPr/>
        </p:nvPicPr>
        <p:blipFill rotWithShape="1">
          <a:blip r:embed="rId4">
            <a:alphaModFix/>
          </a:blip>
          <a:srcRect b="0" l="0" r="0" t="0"/>
          <a:stretch/>
        </p:blipFill>
        <p:spPr>
          <a:xfrm>
            <a:off x="123585" y="6184854"/>
            <a:ext cx="2025388" cy="453445"/>
          </a:xfrm>
          <a:prstGeom prst="rect">
            <a:avLst/>
          </a:prstGeom>
          <a:noFill/>
          <a:ln>
            <a:noFill/>
          </a:ln>
        </p:spPr>
      </p:pic>
      <p:pic>
        <p:nvPicPr>
          <p:cNvPr descr="Slika, ki vsebuje besede sličica, risanka, skica, ilustracija&#10;&#10;Opis je samodejno ustvarjen" id="94" name="Google Shape;94;p1"/>
          <p:cNvPicPr preferRelativeResize="0"/>
          <p:nvPr/>
        </p:nvPicPr>
        <p:blipFill rotWithShape="1">
          <a:blip r:embed="rId5">
            <a:alphaModFix/>
          </a:blip>
          <a:srcRect b="0" l="0" r="0" t="0"/>
          <a:stretch/>
        </p:blipFill>
        <p:spPr>
          <a:xfrm>
            <a:off x="10496081" y="5162071"/>
            <a:ext cx="1695919" cy="16959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0"/>
          <p:cNvSpPr txBox="1"/>
          <p:nvPr>
            <p:ph type="title"/>
          </p:nvPr>
        </p:nvSpPr>
        <p:spPr>
          <a:xfrm>
            <a:off x="1077362" y="720434"/>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Interactive Exercise</a:t>
            </a:r>
            <a:endParaRPr/>
          </a:p>
        </p:txBody>
      </p:sp>
      <p:sp>
        <p:nvSpPr>
          <p:cNvPr id="181" name="Google Shape;181;p10"/>
          <p:cNvSpPr txBox="1"/>
          <p:nvPr/>
        </p:nvSpPr>
        <p:spPr>
          <a:xfrm>
            <a:off x="1183907" y="1305093"/>
            <a:ext cx="10799546" cy="45858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1800">
                <a:solidFill>
                  <a:schemeClr val="dk1"/>
                </a:solidFill>
                <a:latin typeface="Avenir"/>
                <a:ea typeface="Avenir"/>
                <a:cs typeface="Avenir"/>
                <a:sym typeface="Avenir"/>
              </a:rPr>
              <a:t>Jeste li znali za Prizemljen Sunčev sustav? </a:t>
            </a:r>
            <a:endParaRPr/>
          </a:p>
          <a:p>
            <a:pPr indent="0" lvl="0" marL="0" marR="0" rtl="0" algn="l">
              <a:spcBef>
                <a:spcPts val="0"/>
              </a:spcBef>
              <a:spcAft>
                <a:spcPts val="0"/>
              </a:spcAft>
              <a:buNone/>
            </a:pPr>
            <a:r>
              <a:rPr b="1" i="1" lang="hr-HR" sz="1800">
                <a:solidFill>
                  <a:srgbClr val="202122"/>
                </a:solidFill>
                <a:latin typeface="Arial"/>
                <a:ea typeface="Arial"/>
                <a:cs typeface="Arial"/>
                <a:sym typeface="Arial"/>
              </a:rPr>
              <a:t>Prizemljeni Sunčev sustav</a:t>
            </a:r>
            <a:r>
              <a:rPr b="0" i="0" lang="hr-HR" sz="1800">
                <a:solidFill>
                  <a:srgbClr val="202122"/>
                </a:solidFill>
                <a:latin typeface="Arial"/>
                <a:ea typeface="Arial"/>
                <a:cs typeface="Arial"/>
                <a:sym typeface="Arial"/>
              </a:rPr>
              <a:t>, ambijentalna </a:t>
            </a:r>
            <a:r>
              <a:rPr b="0" i="0" lang="hr-HR" sz="1800" u="none" strike="noStrike">
                <a:solidFill>
                  <a:schemeClr val="dk1"/>
                </a:solidFill>
                <a:latin typeface="Arial"/>
                <a:ea typeface="Arial"/>
                <a:cs typeface="Arial"/>
                <a:sym typeface="Arial"/>
              </a:rPr>
              <a:t>umjetnička instalacija</a:t>
            </a:r>
            <a:r>
              <a:rPr b="0" i="0" lang="hr-HR" sz="1800">
                <a:solidFill>
                  <a:srgbClr val="202122"/>
                </a:solidFill>
                <a:latin typeface="Arial"/>
                <a:ea typeface="Arial"/>
                <a:cs typeface="Arial"/>
                <a:sym typeface="Arial"/>
              </a:rPr>
              <a:t> koju tvore </a:t>
            </a:r>
            <a:r>
              <a:rPr b="0" i="1" lang="hr-HR" sz="1800">
                <a:solidFill>
                  <a:srgbClr val="202122"/>
                </a:solidFill>
                <a:latin typeface="Arial"/>
                <a:ea typeface="Arial"/>
                <a:cs typeface="Arial"/>
                <a:sym typeface="Arial"/>
              </a:rPr>
              <a:t>Prizemljeno sunce</a:t>
            </a:r>
            <a:r>
              <a:rPr b="0" i="0" lang="hr-HR" sz="1800">
                <a:solidFill>
                  <a:srgbClr val="202122"/>
                </a:solidFill>
                <a:latin typeface="Arial"/>
                <a:ea typeface="Arial"/>
                <a:cs typeface="Arial"/>
                <a:sym typeface="Arial"/>
              </a:rPr>
              <a:t> </a:t>
            </a:r>
            <a:r>
              <a:rPr b="0" i="0" lang="hr-HR" sz="1800" u="none" strike="noStrike">
                <a:solidFill>
                  <a:schemeClr val="dk1"/>
                </a:solidFill>
                <a:latin typeface="Arial"/>
                <a:ea typeface="Arial"/>
                <a:cs typeface="Arial"/>
                <a:sym typeface="Arial"/>
              </a:rPr>
              <a:t>Ivana Kožarića</a:t>
            </a:r>
            <a:r>
              <a:rPr b="0" i="0" lang="hr-HR" sz="1800">
                <a:solidFill>
                  <a:srgbClr val="202122"/>
                </a:solidFill>
                <a:latin typeface="Arial"/>
                <a:ea typeface="Arial"/>
                <a:cs typeface="Arial"/>
                <a:sym typeface="Arial"/>
              </a:rPr>
              <a:t> i </a:t>
            </a:r>
            <a:r>
              <a:rPr b="0" i="1" lang="hr-HR" sz="1800">
                <a:solidFill>
                  <a:srgbClr val="202122"/>
                </a:solidFill>
                <a:latin typeface="Arial"/>
                <a:ea typeface="Arial"/>
                <a:cs typeface="Arial"/>
                <a:sym typeface="Arial"/>
              </a:rPr>
              <a:t>Devet pogleda</a:t>
            </a:r>
            <a:r>
              <a:rPr b="0" i="0" lang="hr-HR" sz="1800">
                <a:solidFill>
                  <a:srgbClr val="202122"/>
                </a:solidFill>
                <a:latin typeface="Arial"/>
                <a:ea typeface="Arial"/>
                <a:cs typeface="Arial"/>
                <a:sym typeface="Arial"/>
              </a:rPr>
              <a:t> </a:t>
            </a:r>
            <a:r>
              <a:rPr b="0" i="0" lang="hr-HR" sz="1800" u="none" strike="noStrike">
                <a:solidFill>
                  <a:schemeClr val="dk1"/>
                </a:solidFill>
                <a:latin typeface="Arial"/>
                <a:ea typeface="Arial"/>
                <a:cs typeface="Arial"/>
                <a:sym typeface="Arial"/>
              </a:rPr>
              <a:t>Davora Preisa</a:t>
            </a:r>
            <a:endParaRPr b="1" sz="1800">
              <a:solidFill>
                <a:schemeClr val="dk1"/>
              </a:solidFill>
              <a:latin typeface="Avenir"/>
              <a:ea typeface="Avenir"/>
              <a:cs typeface="Avenir"/>
              <a:sym typeface="Avenir"/>
            </a:endParaRPr>
          </a:p>
          <a:p>
            <a:pPr indent="0" lvl="0" marL="0" marR="0" rtl="0" algn="l">
              <a:spcBef>
                <a:spcPts val="0"/>
              </a:spcBef>
              <a:spcAft>
                <a:spcPts val="0"/>
              </a:spcAft>
              <a:buNone/>
            </a:pPr>
            <a:r>
              <a:t/>
            </a:r>
            <a:endParaRPr b="1" sz="1800">
              <a:solidFill>
                <a:schemeClr val="dk1"/>
              </a:solidFill>
              <a:latin typeface="Avenir"/>
              <a:ea typeface="Avenir"/>
              <a:cs typeface="Avenir"/>
              <a:sym typeface="Avenir"/>
            </a:endParaRPr>
          </a:p>
          <a:p>
            <a:pPr indent="0" lvl="0" marL="0" marR="0" rtl="0" algn="l">
              <a:spcBef>
                <a:spcPts val="0"/>
              </a:spcBef>
              <a:spcAft>
                <a:spcPts val="0"/>
              </a:spcAft>
              <a:buNone/>
            </a:pPr>
            <a:r>
              <a:rPr b="0" i="0" lang="hr-HR" sz="2000">
                <a:solidFill>
                  <a:srgbClr val="202122"/>
                </a:solidFill>
                <a:latin typeface="Arial"/>
                <a:ea typeface="Arial"/>
                <a:cs typeface="Arial"/>
                <a:sym typeface="Arial"/>
              </a:rPr>
              <a:t>Planeti se nalaze na sljedećim lokacijama i udaljenostima: </a:t>
            </a:r>
            <a:endParaRPr/>
          </a:p>
          <a:p>
            <a:pPr indent="0" lvl="0" marL="0" marR="0" rtl="0" algn="l">
              <a:spcBef>
                <a:spcPts val="0"/>
              </a:spcBef>
              <a:spcAft>
                <a:spcPts val="0"/>
              </a:spcAft>
              <a:buNone/>
            </a:pPr>
            <a:r>
              <a:t/>
            </a:r>
            <a:endParaRPr b="0" i="0" sz="2000">
              <a:solidFill>
                <a:srgbClr val="202122"/>
              </a:solidFill>
              <a:latin typeface="Arial"/>
              <a:ea typeface="Arial"/>
              <a:cs typeface="Arial"/>
              <a:sym typeface="Arial"/>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Merkur – Margaretska ul. 3; udaljen 88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Venera – Trg bana Josipa Jelačića 3; udaljen 167,5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Zemlja – Varšavska ul. 9; udaljen 211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Mars – Tkalčićeva ul. 21; udaljen 319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Jupiter – Voćarska ul. 71; udaljen 1194 metra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Saturn – Račićeva ul. 1: udaljen 2170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Uran – Siget 9; udaljen 4150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Neptun – Kozari 17 (naselje Kozari bok); udaljen 6570 metara od Sunca</a:t>
            </a:r>
            <a:endParaRPr/>
          </a:p>
          <a:p>
            <a:pPr indent="-342900" lvl="0" marL="342900" marR="0" rtl="0" algn="l">
              <a:spcBef>
                <a:spcPts val="0"/>
              </a:spcBef>
              <a:spcAft>
                <a:spcPts val="0"/>
              </a:spcAft>
              <a:buClr>
                <a:srgbClr val="202122"/>
              </a:buClr>
              <a:buSzPts val="2000"/>
              <a:buFont typeface="Arial"/>
              <a:buChar char="•"/>
            </a:pPr>
            <a:r>
              <a:rPr b="0" i="0" lang="hr-HR" sz="2000">
                <a:solidFill>
                  <a:srgbClr val="202122"/>
                </a:solidFill>
                <a:latin typeface="Arial"/>
                <a:ea typeface="Arial"/>
                <a:cs typeface="Arial"/>
                <a:sym typeface="Arial"/>
              </a:rPr>
              <a:t>Pluton – Aleja Bologne, na nosivom stupu podvožnjaka; udaljen 8880 metara od Sunca</a:t>
            </a:r>
            <a:endParaRPr sz="3200">
              <a:solidFill>
                <a:schemeClr val="dk1"/>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1"/>
          <p:cNvSpPr txBox="1"/>
          <p:nvPr>
            <p:ph type="title"/>
          </p:nvPr>
        </p:nvSpPr>
        <p:spPr>
          <a:xfrm>
            <a:off x="154765" y="248499"/>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Interactive Exercise</a:t>
            </a:r>
            <a:endParaRPr/>
          </a:p>
        </p:txBody>
      </p:sp>
      <p:sp>
        <p:nvSpPr>
          <p:cNvPr id="188" name="Google Shape;188;p11"/>
          <p:cNvSpPr txBox="1"/>
          <p:nvPr/>
        </p:nvSpPr>
        <p:spPr>
          <a:xfrm>
            <a:off x="154765" y="738951"/>
            <a:ext cx="106980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hr-HR" sz="1800">
                <a:solidFill>
                  <a:srgbClr val="202122"/>
                </a:solidFill>
                <a:latin typeface="Arial"/>
                <a:ea typeface="Arial"/>
                <a:cs typeface="Arial"/>
                <a:sym typeface="Arial"/>
              </a:rPr>
              <a:t>Prizemljeni Sunčev sustav</a:t>
            </a:r>
            <a:r>
              <a:rPr b="0" i="0" lang="hr-HR" sz="1800">
                <a:solidFill>
                  <a:srgbClr val="202122"/>
                </a:solidFill>
                <a:latin typeface="Arial"/>
                <a:ea typeface="Arial"/>
                <a:cs typeface="Arial"/>
                <a:sym typeface="Arial"/>
              </a:rPr>
              <a:t>, Zagreb, Davor Preis, 2024.</a:t>
            </a:r>
            <a:endParaRPr b="1" sz="1800">
              <a:solidFill>
                <a:schemeClr val="dk1"/>
              </a:solidFill>
              <a:latin typeface="Avenir"/>
              <a:ea typeface="Avenir"/>
              <a:cs typeface="Avenir"/>
              <a:sym typeface="Avenir"/>
            </a:endParaRPr>
          </a:p>
        </p:txBody>
      </p:sp>
      <p:pic>
        <p:nvPicPr>
          <p:cNvPr id="189" name="Google Shape;189;p11"/>
          <p:cNvPicPr preferRelativeResize="0"/>
          <p:nvPr/>
        </p:nvPicPr>
        <p:blipFill rotWithShape="1">
          <a:blip r:embed="rId3">
            <a:alphaModFix/>
          </a:blip>
          <a:srcRect b="19752" l="0" r="0" t="5603"/>
          <a:stretch/>
        </p:blipFill>
        <p:spPr>
          <a:xfrm>
            <a:off x="86628" y="1108283"/>
            <a:ext cx="8667750" cy="2673344"/>
          </a:xfrm>
          <a:prstGeom prst="rect">
            <a:avLst/>
          </a:prstGeom>
          <a:noFill/>
          <a:ln>
            <a:noFill/>
          </a:ln>
        </p:spPr>
      </p:pic>
      <p:pic>
        <p:nvPicPr>
          <p:cNvPr id="190" name="Google Shape;190;p11"/>
          <p:cNvPicPr preferRelativeResize="0"/>
          <p:nvPr/>
        </p:nvPicPr>
        <p:blipFill rotWithShape="1">
          <a:blip r:embed="rId4">
            <a:alphaModFix/>
          </a:blip>
          <a:srcRect b="6465" l="-2096" r="2095" t="7244"/>
          <a:stretch/>
        </p:blipFill>
        <p:spPr>
          <a:xfrm>
            <a:off x="3239630" y="3875928"/>
            <a:ext cx="8724900" cy="25314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2"/>
          <p:cNvSpPr txBox="1"/>
          <p:nvPr>
            <p:ph type="title"/>
          </p:nvPr>
        </p:nvSpPr>
        <p:spPr>
          <a:xfrm>
            <a:off x="154765" y="248499"/>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Inspiring examples</a:t>
            </a:r>
            <a:endParaRPr/>
          </a:p>
        </p:txBody>
      </p:sp>
      <p:sp>
        <p:nvSpPr>
          <p:cNvPr id="197" name="Google Shape;197;p12"/>
          <p:cNvSpPr txBox="1"/>
          <p:nvPr/>
        </p:nvSpPr>
        <p:spPr>
          <a:xfrm>
            <a:off x="154766" y="738951"/>
            <a:ext cx="3425832" cy="36009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hr-HR" sz="2400">
                <a:solidFill>
                  <a:srgbClr val="202122"/>
                </a:solidFill>
                <a:latin typeface="Arial"/>
                <a:ea typeface="Arial"/>
                <a:cs typeface="Arial"/>
                <a:sym typeface="Arial"/>
              </a:rPr>
              <a:t>Laurence Stephen Lowry </a:t>
            </a: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a famous English artist known for his distinctive urban landscapes featuring "matchstick men," worked as a rent collector until his 60s. Although he painted throughout his life, it wasn’t until later in life that his work gained widespread recognition. </a:t>
            </a:r>
            <a:endParaRPr sz="1800">
              <a:solidFill>
                <a:schemeClr val="dk1"/>
              </a:solidFill>
              <a:latin typeface="Avenir"/>
              <a:ea typeface="Avenir"/>
              <a:cs typeface="Avenir"/>
              <a:sym typeface="Avenir"/>
            </a:endParaRPr>
          </a:p>
        </p:txBody>
      </p:sp>
      <p:pic>
        <p:nvPicPr>
          <p:cNvPr descr="undefined" id="198" name="Google Shape;198;p12"/>
          <p:cNvPicPr preferRelativeResize="0"/>
          <p:nvPr/>
        </p:nvPicPr>
        <p:blipFill rotWithShape="1">
          <a:blip r:embed="rId3">
            <a:alphaModFix/>
          </a:blip>
          <a:srcRect b="0" l="0" r="0" t="0"/>
          <a:stretch/>
        </p:blipFill>
        <p:spPr>
          <a:xfrm>
            <a:off x="3744775" y="327259"/>
            <a:ext cx="8297177" cy="61842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type="title"/>
          </p:nvPr>
        </p:nvSpPr>
        <p:spPr>
          <a:xfrm>
            <a:off x="154765" y="248499"/>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Inspiring examples</a:t>
            </a:r>
            <a:endParaRPr/>
          </a:p>
        </p:txBody>
      </p:sp>
      <p:sp>
        <p:nvSpPr>
          <p:cNvPr id="205" name="Google Shape;205;p13"/>
          <p:cNvSpPr txBox="1"/>
          <p:nvPr/>
        </p:nvSpPr>
        <p:spPr>
          <a:xfrm>
            <a:off x="154766" y="2105739"/>
            <a:ext cx="59412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2400">
                <a:solidFill>
                  <a:schemeClr val="dk1"/>
                </a:solidFill>
                <a:latin typeface="Avenir"/>
                <a:ea typeface="Avenir"/>
                <a:cs typeface="Avenir"/>
                <a:sym typeface="Avenir"/>
              </a:rPr>
              <a:t>Maria Lassnig, </a:t>
            </a:r>
            <a:r>
              <a:rPr lang="hr-HR" sz="1800">
                <a:solidFill>
                  <a:schemeClr val="dk1"/>
                </a:solidFill>
                <a:latin typeface="Avenir"/>
                <a:ea typeface="Avenir"/>
                <a:cs typeface="Avenir"/>
                <a:sym typeface="Avenir"/>
              </a:rPr>
              <a:t>an Austrian painter, gained significant recognition in her later years, especially for her "body awareness" paintings. Lassnig’s career flourished </a:t>
            </a:r>
            <a:r>
              <a:rPr b="1" lang="hr-HR" sz="1800">
                <a:solidFill>
                  <a:schemeClr val="dk1"/>
                </a:solidFill>
                <a:latin typeface="Avenir"/>
                <a:ea typeface="Avenir"/>
                <a:cs typeface="Avenir"/>
                <a:sym typeface="Avenir"/>
              </a:rPr>
              <a:t>after the age of 60 </a:t>
            </a:r>
            <a:r>
              <a:rPr lang="hr-HR" sz="1800">
                <a:solidFill>
                  <a:schemeClr val="dk1"/>
                </a:solidFill>
                <a:latin typeface="Avenir"/>
                <a:ea typeface="Avenir"/>
                <a:cs typeface="Avenir"/>
                <a:sym typeface="Avenir"/>
              </a:rPr>
              <a:t>when her work began to receive international attention. She was even awarded the Golden Lion for Lifetime Achievement at the Venice Biennale in 2013, when she was 94 years old.</a:t>
            </a:r>
            <a:endParaRPr sz="1800">
              <a:solidFill>
                <a:schemeClr val="dk1"/>
              </a:solidFill>
              <a:latin typeface="Avenir"/>
              <a:ea typeface="Avenir"/>
              <a:cs typeface="Avenir"/>
              <a:sym typeface="Avenir"/>
            </a:endParaRPr>
          </a:p>
        </p:txBody>
      </p:sp>
      <p:pic>
        <p:nvPicPr>
          <p:cNvPr id="206" name="Google Shape;206;p13"/>
          <p:cNvPicPr preferRelativeResize="0"/>
          <p:nvPr/>
        </p:nvPicPr>
        <p:blipFill rotWithShape="1">
          <a:blip r:embed="rId3">
            <a:alphaModFix/>
          </a:blip>
          <a:srcRect b="0" l="0" r="0" t="0"/>
          <a:stretch/>
        </p:blipFill>
        <p:spPr>
          <a:xfrm>
            <a:off x="6751395" y="248498"/>
            <a:ext cx="4336908" cy="64985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4"/>
          <p:cNvSpPr txBox="1"/>
          <p:nvPr>
            <p:ph type="title"/>
          </p:nvPr>
        </p:nvSpPr>
        <p:spPr>
          <a:xfrm>
            <a:off x="154765" y="248499"/>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Inspiring examples</a:t>
            </a:r>
            <a:endParaRPr/>
          </a:p>
        </p:txBody>
      </p:sp>
      <p:sp>
        <p:nvSpPr>
          <p:cNvPr id="213" name="Google Shape;213;p14"/>
          <p:cNvSpPr txBox="1"/>
          <p:nvPr/>
        </p:nvSpPr>
        <p:spPr>
          <a:xfrm>
            <a:off x="154766" y="1528223"/>
            <a:ext cx="4070725" cy="35086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2400">
                <a:solidFill>
                  <a:schemeClr val="dk1"/>
                </a:solidFill>
                <a:latin typeface="Avenir"/>
                <a:ea typeface="Avenir"/>
                <a:cs typeface="Avenir"/>
                <a:sym typeface="Avenir"/>
              </a:rPr>
              <a:t>Mirko Virius, HR</a:t>
            </a: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Virius was part of the Hlebine School, a Croatian naïve art movement. He began painting relatively late in life, after meeting prominent painters like Ivan Generalić and Franjo Mraz in the late 1930s. Virius was a self-taught artist who only painted for a few years, but during that time, he created a substantial body of work that gained recognition for its vivid portrayal of rural life in Croatia. </a:t>
            </a:r>
            <a:endParaRPr sz="1800">
              <a:solidFill>
                <a:schemeClr val="dk1"/>
              </a:solidFill>
              <a:latin typeface="Avenir"/>
              <a:ea typeface="Avenir"/>
              <a:cs typeface="Avenir"/>
              <a:sym typeface="Avenir"/>
            </a:endParaRPr>
          </a:p>
        </p:txBody>
      </p:sp>
      <p:pic>
        <p:nvPicPr>
          <p:cNvPr id="214" name="Google Shape;214;p14"/>
          <p:cNvPicPr preferRelativeResize="0"/>
          <p:nvPr/>
        </p:nvPicPr>
        <p:blipFill rotWithShape="1">
          <a:blip r:embed="rId3">
            <a:alphaModFix/>
          </a:blip>
          <a:srcRect b="0" l="0" r="0" t="0"/>
          <a:stretch/>
        </p:blipFill>
        <p:spPr>
          <a:xfrm>
            <a:off x="4225491" y="475422"/>
            <a:ext cx="7606362" cy="59386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5"/>
          <p:cNvPicPr preferRelativeResize="0"/>
          <p:nvPr/>
        </p:nvPicPr>
        <p:blipFill rotWithShape="1">
          <a:blip r:embed="rId3">
            <a:alphaModFix/>
          </a:blip>
          <a:srcRect b="0" l="0" r="0" t="0"/>
          <a:stretch/>
        </p:blipFill>
        <p:spPr>
          <a:xfrm>
            <a:off x="4023128" y="885106"/>
            <a:ext cx="7171053" cy="5525352"/>
          </a:xfrm>
          <a:prstGeom prst="rect">
            <a:avLst/>
          </a:prstGeom>
          <a:noFill/>
          <a:ln>
            <a:noFill/>
          </a:ln>
        </p:spPr>
      </p:pic>
      <p:sp>
        <p:nvSpPr>
          <p:cNvPr id="221" name="Google Shape;221;p15"/>
          <p:cNvSpPr txBox="1"/>
          <p:nvPr/>
        </p:nvSpPr>
        <p:spPr>
          <a:xfrm>
            <a:off x="250489" y="1049154"/>
            <a:ext cx="315708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1800">
                <a:solidFill>
                  <a:schemeClr val="dk1"/>
                </a:solidFill>
                <a:latin typeface="Avenir"/>
                <a:ea typeface="Avenir"/>
                <a:cs typeface="Avenir"/>
                <a:sym typeface="Avenir"/>
              </a:rPr>
              <a:t>Jean-François Millet, France (1814-1875)</a:t>
            </a:r>
            <a:endParaRPr sz="1800">
              <a:solidFill>
                <a:schemeClr val="dk1"/>
              </a:solidFill>
              <a:latin typeface="Avenir"/>
              <a:ea typeface="Avenir"/>
              <a:cs typeface="Avenir"/>
              <a:sym typeface="Avenir"/>
            </a:endParaRPr>
          </a:p>
        </p:txBody>
      </p:sp>
      <p:sp>
        <p:nvSpPr>
          <p:cNvPr id="222" name="Google Shape;222;p15"/>
          <p:cNvSpPr txBox="1"/>
          <p:nvPr/>
        </p:nvSpPr>
        <p:spPr>
          <a:xfrm>
            <a:off x="250489" y="2216621"/>
            <a:ext cx="3157087"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chemeClr val="dk1"/>
                </a:solidFill>
                <a:latin typeface="Avenir"/>
                <a:ea typeface="Avenir"/>
                <a:cs typeface="Avenir"/>
                <a:sym typeface="Avenir"/>
              </a:rPr>
              <a:t>Millet's "The Gleaners" is one of the most iconic representations of rural labor in art history. It depicts three peasant women gleaning the last bits of grain after the harvest, portraying their hard work in a realistic and empathetic manner.</a:t>
            </a:r>
            <a:endParaRPr sz="1800">
              <a:solidFill>
                <a:schemeClr val="dk1"/>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6"/>
          <p:cNvSpPr txBox="1"/>
          <p:nvPr>
            <p:ph type="title"/>
          </p:nvPr>
        </p:nvSpPr>
        <p:spPr>
          <a:xfrm>
            <a:off x="1077363" y="720434"/>
            <a:ext cx="2994124" cy="694480"/>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hr-HR" sz="2400">
                <a:latin typeface="Avenir"/>
                <a:ea typeface="Avenir"/>
                <a:cs typeface="Avenir"/>
                <a:sym typeface="Avenir"/>
              </a:rPr>
              <a:t>Juta Krulc (SI)</a:t>
            </a:r>
            <a:endParaRPr sz="2400">
              <a:latin typeface="Avenir"/>
              <a:ea typeface="Avenir"/>
              <a:cs typeface="Avenir"/>
              <a:sym typeface="Avenir"/>
            </a:endParaRPr>
          </a:p>
        </p:txBody>
      </p:sp>
      <p:sp>
        <p:nvSpPr>
          <p:cNvPr id="228" name="Google Shape;228;p16"/>
          <p:cNvSpPr txBox="1"/>
          <p:nvPr>
            <p:ph idx="1" type="body"/>
          </p:nvPr>
        </p:nvSpPr>
        <p:spPr>
          <a:xfrm>
            <a:off x="1077363" y="1578543"/>
            <a:ext cx="5958704" cy="1482292"/>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20000"/>
              </a:lnSpc>
              <a:spcBef>
                <a:spcPts val="0"/>
              </a:spcBef>
              <a:spcAft>
                <a:spcPts val="0"/>
              </a:spcAft>
              <a:buClr>
                <a:schemeClr val="dk1"/>
              </a:buClr>
              <a:buSzPct val="100000"/>
              <a:buChar char="•"/>
            </a:pPr>
            <a:r>
              <a:rPr lang="hr-HR"/>
              <a:t>She was primarily known as a landscape architect but became recognized for her artwork later in her life. Juta Krulc continued to work actively into her senior years, creating notable contributions to Slovenian landscape design and art. </a:t>
            </a:r>
            <a:endParaRPr/>
          </a:p>
        </p:txBody>
      </p:sp>
      <p:pic>
        <p:nvPicPr>
          <p:cNvPr id="229" name="Google Shape;229;p16"/>
          <p:cNvPicPr preferRelativeResize="0"/>
          <p:nvPr/>
        </p:nvPicPr>
        <p:blipFill rotWithShape="1">
          <a:blip r:embed="rId3">
            <a:alphaModFix/>
          </a:blip>
          <a:srcRect b="0" l="0" r="0" t="3961"/>
          <a:stretch/>
        </p:blipFill>
        <p:spPr>
          <a:xfrm>
            <a:off x="989748" y="3185962"/>
            <a:ext cx="7037721" cy="3397718"/>
          </a:xfrm>
          <a:prstGeom prst="rect">
            <a:avLst/>
          </a:prstGeom>
          <a:noFill/>
          <a:ln>
            <a:noFill/>
          </a:ln>
        </p:spPr>
      </p:pic>
      <p:pic>
        <p:nvPicPr>
          <p:cNvPr id="230" name="Google Shape;230;p16"/>
          <p:cNvPicPr preferRelativeResize="0"/>
          <p:nvPr/>
        </p:nvPicPr>
        <p:blipFill rotWithShape="1">
          <a:blip r:embed="rId4">
            <a:alphaModFix/>
          </a:blip>
          <a:srcRect b="0" l="0" r="0" t="0"/>
          <a:stretch/>
        </p:blipFill>
        <p:spPr>
          <a:xfrm>
            <a:off x="7315200" y="162961"/>
            <a:ext cx="4691013" cy="31397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7"/>
          <p:cNvSpPr txBox="1"/>
          <p:nvPr>
            <p:ph type="title"/>
          </p:nvPr>
        </p:nvSpPr>
        <p:spPr>
          <a:xfrm>
            <a:off x="1077363" y="720434"/>
            <a:ext cx="2994124" cy="69448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Charles Bradley</a:t>
            </a:r>
            <a:endParaRPr/>
          </a:p>
        </p:txBody>
      </p:sp>
      <p:sp>
        <p:nvSpPr>
          <p:cNvPr id="236" name="Google Shape;236;p17"/>
          <p:cNvSpPr txBox="1"/>
          <p:nvPr>
            <p:ph idx="1" type="body"/>
          </p:nvPr>
        </p:nvSpPr>
        <p:spPr>
          <a:xfrm>
            <a:off x="1077363" y="1732837"/>
            <a:ext cx="5958704" cy="2935416"/>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20000"/>
              </a:lnSpc>
              <a:spcBef>
                <a:spcPts val="0"/>
              </a:spcBef>
              <a:spcAft>
                <a:spcPts val="0"/>
              </a:spcAft>
              <a:buClr>
                <a:schemeClr val="dk1"/>
              </a:buClr>
              <a:buSzPct val="100000"/>
              <a:buChar char="•"/>
            </a:pPr>
            <a:r>
              <a:rPr lang="hr-HR"/>
              <a:t>Known as the "Screaming Eagle of Soul," Bradley's career didn't take off until he was 62 years old. Before that, he worked various jobs, including as a cook and handyman, while performing James Brown covers in small clubs. It was only in his sixties that he released his debut album "No Time For Dreaming," which catapulted him to fame with his powerful, soulful voice and emotional performances.</a:t>
            </a:r>
            <a:endParaRPr/>
          </a:p>
          <a:p>
            <a:pPr indent="-228600" lvl="0" marL="228600" rtl="0" algn="l">
              <a:lnSpc>
                <a:spcPct val="120000"/>
              </a:lnSpc>
              <a:spcBef>
                <a:spcPts val="1000"/>
              </a:spcBef>
              <a:spcAft>
                <a:spcPts val="0"/>
              </a:spcAft>
              <a:buClr>
                <a:schemeClr val="dk1"/>
              </a:buClr>
              <a:buSzPct val="100000"/>
              <a:buChar char="•"/>
            </a:pPr>
            <a:r>
              <a:rPr lang="hr-HR"/>
              <a:t>https://www.youtube.com/watch?v=bChAGgUyEFQ</a:t>
            </a:r>
            <a:endParaRPr/>
          </a:p>
        </p:txBody>
      </p:sp>
      <p:pic>
        <p:nvPicPr>
          <p:cNvPr id="237" name="Google Shape;237;p17" title="Charles Bradley Greatest hits - Charles Bradley Best Songs Of Soul Music"/>
          <p:cNvPicPr preferRelativeResize="0"/>
          <p:nvPr/>
        </p:nvPicPr>
        <p:blipFill rotWithShape="1">
          <a:blip r:embed="rId3">
            <a:alphaModFix/>
          </a:blip>
          <a:srcRect b="0" l="0" r="0" t="0"/>
          <a:stretch/>
        </p:blipFill>
        <p:spPr>
          <a:xfrm>
            <a:off x="6829620" y="1224308"/>
            <a:ext cx="5195426" cy="2935416"/>
          </a:xfrm>
          <a:prstGeom prst="rect">
            <a:avLst/>
          </a:prstGeom>
          <a:noFill/>
          <a:ln>
            <a:noFill/>
          </a:ln>
        </p:spPr>
      </p:pic>
      <p:sp>
        <p:nvSpPr>
          <p:cNvPr id="238" name="Google Shape;238;p17"/>
          <p:cNvSpPr txBox="1"/>
          <p:nvPr/>
        </p:nvSpPr>
        <p:spPr>
          <a:xfrm>
            <a:off x="1241660" y="5310526"/>
            <a:ext cx="910549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1800">
                <a:solidFill>
                  <a:schemeClr val="accent1"/>
                </a:solidFill>
                <a:latin typeface="Avenir"/>
                <a:ea typeface="Avenir"/>
                <a:cs typeface="Avenir"/>
                <a:sym typeface="Avenir"/>
              </a:rPr>
              <a:t>All of these artists found their creative voice later in life. </a:t>
            </a:r>
            <a:endParaRPr b="1" sz="1800">
              <a:solidFill>
                <a:schemeClr val="accent1"/>
              </a:solidFill>
              <a:latin typeface="Avenir"/>
              <a:ea typeface="Avenir"/>
              <a:cs typeface="Avenir"/>
              <a:sym typeface="Avenir"/>
            </a:endParaRPr>
          </a:p>
          <a:p>
            <a:pPr indent="0" lvl="0" marL="0" marR="0" rtl="0" algn="l">
              <a:spcBef>
                <a:spcPts val="0"/>
              </a:spcBef>
              <a:spcAft>
                <a:spcPts val="0"/>
              </a:spcAft>
              <a:buNone/>
            </a:pPr>
            <a:r>
              <a:rPr b="1" lang="hr-HR" sz="1800">
                <a:solidFill>
                  <a:schemeClr val="accent1"/>
                </a:solidFill>
                <a:latin typeface="Avenir"/>
                <a:ea typeface="Avenir"/>
                <a:cs typeface="Avenir"/>
                <a:sym typeface="Avenir"/>
              </a:rPr>
              <a:t>It’s proof that there’s no age limit to discovering and pursuing your passions.</a:t>
            </a:r>
            <a:endParaRPr b="1" sz="1800">
              <a:solidFill>
                <a:schemeClr val="accent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8"/>
          <p:cNvSpPr txBox="1"/>
          <p:nvPr>
            <p:ph type="title"/>
          </p:nvPr>
        </p:nvSpPr>
        <p:spPr>
          <a:xfrm>
            <a:off x="665361" y="2079202"/>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Discussion:</a:t>
            </a:r>
            <a:endParaRPr/>
          </a:p>
        </p:txBody>
      </p:sp>
      <p:pic>
        <p:nvPicPr>
          <p:cNvPr id="245" name="Google Shape;245;p18"/>
          <p:cNvPicPr preferRelativeResize="0"/>
          <p:nvPr/>
        </p:nvPicPr>
        <p:blipFill rotWithShape="1">
          <a:blip r:embed="rId3">
            <a:alphaModFix/>
          </a:blip>
          <a:srcRect b="0" l="0" r="0" t="0"/>
          <a:stretch/>
        </p:blipFill>
        <p:spPr>
          <a:xfrm>
            <a:off x="10905067" y="6377158"/>
            <a:ext cx="1109568" cy="249958"/>
          </a:xfrm>
          <a:prstGeom prst="rect">
            <a:avLst/>
          </a:prstGeom>
          <a:noFill/>
          <a:ln>
            <a:noFill/>
          </a:ln>
        </p:spPr>
      </p:pic>
      <p:pic>
        <p:nvPicPr>
          <p:cNvPr id="246" name="Google Shape;246;p18"/>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sp>
        <p:nvSpPr>
          <p:cNvPr id="247" name="Google Shape;247;p18"/>
          <p:cNvSpPr txBox="1"/>
          <p:nvPr>
            <p:ph idx="1" type="body"/>
          </p:nvPr>
        </p:nvSpPr>
        <p:spPr>
          <a:xfrm>
            <a:off x="530606" y="4025110"/>
            <a:ext cx="9950103" cy="2029181"/>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hr-HR"/>
              <a:t>Invite participants to think about which creative activity they would like to explore more after today. This could be something they mentioned earlier during the motivational exercise.</a:t>
            </a:r>
            <a:endParaRPr/>
          </a:p>
          <a:p>
            <a:pPr indent="-228600" lvl="0" marL="228600" rtl="0" algn="l">
              <a:lnSpc>
                <a:spcPct val="120000"/>
              </a:lnSpc>
              <a:spcBef>
                <a:spcPts val="1000"/>
              </a:spcBef>
              <a:spcAft>
                <a:spcPts val="0"/>
              </a:spcAft>
              <a:buClr>
                <a:schemeClr val="dk1"/>
              </a:buClr>
              <a:buSzPts val="1800"/>
              <a:buChar char="•"/>
            </a:pPr>
            <a:r>
              <a:rPr lang="hr-HR"/>
              <a:t>This concludes the theoretical part of the presentation. Next, it would be ideal to smoothly transition into preparing for the museum tour by setting up expectations and giving them a sense of excitement.</a:t>
            </a:r>
            <a:endParaRPr/>
          </a:p>
        </p:txBody>
      </p:sp>
      <p:sp>
        <p:nvSpPr>
          <p:cNvPr id="248" name="Google Shape;248;p18"/>
          <p:cNvSpPr txBox="1"/>
          <p:nvPr/>
        </p:nvSpPr>
        <p:spPr>
          <a:xfrm>
            <a:off x="2772076" y="688907"/>
            <a:ext cx="7843388" cy="16619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2800">
                <a:solidFill>
                  <a:schemeClr val="accent1"/>
                </a:solidFill>
                <a:latin typeface="Avenir"/>
                <a:ea typeface="Avenir"/>
                <a:cs typeface="Avenir"/>
                <a:sym typeface="Avenir"/>
              </a:rPr>
              <a:t>Creativity has no age limit. Whether you choose to sing, paint, or write, what matters is that you enjoy it and keep learning new things.</a:t>
            </a:r>
            <a:endParaRPr b="1" sz="2800">
              <a:solidFill>
                <a:schemeClr val="accent1"/>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55" name="Google Shape;255;p19"/>
          <p:cNvSpPr txBox="1"/>
          <p:nvPr>
            <p:ph type="title"/>
          </p:nvPr>
        </p:nvSpPr>
        <p:spPr>
          <a:xfrm>
            <a:off x="263514" y="-753688"/>
            <a:ext cx="8340016"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hr-HR" sz="2400"/>
              <a:t>Visit to local museum – field trip</a:t>
            </a:r>
            <a:endParaRPr sz="2400"/>
          </a:p>
        </p:txBody>
      </p:sp>
      <p:sp>
        <p:nvSpPr>
          <p:cNvPr id="256" name="Google Shape;256;p19"/>
          <p:cNvSpPr txBox="1"/>
          <p:nvPr>
            <p:ph idx="1" type="body"/>
          </p:nvPr>
        </p:nvSpPr>
        <p:spPr>
          <a:xfrm>
            <a:off x="263526" y="998950"/>
            <a:ext cx="8406000" cy="48600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Clr>
                <a:schemeClr val="dk1"/>
              </a:buClr>
              <a:buSzPts val="1800"/>
              <a:buChar char="•"/>
            </a:pPr>
            <a:r>
              <a:rPr lang="hr-HR"/>
              <a:t>When was the last time you visited a museum? What kind of exhibition did you see? Was it focused on art, history, or perhaps something else entirely?</a:t>
            </a:r>
            <a:endParaRPr/>
          </a:p>
          <a:p>
            <a:pPr indent="-228600" lvl="0" marL="228600" rtl="0" algn="l">
              <a:lnSpc>
                <a:spcPct val="120000"/>
              </a:lnSpc>
              <a:spcBef>
                <a:spcPts val="1000"/>
              </a:spcBef>
              <a:spcAft>
                <a:spcPts val="0"/>
              </a:spcAft>
              <a:buClr>
                <a:schemeClr val="dk1"/>
              </a:buClr>
              <a:buSzPts val="1800"/>
              <a:buChar char="•"/>
            </a:pPr>
            <a:r>
              <a:rPr lang="hr-HR"/>
              <a:t>Museums are wonderful spaces for exploring, learning, and connecting with culture. Think about how often you go to exhibitions or similar cultural places—maybe you visit regularly, or perhaps it's been a while. No matter how long it has been, this visit will be a great opportunity to immerse ourselves in art and history once again.</a:t>
            </a:r>
            <a:endParaRPr/>
          </a:p>
          <a:p>
            <a:pPr indent="0" lvl="0" marL="0" rtl="0" algn="l">
              <a:lnSpc>
                <a:spcPct val="110000"/>
              </a:lnSpc>
              <a:spcBef>
                <a:spcPts val="1000"/>
              </a:spcBef>
              <a:spcAft>
                <a:spcPts val="0"/>
              </a:spcAft>
              <a:buClr>
                <a:schemeClr val="dk1"/>
              </a:buClr>
              <a:buSzPts val="1800"/>
              <a:buNone/>
            </a:pPr>
            <a:r>
              <a:t/>
            </a:r>
            <a:endParaRPr/>
          </a:p>
        </p:txBody>
      </p:sp>
      <p:sp>
        <p:nvSpPr>
          <p:cNvPr id="257" name="Google Shape;257;p19"/>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58" name="Google Shape;258;p19"/>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venir"/>
              <a:ea typeface="Avenir"/>
              <a:cs typeface="Avenir"/>
              <a:sym typeface="Avenir"/>
            </a:endParaRPr>
          </a:p>
        </p:txBody>
      </p:sp>
      <p:pic>
        <p:nvPicPr>
          <p:cNvPr id="259" name="Google Shape;259;p19"/>
          <p:cNvPicPr preferRelativeResize="0"/>
          <p:nvPr/>
        </p:nvPicPr>
        <p:blipFill rotWithShape="1">
          <a:blip r:embed="rId3">
            <a:alphaModFix/>
          </a:blip>
          <a:srcRect b="0" l="0" r="0" t="0"/>
          <a:stretch/>
        </p:blipFill>
        <p:spPr>
          <a:xfrm>
            <a:off x="8695138" y="2002274"/>
            <a:ext cx="1377815" cy="1377815"/>
          </a:xfrm>
          <a:prstGeom prst="rect">
            <a:avLst/>
          </a:prstGeom>
          <a:noFill/>
          <a:ln>
            <a:noFill/>
          </a:ln>
        </p:spPr>
      </p:pic>
      <p:pic>
        <p:nvPicPr>
          <p:cNvPr id="260" name="Google Shape;260;p19"/>
          <p:cNvPicPr preferRelativeResize="0"/>
          <p:nvPr/>
        </p:nvPicPr>
        <p:blipFill rotWithShape="1">
          <a:blip r:embed="rId4">
            <a:alphaModFix/>
          </a:blip>
          <a:srcRect b="0" l="0" r="0" t="0"/>
          <a:stretch/>
        </p:blipFill>
        <p:spPr>
          <a:xfrm>
            <a:off x="10335035" y="2846895"/>
            <a:ext cx="1570804" cy="353863"/>
          </a:xfrm>
          <a:prstGeom prst="rect">
            <a:avLst/>
          </a:prstGeom>
          <a:noFill/>
          <a:ln>
            <a:noFill/>
          </a:ln>
        </p:spPr>
      </p:pic>
      <p:pic>
        <p:nvPicPr>
          <p:cNvPr id="261" name="Google Shape;261;p19"/>
          <p:cNvPicPr preferRelativeResize="0"/>
          <p:nvPr/>
        </p:nvPicPr>
        <p:blipFill rotWithShape="1">
          <a:blip r:embed="rId5">
            <a:alphaModFix/>
          </a:blip>
          <a:srcRect b="0" l="0" r="0" t="0"/>
          <a:stretch/>
        </p:blipFill>
        <p:spPr>
          <a:xfrm>
            <a:off x="2740474" y="3661068"/>
            <a:ext cx="3609875" cy="2406583"/>
          </a:xfrm>
          <a:prstGeom prst="ellipse">
            <a:avLst/>
          </a:prstGeom>
          <a:noFill/>
          <a:ln>
            <a:noFill/>
          </a:ln>
        </p:spPr>
      </p:pic>
      <p:pic>
        <p:nvPicPr>
          <p:cNvPr id="262" name="Google Shape;262;p19"/>
          <p:cNvPicPr preferRelativeResize="0"/>
          <p:nvPr/>
        </p:nvPicPr>
        <p:blipFill rotWithShape="1">
          <a:blip r:embed="rId6">
            <a:alphaModFix/>
          </a:blip>
          <a:srcRect b="0" l="0" r="0" t="0"/>
          <a:stretch/>
        </p:blipFill>
        <p:spPr>
          <a:xfrm>
            <a:off x="5840770" y="4811696"/>
            <a:ext cx="3101179" cy="2022508"/>
          </a:xfrm>
          <a:prstGeom prst="ellipse">
            <a:avLst/>
          </a:prstGeom>
          <a:noFill/>
          <a:ln>
            <a:noFill/>
          </a:ln>
        </p:spPr>
      </p:pic>
      <p:pic>
        <p:nvPicPr>
          <p:cNvPr id="263" name="Google Shape;263;p19"/>
          <p:cNvPicPr preferRelativeResize="0"/>
          <p:nvPr/>
        </p:nvPicPr>
        <p:blipFill rotWithShape="1">
          <a:blip r:embed="rId7">
            <a:alphaModFix/>
          </a:blip>
          <a:srcRect b="0" l="0" r="0" t="0"/>
          <a:stretch/>
        </p:blipFill>
        <p:spPr>
          <a:xfrm>
            <a:off x="8378611" y="3700146"/>
            <a:ext cx="3608747" cy="2406583"/>
          </a:xfrm>
          <a:prstGeom prst="ellipse">
            <a:avLst/>
          </a:prstGeom>
          <a:noFill/>
          <a:ln>
            <a:noFill/>
          </a:ln>
        </p:spPr>
      </p:pic>
      <p:pic>
        <p:nvPicPr>
          <p:cNvPr id="264" name="Google Shape;264;p19"/>
          <p:cNvPicPr preferRelativeResize="0"/>
          <p:nvPr/>
        </p:nvPicPr>
        <p:blipFill rotWithShape="1">
          <a:blip r:embed="rId8">
            <a:alphaModFix/>
          </a:blip>
          <a:srcRect b="0" l="0" r="0" t="0"/>
          <a:stretch/>
        </p:blipFill>
        <p:spPr>
          <a:xfrm>
            <a:off x="124729" y="4635716"/>
            <a:ext cx="2963045" cy="2222284"/>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2"/>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0" name="Google Shape;100;p2"/>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1" name="Google Shape;101;p2"/>
          <p:cNvSpPr/>
          <p:nvPr/>
        </p:nvSpPr>
        <p:spPr>
          <a:xfrm>
            <a:off x="0" y="-1"/>
            <a:ext cx="6967903" cy="6857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2" name="Google Shape;102;p2"/>
          <p:cNvSpPr/>
          <p:nvPr/>
        </p:nvSpPr>
        <p:spPr>
          <a:xfrm rot="-5400000">
            <a:off x="54949" y="-54949"/>
            <a:ext cx="6858005" cy="6967903"/>
          </a:xfrm>
          <a:custGeom>
            <a:rect b="b" l="l" r="r" t="t"/>
            <a:pathLst>
              <a:path extrusionOk="0" h="2559050" w="2559050">
                <a:moveTo>
                  <a:pt x="0" y="0"/>
                </a:moveTo>
                <a:lnTo>
                  <a:pt x="2559050" y="0"/>
                </a:lnTo>
                <a:cubicBezTo>
                  <a:pt x="2559050" y="1413324"/>
                  <a:pt x="1413324" y="2559050"/>
                  <a:pt x="0" y="255905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venir"/>
              <a:ea typeface="Avenir"/>
              <a:cs typeface="Avenir"/>
              <a:sym typeface="Avenir"/>
            </a:endParaRPr>
          </a:p>
        </p:txBody>
      </p:sp>
      <p:sp>
        <p:nvSpPr>
          <p:cNvPr id="103" name="Google Shape;103;p2"/>
          <p:cNvSpPr txBox="1"/>
          <p:nvPr>
            <p:ph type="title"/>
          </p:nvPr>
        </p:nvSpPr>
        <p:spPr>
          <a:xfrm>
            <a:off x="1084728" y="2754999"/>
            <a:ext cx="4348578" cy="200526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000"/>
              <a:buFont typeface="Avenir"/>
              <a:buNone/>
            </a:pPr>
            <a:r>
              <a:rPr lang="hr-HR" sz="3000">
                <a:solidFill>
                  <a:schemeClr val="accent1"/>
                </a:solidFill>
              </a:rPr>
              <a:t>MODULE 6: A</a:t>
            </a:r>
            <a:r>
              <a:rPr lang="hr-HR" sz="2800">
                <a:solidFill>
                  <a:schemeClr val="accent1"/>
                </a:solidFill>
              </a:rPr>
              <a:t>rt, Culture, and Creative Expression</a:t>
            </a:r>
            <a:br>
              <a:rPr lang="hr-HR" sz="2800"/>
            </a:br>
            <a:endParaRPr b="1" sz="3000">
              <a:solidFill>
                <a:schemeClr val="dk1"/>
              </a:solidFill>
              <a:latin typeface="Avenir"/>
              <a:ea typeface="Avenir"/>
              <a:cs typeface="Avenir"/>
              <a:sym typeface="Avenir"/>
            </a:endParaRPr>
          </a:p>
        </p:txBody>
      </p:sp>
      <p:sp>
        <p:nvSpPr>
          <p:cNvPr id="104" name="Google Shape;104;p2"/>
          <p:cNvSpPr txBox="1"/>
          <p:nvPr/>
        </p:nvSpPr>
        <p:spPr>
          <a:xfrm>
            <a:off x="1084728" y="4902489"/>
            <a:ext cx="4348578" cy="98507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None/>
            </a:pPr>
            <a:r>
              <a:rPr b="0" i="0" lang="hr-HR" sz="1800" u="none" cap="none" strike="noStrike">
                <a:solidFill>
                  <a:schemeClr val="dk1"/>
                </a:solidFill>
                <a:latin typeface="Avenir"/>
                <a:ea typeface="Avenir"/>
                <a:cs typeface="Avenir"/>
                <a:sym typeface="Avenir"/>
              </a:rPr>
              <a:t>Learning as a way of life - Asking and Encouraging</a:t>
            </a:r>
            <a:endParaRPr/>
          </a:p>
        </p:txBody>
      </p:sp>
      <p:pic>
        <p:nvPicPr>
          <p:cNvPr descr="Slika, ki vsebuje besede sličica, risanka, skica, ilustracija&#10;&#10;Opis je samodejno ustvarjen" id="105" name="Google Shape;105;p2"/>
          <p:cNvPicPr preferRelativeResize="0"/>
          <p:nvPr>
            <p:ph idx="1" type="body"/>
          </p:nvPr>
        </p:nvPicPr>
        <p:blipFill rotWithShape="1">
          <a:blip r:embed="rId3">
            <a:alphaModFix/>
          </a:blip>
          <a:srcRect b="0" l="11746" r="11895" t="0"/>
          <a:stretch/>
        </p:blipFill>
        <p:spPr>
          <a:xfrm>
            <a:off x="6967903" y="-14"/>
            <a:ext cx="5236733" cy="6858000"/>
          </a:xfrm>
          <a:prstGeom prst="rect">
            <a:avLst/>
          </a:prstGeom>
          <a:noFill/>
          <a:ln>
            <a:noFill/>
          </a:ln>
        </p:spPr>
      </p:pic>
      <p:pic>
        <p:nvPicPr>
          <p:cNvPr descr="Slika, ki vsebuje besede električno modra, posnetek zaslona, pisava, modro&#10;&#10;Opis je samodejno ustvarjen" id="106" name="Google Shape;106;p2"/>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03"/>
                                        </p:tgtEl>
                                        <p:attrNameLst>
                                          <p:attrName>style.visibility</p:attrName>
                                        </p:attrNameLst>
                                      </p:cBhvr>
                                      <p:to>
                                        <p:strVal val="visible"/>
                                      </p:to>
                                    </p:set>
                                    <p:animEffect filter="fade" transition="in">
                                      <p:cBhvr>
                                        <p:cTn dur="4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0"/>
          <p:cNvSpPr txBox="1"/>
          <p:nvPr>
            <p:ph type="title"/>
          </p:nvPr>
        </p:nvSpPr>
        <p:spPr>
          <a:xfrm>
            <a:off x="530607" y="-590206"/>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Exploring Virtual Museums:</a:t>
            </a:r>
            <a:endParaRPr/>
          </a:p>
        </p:txBody>
      </p:sp>
      <p:pic>
        <p:nvPicPr>
          <p:cNvPr id="271" name="Google Shape;271;p20"/>
          <p:cNvPicPr preferRelativeResize="0"/>
          <p:nvPr/>
        </p:nvPicPr>
        <p:blipFill rotWithShape="1">
          <a:blip r:embed="rId3">
            <a:alphaModFix/>
          </a:blip>
          <a:srcRect b="0" l="0" r="0" t="0"/>
          <a:stretch/>
        </p:blipFill>
        <p:spPr>
          <a:xfrm>
            <a:off x="10905067" y="6377158"/>
            <a:ext cx="1109568" cy="249958"/>
          </a:xfrm>
          <a:prstGeom prst="rect">
            <a:avLst/>
          </a:prstGeom>
          <a:noFill/>
          <a:ln>
            <a:noFill/>
          </a:ln>
        </p:spPr>
      </p:pic>
      <p:pic>
        <p:nvPicPr>
          <p:cNvPr id="272" name="Google Shape;272;p20"/>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sp>
        <p:nvSpPr>
          <p:cNvPr id="273" name="Google Shape;273;p20"/>
          <p:cNvSpPr txBox="1"/>
          <p:nvPr>
            <p:ph idx="1" type="body"/>
          </p:nvPr>
        </p:nvSpPr>
        <p:spPr>
          <a:xfrm>
            <a:off x="1077362" y="1732547"/>
            <a:ext cx="9950103" cy="4208283"/>
          </a:xfrm>
          <a:prstGeom prst="rect">
            <a:avLst/>
          </a:prstGeom>
          <a:noFill/>
          <a:ln>
            <a:noFill/>
          </a:ln>
        </p:spPr>
        <p:txBody>
          <a:bodyPr anchorCtr="0" anchor="t" bIns="45700" lIns="91425" spcFirstLastPara="1" rIns="91425" wrap="square" tIns="45700">
            <a:normAutofit/>
          </a:bodyPr>
          <a:lstStyle/>
          <a:p>
            <a:pPr indent="0" lvl="0" marL="666750" rtl="0" algn="l">
              <a:lnSpc>
                <a:spcPct val="107000"/>
              </a:lnSpc>
              <a:spcBef>
                <a:spcPts val="0"/>
              </a:spcBef>
              <a:spcAft>
                <a:spcPts val="0"/>
              </a:spcAft>
              <a:buClr>
                <a:schemeClr val="dk1"/>
              </a:buClr>
              <a:buSzPts val="1800"/>
              <a:buNone/>
            </a:pPr>
            <a:r>
              <a:rPr b="1" lang="hr-HR"/>
              <a:t>Google Arts &amp; Culture:</a:t>
            </a:r>
            <a:endParaRPr/>
          </a:p>
          <a:p>
            <a:pPr indent="0" lvl="0" marL="666750" rtl="0" algn="l">
              <a:lnSpc>
                <a:spcPct val="107000"/>
              </a:lnSpc>
              <a:spcBef>
                <a:spcPts val="1000"/>
              </a:spcBef>
              <a:spcAft>
                <a:spcPts val="0"/>
              </a:spcAft>
              <a:buClr>
                <a:schemeClr val="dk1"/>
              </a:buClr>
              <a:buSzPts val="1800"/>
              <a:buNone/>
            </a:pPr>
            <a:r>
              <a:rPr lang="hr-HR"/>
              <a:t>A free platform that offers virtual tours of many of the world’s most famous museums. You can explore the Louvre, the British Museum, the Van Gogh Museum, and much more.</a:t>
            </a:r>
            <a:endParaRPr/>
          </a:p>
          <a:p>
            <a:pPr indent="0" lvl="0" marL="666750" rtl="0" algn="l">
              <a:lnSpc>
                <a:spcPct val="107000"/>
              </a:lnSpc>
              <a:spcBef>
                <a:spcPts val="1000"/>
              </a:spcBef>
              <a:spcAft>
                <a:spcPts val="0"/>
              </a:spcAft>
              <a:buClr>
                <a:schemeClr val="dk1"/>
              </a:buClr>
              <a:buSzPts val="1800"/>
              <a:buNone/>
            </a:pPr>
            <a:r>
              <a:rPr lang="hr-HR"/>
              <a:t>What You Can See: High-resolution images of artworks, detailed virtual tours of galleries, and even interesting features like zoom-in details to explore brushstrokes and textures.</a:t>
            </a:r>
            <a:endParaRPr i="1" u="sng">
              <a:solidFill>
                <a:srgbClr val="0000FF"/>
              </a:solidFill>
              <a:latin typeface="Calibri"/>
              <a:ea typeface="Calibri"/>
              <a:cs typeface="Calibri"/>
              <a:sym typeface="Calibri"/>
            </a:endParaRPr>
          </a:p>
          <a:p>
            <a:pPr indent="0" lvl="0" marL="666750" rtl="0" algn="l">
              <a:lnSpc>
                <a:spcPct val="107000"/>
              </a:lnSpc>
              <a:spcBef>
                <a:spcPts val="1000"/>
              </a:spcBef>
              <a:spcAft>
                <a:spcPts val="0"/>
              </a:spcAft>
              <a:buClr>
                <a:schemeClr val="dk1"/>
              </a:buClr>
              <a:buSzPts val="1800"/>
              <a:buNone/>
            </a:pPr>
            <a:r>
              <a:t/>
            </a:r>
            <a:endParaRPr sz="1800">
              <a:latin typeface="Calibri"/>
              <a:ea typeface="Calibri"/>
              <a:cs typeface="Calibri"/>
              <a:sym typeface="Calibri"/>
            </a:endParaRPr>
          </a:p>
          <a:p>
            <a:pPr indent="-228600" lvl="0" marL="228600" rtl="0" algn="l">
              <a:lnSpc>
                <a:spcPct val="120000"/>
              </a:lnSpc>
              <a:spcBef>
                <a:spcPts val="1800"/>
              </a:spcBef>
              <a:spcAft>
                <a:spcPts val="0"/>
              </a:spcAft>
              <a:buClr>
                <a:schemeClr val="dk1"/>
              </a:buClr>
              <a:buSzPts val="1800"/>
              <a:buChar char="•"/>
            </a:pPr>
            <a:r>
              <a:rPr lang="hr-HR" u="sng">
                <a:solidFill>
                  <a:schemeClr val="hlink"/>
                </a:solidFill>
                <a:hlinkClick r:id="rId5"/>
              </a:rPr>
              <a:t>https://artsandculture.google.com/</a:t>
            </a:r>
            <a:endParaRPr/>
          </a:p>
          <a:p>
            <a:pPr indent="-114300" lvl="0" marL="228600" rtl="0" algn="l">
              <a:lnSpc>
                <a:spcPct val="120000"/>
              </a:lnSpc>
              <a:spcBef>
                <a:spcPts val="1000"/>
              </a:spcBef>
              <a:spcAft>
                <a:spcPts val="0"/>
              </a:spcAft>
              <a:buClr>
                <a:schemeClr val="dk1"/>
              </a:buClr>
              <a:buSzPts val="1800"/>
              <a:buNone/>
            </a:pPr>
            <a:r>
              <a:t/>
            </a:r>
            <a:endParaRPr/>
          </a:p>
        </p:txBody>
      </p:sp>
      <p:sp>
        <p:nvSpPr>
          <p:cNvPr id="274" name="Google Shape;274;p20"/>
          <p:cNvSpPr/>
          <p:nvPr/>
        </p:nvSpPr>
        <p:spPr>
          <a:xfrm>
            <a:off x="7652083" y="492274"/>
            <a:ext cx="3375382" cy="585755"/>
          </a:xfrm>
          <a:prstGeom prst="horizontalScroll">
            <a:avLst>
              <a:gd fmla="val 12500" name="adj"/>
            </a:avLst>
          </a:prstGeom>
          <a:solidFill>
            <a:schemeClr val="accent1"/>
          </a:solidFill>
          <a:ln cap="flat" cmpd="sng" w="12700">
            <a:solidFill>
              <a:srgbClr val="B46B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hr-HR" sz="1800">
                <a:solidFill>
                  <a:schemeClr val="lt1"/>
                </a:solidFill>
                <a:latin typeface="Avenir"/>
                <a:ea typeface="Avenir"/>
                <a:cs typeface="Avenir"/>
                <a:sym typeface="Avenir"/>
              </a:rPr>
              <a:t>Alternative to the field trip</a:t>
            </a:r>
            <a:endParaRPr b="1" sz="1800">
              <a:solidFill>
                <a:schemeClr val="lt1"/>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1"/>
          <p:cNvSpPr txBox="1"/>
          <p:nvPr>
            <p:ph type="title"/>
          </p:nvPr>
        </p:nvSpPr>
        <p:spPr>
          <a:xfrm>
            <a:off x="530607" y="-590206"/>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Exploring Virtual Museums:</a:t>
            </a:r>
            <a:endParaRPr/>
          </a:p>
        </p:txBody>
      </p:sp>
      <p:pic>
        <p:nvPicPr>
          <p:cNvPr id="281" name="Google Shape;281;p21"/>
          <p:cNvPicPr preferRelativeResize="0"/>
          <p:nvPr/>
        </p:nvPicPr>
        <p:blipFill rotWithShape="1">
          <a:blip r:embed="rId3">
            <a:alphaModFix/>
          </a:blip>
          <a:srcRect b="0" l="0" r="0" t="0"/>
          <a:stretch/>
        </p:blipFill>
        <p:spPr>
          <a:xfrm>
            <a:off x="10905067" y="6377158"/>
            <a:ext cx="1109568" cy="249958"/>
          </a:xfrm>
          <a:prstGeom prst="rect">
            <a:avLst/>
          </a:prstGeom>
          <a:noFill/>
          <a:ln>
            <a:noFill/>
          </a:ln>
        </p:spPr>
      </p:pic>
      <p:pic>
        <p:nvPicPr>
          <p:cNvPr id="282" name="Google Shape;282;p21"/>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sp>
        <p:nvSpPr>
          <p:cNvPr id="283" name="Google Shape;283;p21"/>
          <p:cNvSpPr txBox="1"/>
          <p:nvPr>
            <p:ph idx="1" type="body"/>
          </p:nvPr>
        </p:nvSpPr>
        <p:spPr>
          <a:xfrm>
            <a:off x="1077362" y="1732547"/>
            <a:ext cx="9950103" cy="4208283"/>
          </a:xfrm>
          <a:prstGeom prst="rect">
            <a:avLst/>
          </a:prstGeom>
          <a:noFill/>
          <a:ln>
            <a:noFill/>
          </a:ln>
        </p:spPr>
        <p:txBody>
          <a:bodyPr anchorCtr="0" anchor="t" bIns="45700" lIns="91425" spcFirstLastPara="1" rIns="91425" wrap="square" tIns="45700">
            <a:normAutofit/>
          </a:bodyPr>
          <a:lstStyle/>
          <a:p>
            <a:pPr indent="0" lvl="0" marL="666750" rtl="0" algn="l">
              <a:lnSpc>
                <a:spcPct val="107000"/>
              </a:lnSpc>
              <a:spcBef>
                <a:spcPts val="0"/>
              </a:spcBef>
              <a:spcAft>
                <a:spcPts val="0"/>
              </a:spcAft>
              <a:buClr>
                <a:schemeClr val="dk1"/>
              </a:buClr>
              <a:buSzPts val="1800"/>
              <a:buNone/>
            </a:pPr>
            <a:r>
              <a:rPr b="1" lang="hr-HR"/>
              <a:t>The Louvre (Paris, France):</a:t>
            </a:r>
            <a:endParaRPr/>
          </a:p>
          <a:p>
            <a:pPr indent="0" lvl="0" marL="666750" rtl="0" algn="l">
              <a:lnSpc>
                <a:spcPct val="107000"/>
              </a:lnSpc>
              <a:spcBef>
                <a:spcPts val="1000"/>
              </a:spcBef>
              <a:spcAft>
                <a:spcPts val="0"/>
              </a:spcAft>
              <a:buClr>
                <a:schemeClr val="dk1"/>
              </a:buClr>
              <a:buSzPts val="1800"/>
              <a:buNone/>
            </a:pPr>
            <a:r>
              <a:rPr lang="hr-HR"/>
              <a:t>Louvre offers a number of interactive tours on their website, letting you "walk" through the halls of the world’s largest art museum.What You Can Explore: Take a virtual walk through exhibitions, including collections from Egyptian antiquities to famous masterpieces like the Mona Lisa.</a:t>
            </a:r>
            <a:endParaRPr/>
          </a:p>
          <a:p>
            <a:pPr indent="0" lvl="0" marL="666750" rtl="0" algn="l">
              <a:lnSpc>
                <a:spcPct val="107000"/>
              </a:lnSpc>
              <a:spcBef>
                <a:spcPts val="1000"/>
              </a:spcBef>
              <a:spcAft>
                <a:spcPts val="0"/>
              </a:spcAft>
              <a:buClr>
                <a:schemeClr val="dk1"/>
              </a:buClr>
              <a:buSzPts val="1800"/>
              <a:buNone/>
            </a:pPr>
            <a:r>
              <a:t/>
            </a:r>
            <a:endParaRPr/>
          </a:p>
          <a:p>
            <a:pPr indent="0" lvl="0" marL="666750" rtl="0" algn="l">
              <a:lnSpc>
                <a:spcPct val="107000"/>
              </a:lnSpc>
              <a:spcBef>
                <a:spcPts val="1000"/>
              </a:spcBef>
              <a:spcAft>
                <a:spcPts val="0"/>
              </a:spcAft>
              <a:buClr>
                <a:schemeClr val="dk1"/>
              </a:buClr>
              <a:buSzPts val="1800"/>
              <a:buNone/>
            </a:pPr>
            <a:r>
              <a:rPr lang="hr-HR"/>
              <a:t>A free platform that offers virtual tours of many of the world’s most famous museums. </a:t>
            </a:r>
            <a:endParaRPr/>
          </a:p>
          <a:p>
            <a:pPr indent="0" lvl="0" marL="666750" rtl="0" algn="l">
              <a:lnSpc>
                <a:spcPct val="107000"/>
              </a:lnSpc>
              <a:spcBef>
                <a:spcPts val="1000"/>
              </a:spcBef>
              <a:spcAft>
                <a:spcPts val="0"/>
              </a:spcAft>
              <a:buClr>
                <a:schemeClr val="dk1"/>
              </a:buClr>
              <a:buSzPts val="1800"/>
              <a:buNone/>
            </a:pPr>
            <a:r>
              <a:rPr lang="hr-HR"/>
              <a:t>The Louvre Virtual Tours</a:t>
            </a:r>
            <a:endParaRPr/>
          </a:p>
          <a:p>
            <a:pPr indent="0" lvl="0" marL="666750" rtl="0" algn="l">
              <a:lnSpc>
                <a:spcPct val="107000"/>
              </a:lnSpc>
              <a:spcBef>
                <a:spcPts val="1000"/>
              </a:spcBef>
              <a:spcAft>
                <a:spcPts val="0"/>
              </a:spcAft>
              <a:buClr>
                <a:srgbClr val="0000FF"/>
              </a:buClr>
              <a:buSzPts val="1800"/>
              <a:buNone/>
            </a:pPr>
            <a:r>
              <a:rPr i="1" lang="hr-HR" sz="1800" u="sng">
                <a:solidFill>
                  <a:srgbClr val="0000FF"/>
                </a:solidFill>
                <a:latin typeface="Calibri"/>
                <a:ea typeface="Calibri"/>
                <a:cs typeface="Calibri"/>
                <a:sym typeface="Calibri"/>
                <a:hlinkClick r:id="rId5">
                  <a:extLst>
                    <a:ext uri="{A12FA001-AC4F-418D-AE19-62706E023703}">
                      <ahyp:hlinkClr val="tx"/>
                    </a:ext>
                  </a:extLst>
                </a:hlinkClick>
              </a:rPr>
              <a:t>https://www.louvre.fr/en/online-tours#virtual-tours</a:t>
            </a:r>
            <a:endParaRPr sz="1800">
              <a:latin typeface="Calibri"/>
              <a:ea typeface="Calibri"/>
              <a:cs typeface="Calibri"/>
              <a:sym typeface="Calibri"/>
            </a:endParaRPr>
          </a:p>
          <a:p>
            <a:pPr indent="0" lvl="0" marL="666750" rtl="0" algn="l">
              <a:lnSpc>
                <a:spcPct val="107000"/>
              </a:lnSpc>
              <a:spcBef>
                <a:spcPts val="1000"/>
              </a:spcBef>
              <a:spcAft>
                <a:spcPts val="0"/>
              </a:spcAft>
              <a:buClr>
                <a:schemeClr val="dk1"/>
              </a:buClr>
              <a:buSzPts val="1800"/>
              <a:buNone/>
            </a:pPr>
            <a:r>
              <a:t/>
            </a:r>
            <a:endParaRPr sz="1800">
              <a:latin typeface="Calibri"/>
              <a:ea typeface="Calibri"/>
              <a:cs typeface="Calibri"/>
              <a:sym typeface="Calibri"/>
            </a:endParaRPr>
          </a:p>
          <a:p>
            <a:pPr indent="-114300" lvl="0" marL="228600" rtl="0" algn="l">
              <a:lnSpc>
                <a:spcPct val="120000"/>
              </a:lnSpc>
              <a:spcBef>
                <a:spcPts val="1000"/>
              </a:spcBef>
              <a:spcAft>
                <a:spcPts val="0"/>
              </a:spcAft>
              <a:buClr>
                <a:schemeClr val="dk1"/>
              </a:buClr>
              <a:buSzPts val="1800"/>
              <a:buNone/>
            </a:pPr>
            <a:r>
              <a:t/>
            </a:r>
            <a:endParaRPr/>
          </a:p>
        </p:txBody>
      </p:sp>
      <p:sp>
        <p:nvSpPr>
          <p:cNvPr id="284" name="Google Shape;284;p21"/>
          <p:cNvSpPr/>
          <p:nvPr/>
        </p:nvSpPr>
        <p:spPr>
          <a:xfrm>
            <a:off x="7652083" y="492274"/>
            <a:ext cx="3375382" cy="585755"/>
          </a:xfrm>
          <a:prstGeom prst="horizontalScroll">
            <a:avLst>
              <a:gd fmla="val 12500" name="adj"/>
            </a:avLst>
          </a:prstGeom>
          <a:solidFill>
            <a:schemeClr val="accent1"/>
          </a:solidFill>
          <a:ln cap="flat" cmpd="sng" w="12700">
            <a:solidFill>
              <a:srgbClr val="B46B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hr-HR" sz="1800">
                <a:solidFill>
                  <a:schemeClr val="lt1"/>
                </a:solidFill>
                <a:latin typeface="Avenir"/>
                <a:ea typeface="Avenir"/>
                <a:cs typeface="Avenir"/>
                <a:sym typeface="Avenir"/>
              </a:rPr>
              <a:t>Alternative to the field trip</a:t>
            </a:r>
            <a:endParaRPr b="1" sz="1800">
              <a:solidFill>
                <a:schemeClr val="lt1"/>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2"/>
          <p:cNvSpPr txBox="1"/>
          <p:nvPr>
            <p:ph type="title"/>
          </p:nvPr>
        </p:nvSpPr>
        <p:spPr>
          <a:xfrm>
            <a:off x="530607" y="-590206"/>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Exploring Virtual Museums:</a:t>
            </a:r>
            <a:endParaRPr/>
          </a:p>
        </p:txBody>
      </p:sp>
      <p:pic>
        <p:nvPicPr>
          <p:cNvPr id="291" name="Google Shape;291;p22"/>
          <p:cNvPicPr preferRelativeResize="0"/>
          <p:nvPr/>
        </p:nvPicPr>
        <p:blipFill rotWithShape="1">
          <a:blip r:embed="rId3">
            <a:alphaModFix/>
          </a:blip>
          <a:srcRect b="0" l="0" r="0" t="0"/>
          <a:stretch/>
        </p:blipFill>
        <p:spPr>
          <a:xfrm>
            <a:off x="10905067" y="6377158"/>
            <a:ext cx="1109568" cy="249958"/>
          </a:xfrm>
          <a:prstGeom prst="rect">
            <a:avLst/>
          </a:prstGeom>
          <a:noFill/>
          <a:ln>
            <a:noFill/>
          </a:ln>
        </p:spPr>
      </p:pic>
      <p:pic>
        <p:nvPicPr>
          <p:cNvPr id="292" name="Google Shape;292;p22"/>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sp>
        <p:nvSpPr>
          <p:cNvPr id="293" name="Google Shape;293;p22"/>
          <p:cNvSpPr txBox="1"/>
          <p:nvPr>
            <p:ph idx="1" type="body"/>
          </p:nvPr>
        </p:nvSpPr>
        <p:spPr>
          <a:xfrm>
            <a:off x="1077362" y="1732547"/>
            <a:ext cx="9950103" cy="4208283"/>
          </a:xfrm>
          <a:prstGeom prst="rect">
            <a:avLst/>
          </a:prstGeom>
          <a:noFill/>
          <a:ln>
            <a:noFill/>
          </a:ln>
        </p:spPr>
        <p:txBody>
          <a:bodyPr anchorCtr="0" anchor="t" bIns="45700" lIns="91425" spcFirstLastPara="1" rIns="91425" wrap="square" tIns="45700">
            <a:normAutofit/>
          </a:bodyPr>
          <a:lstStyle/>
          <a:p>
            <a:pPr indent="0" lvl="0" marL="666750" rtl="0" algn="l">
              <a:lnSpc>
                <a:spcPct val="107000"/>
              </a:lnSpc>
              <a:spcBef>
                <a:spcPts val="0"/>
              </a:spcBef>
              <a:spcAft>
                <a:spcPts val="0"/>
              </a:spcAft>
              <a:buClr>
                <a:schemeClr val="dk1"/>
              </a:buClr>
              <a:buSzPts val="1800"/>
              <a:buNone/>
            </a:pPr>
            <a:r>
              <a:rPr b="1" lang="hr-HR"/>
              <a:t>The Vatican Museum:</a:t>
            </a:r>
            <a:endParaRPr/>
          </a:p>
          <a:p>
            <a:pPr indent="0" lvl="0" marL="666750" rtl="0" algn="l">
              <a:lnSpc>
                <a:spcPct val="107000"/>
              </a:lnSpc>
              <a:spcBef>
                <a:spcPts val="1000"/>
              </a:spcBef>
              <a:spcAft>
                <a:spcPts val="0"/>
              </a:spcAft>
              <a:buClr>
                <a:schemeClr val="dk1"/>
              </a:buClr>
              <a:buSzPts val="1800"/>
              <a:buNone/>
            </a:pPr>
            <a:r>
              <a:rPr lang="hr-HR"/>
              <a:t>The Vatican Museums provide an immersive virtual tour, allowing visitors to see stunning rooms like the Sistine Chapel, which features Michelangelo’s famous ceiling.</a:t>
            </a:r>
            <a:endParaRPr/>
          </a:p>
          <a:p>
            <a:pPr indent="0" lvl="0" marL="666750" rtl="0" algn="l">
              <a:lnSpc>
                <a:spcPct val="107000"/>
              </a:lnSpc>
              <a:spcBef>
                <a:spcPts val="1000"/>
              </a:spcBef>
              <a:spcAft>
                <a:spcPts val="0"/>
              </a:spcAft>
              <a:buClr>
                <a:schemeClr val="dk1"/>
              </a:buClr>
              <a:buSzPts val="1800"/>
              <a:buNone/>
            </a:pPr>
            <a:r>
              <a:rPr lang="hr-HR"/>
              <a:t>How It Helps: This is perfect for those unable to make the trip but still interested in seeing some of the most beautiful art and architecture in the world.</a:t>
            </a:r>
            <a:endParaRPr/>
          </a:p>
          <a:p>
            <a:pPr indent="0" lvl="0" marL="666750" rtl="0" algn="l">
              <a:lnSpc>
                <a:spcPct val="107000"/>
              </a:lnSpc>
              <a:spcBef>
                <a:spcPts val="1000"/>
              </a:spcBef>
              <a:spcAft>
                <a:spcPts val="0"/>
              </a:spcAft>
              <a:buClr>
                <a:schemeClr val="dk1"/>
              </a:buClr>
              <a:buSzPts val="1800"/>
              <a:buNone/>
            </a:pPr>
            <a:r>
              <a:t/>
            </a:r>
            <a:endParaRPr/>
          </a:p>
          <a:p>
            <a:pPr indent="0" lvl="0" marL="666750" rtl="0" algn="l">
              <a:lnSpc>
                <a:spcPct val="107000"/>
              </a:lnSpc>
              <a:spcBef>
                <a:spcPts val="1000"/>
              </a:spcBef>
              <a:spcAft>
                <a:spcPts val="0"/>
              </a:spcAft>
              <a:buClr>
                <a:schemeClr val="dk1"/>
              </a:buClr>
              <a:buSzPts val="1800"/>
              <a:buNone/>
            </a:pPr>
            <a:r>
              <a:t/>
            </a:r>
            <a:endParaRPr/>
          </a:p>
          <a:p>
            <a:pPr indent="0" lvl="0" marL="666750" rtl="0" algn="l">
              <a:lnSpc>
                <a:spcPct val="107000"/>
              </a:lnSpc>
              <a:spcBef>
                <a:spcPts val="1000"/>
              </a:spcBef>
              <a:spcAft>
                <a:spcPts val="0"/>
              </a:spcAft>
              <a:buClr>
                <a:schemeClr val="accent1"/>
              </a:buClr>
              <a:buSzPts val="1800"/>
              <a:buNone/>
            </a:pPr>
            <a:r>
              <a:rPr i="1" lang="hr-HR" u="sng">
                <a:solidFill>
                  <a:schemeClr val="accent1"/>
                </a:solidFill>
                <a:latin typeface="Calibri"/>
                <a:ea typeface="Calibri"/>
                <a:cs typeface="Calibri"/>
                <a:sym typeface="Calibri"/>
                <a:hlinkClick r:id="rId5">
                  <a:extLst>
                    <a:ext uri="{A12FA001-AC4F-418D-AE19-62706E023703}">
                      <ahyp:hlinkClr val="tx"/>
                    </a:ext>
                  </a:extLst>
                </a:hlinkClick>
              </a:rPr>
              <a:t>http://www.museivaticani.va/content/museivaticani/en/collezioni/musei/tour-virtuali-elenco.html</a:t>
            </a:r>
            <a:endParaRPr i="1" u="sng">
              <a:solidFill>
                <a:schemeClr val="accent1"/>
              </a:solidFill>
              <a:latin typeface="Calibri"/>
              <a:ea typeface="Calibri"/>
              <a:cs typeface="Calibri"/>
              <a:sym typeface="Calibri"/>
            </a:endParaRPr>
          </a:p>
          <a:p>
            <a:pPr indent="-114300" lvl="0" marL="228600" rtl="0" algn="l">
              <a:lnSpc>
                <a:spcPct val="120000"/>
              </a:lnSpc>
              <a:spcBef>
                <a:spcPts val="1000"/>
              </a:spcBef>
              <a:spcAft>
                <a:spcPts val="0"/>
              </a:spcAft>
              <a:buClr>
                <a:schemeClr val="dk1"/>
              </a:buClr>
              <a:buSzPts val="1800"/>
              <a:buNone/>
            </a:pPr>
            <a:r>
              <a:t/>
            </a:r>
            <a:endParaRPr i="1" u="sng">
              <a:solidFill>
                <a:srgbClr val="0000FF"/>
              </a:solidFill>
              <a:latin typeface="Calibri"/>
              <a:ea typeface="Calibri"/>
              <a:cs typeface="Calibri"/>
              <a:sym typeface="Calibri"/>
            </a:endParaRPr>
          </a:p>
        </p:txBody>
      </p:sp>
      <p:sp>
        <p:nvSpPr>
          <p:cNvPr id="294" name="Google Shape;294;p22"/>
          <p:cNvSpPr/>
          <p:nvPr/>
        </p:nvSpPr>
        <p:spPr>
          <a:xfrm>
            <a:off x="7652083" y="492274"/>
            <a:ext cx="3375382" cy="585755"/>
          </a:xfrm>
          <a:prstGeom prst="horizontalScroll">
            <a:avLst>
              <a:gd fmla="val 12500" name="adj"/>
            </a:avLst>
          </a:prstGeom>
          <a:solidFill>
            <a:schemeClr val="accent1"/>
          </a:solidFill>
          <a:ln cap="flat" cmpd="sng" w="12700">
            <a:solidFill>
              <a:srgbClr val="B46B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hr-HR" sz="1800">
                <a:solidFill>
                  <a:schemeClr val="lt1"/>
                </a:solidFill>
                <a:latin typeface="Avenir"/>
                <a:ea typeface="Avenir"/>
                <a:cs typeface="Avenir"/>
                <a:sym typeface="Avenir"/>
              </a:rPr>
              <a:t>Alternative to the field trip</a:t>
            </a:r>
            <a:endParaRPr b="1" sz="1800">
              <a:solidFill>
                <a:schemeClr val="lt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3"/>
          <p:cNvSpPr txBox="1"/>
          <p:nvPr>
            <p:ph type="title"/>
          </p:nvPr>
        </p:nvSpPr>
        <p:spPr>
          <a:xfrm>
            <a:off x="530607" y="483612"/>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How to use Google maps as for virtual cultural visits:</a:t>
            </a:r>
            <a:endParaRPr/>
          </a:p>
        </p:txBody>
      </p:sp>
      <p:pic>
        <p:nvPicPr>
          <p:cNvPr id="301" name="Google Shape;301;p23"/>
          <p:cNvPicPr preferRelativeResize="0"/>
          <p:nvPr/>
        </p:nvPicPr>
        <p:blipFill rotWithShape="1">
          <a:blip r:embed="rId3">
            <a:alphaModFix/>
          </a:blip>
          <a:srcRect b="0" l="0" r="0" t="0"/>
          <a:stretch/>
        </p:blipFill>
        <p:spPr>
          <a:xfrm>
            <a:off x="10905067" y="6377158"/>
            <a:ext cx="1109568" cy="249958"/>
          </a:xfrm>
          <a:prstGeom prst="rect">
            <a:avLst/>
          </a:prstGeom>
          <a:noFill/>
          <a:ln>
            <a:noFill/>
          </a:ln>
        </p:spPr>
      </p:pic>
      <p:pic>
        <p:nvPicPr>
          <p:cNvPr id="302" name="Google Shape;302;p23"/>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sp>
        <p:nvSpPr>
          <p:cNvPr id="303" name="Google Shape;303;p23"/>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b="1" lang="hr-HR"/>
              <a:t>Pyramids in Giza</a:t>
            </a:r>
            <a:endParaRPr/>
          </a:p>
          <a:p>
            <a:pPr indent="-114300" lvl="0" marL="228600" rtl="0" algn="l">
              <a:lnSpc>
                <a:spcPct val="120000"/>
              </a:lnSpc>
              <a:spcBef>
                <a:spcPts val="1000"/>
              </a:spcBef>
              <a:spcAft>
                <a:spcPts val="0"/>
              </a:spcAft>
              <a:buClr>
                <a:schemeClr val="dk1"/>
              </a:buClr>
              <a:buSzPts val="1800"/>
              <a:buNone/>
            </a:pPr>
            <a:r>
              <a:t/>
            </a:r>
            <a:endParaRPr/>
          </a:p>
          <a:p>
            <a:pPr indent="-228600" lvl="0" marL="228600" rtl="0" algn="l">
              <a:lnSpc>
                <a:spcPct val="120000"/>
              </a:lnSpc>
              <a:spcBef>
                <a:spcPts val="1000"/>
              </a:spcBef>
              <a:spcAft>
                <a:spcPts val="0"/>
              </a:spcAft>
              <a:buClr>
                <a:srgbClr val="0000FF"/>
              </a:buClr>
              <a:buSzPts val="1800"/>
              <a:buChar char="•"/>
            </a:pPr>
            <a:r>
              <a:rPr i="1" lang="hr-HR" sz="1800" u="sng">
                <a:solidFill>
                  <a:srgbClr val="0000FF"/>
                </a:solidFill>
                <a:latin typeface="Calibri"/>
                <a:ea typeface="Calibri"/>
                <a:cs typeface="Calibri"/>
                <a:sym typeface="Calibri"/>
                <a:hlinkClick r:id="rId5">
                  <a:extLst>
                    <a:ext uri="{A12FA001-AC4F-418D-AE19-62706E023703}">
                      <ahyp:hlinkClr val="tx"/>
                    </a:ext>
                  </a:extLst>
                </a:hlinkClick>
              </a:rPr>
              <a:t>Street view Pyramids of Giza</a:t>
            </a:r>
            <a:r>
              <a:rPr i="1" lang="hr-HR" sz="1800">
                <a:latin typeface="Calibri"/>
                <a:ea typeface="Calibri"/>
                <a:cs typeface="Calibri"/>
                <a:sym typeface="Calibri"/>
              </a:rPr>
              <a:t> </a:t>
            </a:r>
            <a:endParaRPr sz="1800">
              <a:latin typeface="Calibri"/>
              <a:ea typeface="Calibri"/>
              <a:cs typeface="Calibri"/>
              <a:sym typeface="Calibri"/>
            </a:endParaRPr>
          </a:p>
          <a:p>
            <a:pPr indent="-114300" lvl="0" marL="228600" rtl="0" algn="l">
              <a:lnSpc>
                <a:spcPct val="120000"/>
              </a:lnSpc>
              <a:spcBef>
                <a:spcPts val="1000"/>
              </a:spcBef>
              <a:spcAft>
                <a:spcPts val="0"/>
              </a:spcAft>
              <a:buClr>
                <a:schemeClr val="dk1"/>
              </a:buClr>
              <a:buSzPts val="1800"/>
              <a:buNone/>
            </a:pPr>
            <a:r>
              <a:t/>
            </a:r>
            <a:endParaRPr/>
          </a:p>
        </p:txBody>
      </p:sp>
      <p:sp>
        <p:nvSpPr>
          <p:cNvPr id="304" name="Google Shape;304;p23"/>
          <p:cNvSpPr/>
          <p:nvPr/>
        </p:nvSpPr>
        <p:spPr>
          <a:xfrm>
            <a:off x="7652083" y="492274"/>
            <a:ext cx="3375382" cy="585755"/>
          </a:xfrm>
          <a:prstGeom prst="horizontalScroll">
            <a:avLst>
              <a:gd fmla="val 12500" name="adj"/>
            </a:avLst>
          </a:prstGeom>
          <a:solidFill>
            <a:schemeClr val="accent1"/>
          </a:solidFill>
          <a:ln cap="flat" cmpd="sng" w="12700">
            <a:solidFill>
              <a:srgbClr val="B46B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hr-HR" sz="1800">
                <a:solidFill>
                  <a:schemeClr val="lt1"/>
                </a:solidFill>
                <a:latin typeface="Avenir"/>
                <a:ea typeface="Avenir"/>
                <a:cs typeface="Avenir"/>
                <a:sym typeface="Avenir"/>
              </a:rPr>
              <a:t>Alternative to the field trip</a:t>
            </a:r>
            <a:endParaRPr b="1" sz="1800">
              <a:solidFill>
                <a:schemeClr val="lt1"/>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4"/>
          <p:cNvSpPr txBox="1"/>
          <p:nvPr>
            <p:ph type="title"/>
          </p:nvPr>
        </p:nvSpPr>
        <p:spPr>
          <a:xfrm>
            <a:off x="530607" y="-590206"/>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Exploring Virtual Museums:</a:t>
            </a:r>
            <a:endParaRPr/>
          </a:p>
        </p:txBody>
      </p:sp>
      <p:pic>
        <p:nvPicPr>
          <p:cNvPr id="311" name="Google Shape;311;p24"/>
          <p:cNvPicPr preferRelativeResize="0"/>
          <p:nvPr/>
        </p:nvPicPr>
        <p:blipFill rotWithShape="1">
          <a:blip r:embed="rId3">
            <a:alphaModFix/>
          </a:blip>
          <a:srcRect b="0" l="0" r="0" t="0"/>
          <a:stretch/>
        </p:blipFill>
        <p:spPr>
          <a:xfrm>
            <a:off x="10905067" y="6377158"/>
            <a:ext cx="1109568" cy="249958"/>
          </a:xfrm>
          <a:prstGeom prst="rect">
            <a:avLst/>
          </a:prstGeom>
          <a:noFill/>
          <a:ln>
            <a:noFill/>
          </a:ln>
        </p:spPr>
      </p:pic>
      <p:pic>
        <p:nvPicPr>
          <p:cNvPr id="312" name="Google Shape;312;p24"/>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sp>
        <p:nvSpPr>
          <p:cNvPr id="313" name="Google Shape;313;p24"/>
          <p:cNvSpPr txBox="1"/>
          <p:nvPr>
            <p:ph idx="1" type="body"/>
          </p:nvPr>
        </p:nvSpPr>
        <p:spPr>
          <a:xfrm>
            <a:off x="1077362" y="1732547"/>
            <a:ext cx="9950103" cy="4208283"/>
          </a:xfrm>
          <a:prstGeom prst="rect">
            <a:avLst/>
          </a:prstGeom>
          <a:noFill/>
          <a:ln>
            <a:noFill/>
          </a:ln>
        </p:spPr>
        <p:txBody>
          <a:bodyPr anchorCtr="0" anchor="t" bIns="45700" lIns="91425" spcFirstLastPara="1" rIns="91425" wrap="square" tIns="45700">
            <a:normAutofit/>
          </a:bodyPr>
          <a:lstStyle/>
          <a:p>
            <a:pPr indent="0" lvl="0" marL="666750" rtl="0" algn="l">
              <a:lnSpc>
                <a:spcPct val="107000"/>
              </a:lnSpc>
              <a:spcBef>
                <a:spcPts val="0"/>
              </a:spcBef>
              <a:spcAft>
                <a:spcPts val="0"/>
              </a:spcAft>
              <a:buClr>
                <a:schemeClr val="dk1"/>
              </a:buClr>
              <a:buSzPts val="1800"/>
              <a:buNone/>
            </a:pPr>
            <a:r>
              <a:rPr b="1" lang="hr-HR"/>
              <a:t>Local Museums Offering Virtual Tours:</a:t>
            </a:r>
            <a:endParaRPr b="1"/>
          </a:p>
          <a:p>
            <a:pPr indent="0" lvl="0" marL="666750" rtl="0" algn="l">
              <a:lnSpc>
                <a:spcPct val="107000"/>
              </a:lnSpc>
              <a:spcBef>
                <a:spcPts val="1000"/>
              </a:spcBef>
              <a:spcAft>
                <a:spcPts val="0"/>
              </a:spcAft>
              <a:buClr>
                <a:schemeClr val="dk1"/>
              </a:buClr>
              <a:buSzPts val="1800"/>
              <a:buNone/>
            </a:pPr>
            <a:r>
              <a:rPr lang="hr-HR"/>
              <a:t>Many local and national museums have developed their own virtual experiences, allowing people to engage with regional history and culture without leaving home.</a:t>
            </a:r>
            <a:endParaRPr/>
          </a:p>
          <a:p>
            <a:pPr indent="0" lvl="0" marL="666750" rtl="0" algn="l">
              <a:lnSpc>
                <a:spcPct val="107000"/>
              </a:lnSpc>
              <a:spcBef>
                <a:spcPts val="1000"/>
              </a:spcBef>
              <a:spcAft>
                <a:spcPts val="0"/>
              </a:spcAft>
              <a:buClr>
                <a:schemeClr val="dk1"/>
              </a:buClr>
              <a:buSzPts val="1800"/>
              <a:buNone/>
            </a:pPr>
            <a:r>
              <a:t/>
            </a:r>
            <a:endParaRPr/>
          </a:p>
          <a:p>
            <a:pPr indent="0" lvl="0" marL="666750" rtl="0" algn="l">
              <a:lnSpc>
                <a:spcPct val="107000"/>
              </a:lnSpc>
              <a:spcBef>
                <a:spcPts val="1000"/>
              </a:spcBef>
              <a:spcAft>
                <a:spcPts val="0"/>
              </a:spcAft>
              <a:buClr>
                <a:schemeClr val="dk1"/>
              </a:buClr>
              <a:buSzPts val="1800"/>
              <a:buNone/>
            </a:pPr>
            <a:r>
              <a:rPr lang="hr-HR"/>
              <a:t>Recommend participants to explore online offerings from nearby museums like the Museum of Contemporary Art Zagreb or Mimara Museum.</a:t>
            </a:r>
            <a:endParaRPr/>
          </a:p>
          <a:p>
            <a:pPr indent="0" lvl="0" marL="666750" rtl="0" algn="l">
              <a:lnSpc>
                <a:spcPct val="107000"/>
              </a:lnSpc>
              <a:spcBef>
                <a:spcPts val="1000"/>
              </a:spcBef>
              <a:spcAft>
                <a:spcPts val="0"/>
              </a:spcAft>
              <a:buClr>
                <a:schemeClr val="dk1"/>
              </a:buClr>
              <a:buSzPts val="1800"/>
              <a:buNone/>
            </a:pPr>
            <a:r>
              <a:t/>
            </a:r>
            <a:endParaRPr/>
          </a:p>
        </p:txBody>
      </p:sp>
      <p:sp>
        <p:nvSpPr>
          <p:cNvPr id="314" name="Google Shape;314;p24"/>
          <p:cNvSpPr/>
          <p:nvPr/>
        </p:nvSpPr>
        <p:spPr>
          <a:xfrm>
            <a:off x="7652083" y="492274"/>
            <a:ext cx="3375382" cy="585755"/>
          </a:xfrm>
          <a:prstGeom prst="horizontalScroll">
            <a:avLst>
              <a:gd fmla="val 12500" name="adj"/>
            </a:avLst>
          </a:prstGeom>
          <a:solidFill>
            <a:schemeClr val="accent1"/>
          </a:solidFill>
          <a:ln cap="flat" cmpd="sng" w="12700">
            <a:solidFill>
              <a:srgbClr val="B46B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hr-HR" sz="1800">
                <a:solidFill>
                  <a:schemeClr val="lt1"/>
                </a:solidFill>
                <a:latin typeface="Avenir"/>
                <a:ea typeface="Avenir"/>
                <a:cs typeface="Avenir"/>
                <a:sym typeface="Avenir"/>
              </a:rPr>
              <a:t>Alternative to the field trip</a:t>
            </a:r>
            <a:endParaRPr b="1" sz="1800">
              <a:solidFill>
                <a:schemeClr val="lt1"/>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20" name="Google Shape;320;p25"/>
          <p:cNvSpPr txBox="1"/>
          <p:nvPr>
            <p:ph type="ctrTitle"/>
          </p:nvPr>
        </p:nvSpPr>
        <p:spPr>
          <a:xfrm>
            <a:off x="744719" y="4111201"/>
            <a:ext cx="9654768" cy="1124073"/>
          </a:xfrm>
          <a:prstGeom prst="rect">
            <a:avLst/>
          </a:prstGeom>
          <a:noFill/>
          <a:ln>
            <a:noFill/>
          </a:ln>
        </p:spPr>
        <p:txBody>
          <a:bodyPr anchorCtr="0" anchor="b" bIns="45700" lIns="91425" spcFirstLastPara="1" rIns="91425" wrap="square" tIns="45700">
            <a:noAutofit/>
          </a:bodyPr>
          <a:lstStyle/>
          <a:p>
            <a:pPr indent="0" lvl="0" marL="0" rtl="0" algn="l">
              <a:lnSpc>
                <a:spcPct val="110000"/>
              </a:lnSpc>
              <a:spcBef>
                <a:spcPts val="0"/>
              </a:spcBef>
              <a:spcAft>
                <a:spcPts val="0"/>
              </a:spcAft>
              <a:buClr>
                <a:schemeClr val="dk1"/>
              </a:buClr>
              <a:buSzPts val="4800"/>
              <a:buFont typeface="Avenir"/>
              <a:buNone/>
            </a:pPr>
            <a:r>
              <a:rPr lang="hr-HR" sz="4800"/>
              <a:t>Thank you for your attention!</a:t>
            </a:r>
            <a:endParaRPr sz="4800"/>
          </a:p>
        </p:txBody>
      </p:sp>
      <p:sp>
        <p:nvSpPr>
          <p:cNvPr id="321" name="Google Shape;321;p25"/>
          <p:cNvSpPr/>
          <p:nvPr/>
        </p:nvSpPr>
        <p:spPr>
          <a:xfrm>
            <a:off x="-4099" y="-3511"/>
            <a:ext cx="3483870" cy="3428999"/>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22" name="Google Shape;322;p25"/>
          <p:cNvSpPr/>
          <p:nvPr/>
        </p:nvSpPr>
        <p:spPr>
          <a:xfrm rot="5400000">
            <a:off x="28934" y="-26163"/>
            <a:ext cx="3429002" cy="3474296"/>
          </a:xfrm>
          <a:custGeom>
            <a:rect b="b" l="l" r="r" t="t"/>
            <a:pathLst>
              <a:path extrusionOk="0" h="3430264" w="3484819">
                <a:moveTo>
                  <a:pt x="0" y="0"/>
                </a:moveTo>
                <a:lnTo>
                  <a:pt x="3484819" y="0"/>
                </a:lnTo>
                <a:lnTo>
                  <a:pt x="0" y="3430264"/>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23" name="Google Shape;323;p25"/>
          <p:cNvSpPr/>
          <p:nvPr/>
        </p:nvSpPr>
        <p:spPr>
          <a:xfrm>
            <a:off x="3479771" y="-3511"/>
            <a:ext cx="8712229" cy="3428999"/>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24" name="Google Shape;324;p25"/>
          <p:cNvSpPr/>
          <p:nvPr/>
        </p:nvSpPr>
        <p:spPr>
          <a:xfrm rot="-5400000">
            <a:off x="3502419" y="-26161"/>
            <a:ext cx="3429002" cy="3474296"/>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25" name="Google Shape;325;p25"/>
          <p:cNvSpPr/>
          <p:nvPr/>
        </p:nvSpPr>
        <p:spPr>
          <a:xfrm>
            <a:off x="8914500" y="178410"/>
            <a:ext cx="3070455" cy="3070455"/>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pic>
        <p:nvPicPr>
          <p:cNvPr descr="Smiling Face with No Fill" id="326" name="Google Shape;326;p25"/>
          <p:cNvPicPr preferRelativeResize="0"/>
          <p:nvPr/>
        </p:nvPicPr>
        <p:blipFill rotWithShape="1">
          <a:blip r:embed="rId3">
            <a:alphaModFix/>
          </a:blip>
          <a:srcRect b="0" l="0" r="0" t="0"/>
          <a:stretch/>
        </p:blipFill>
        <p:spPr>
          <a:xfrm>
            <a:off x="9461479" y="728909"/>
            <a:ext cx="1964151" cy="1964151"/>
          </a:xfrm>
          <a:prstGeom prst="rect">
            <a:avLst/>
          </a:prstGeom>
          <a:noFill/>
          <a:ln>
            <a:noFill/>
          </a:ln>
        </p:spPr>
      </p:pic>
      <p:pic>
        <p:nvPicPr>
          <p:cNvPr id="327" name="Google Shape;327;p25"/>
          <p:cNvPicPr preferRelativeResize="0"/>
          <p:nvPr/>
        </p:nvPicPr>
        <p:blipFill rotWithShape="1">
          <a:blip r:embed="rId4">
            <a:alphaModFix/>
          </a:blip>
          <a:srcRect b="0" l="0" r="0" t="0"/>
          <a:stretch/>
        </p:blipFill>
        <p:spPr>
          <a:xfrm>
            <a:off x="388473" y="6136802"/>
            <a:ext cx="1554615" cy="353599"/>
          </a:xfrm>
          <a:prstGeom prst="rect">
            <a:avLst/>
          </a:prstGeom>
          <a:noFill/>
          <a:ln>
            <a:noFill/>
          </a:ln>
        </p:spPr>
      </p:pic>
      <p:pic>
        <p:nvPicPr>
          <p:cNvPr id="328" name="Google Shape;328;p25"/>
          <p:cNvPicPr preferRelativeResize="0"/>
          <p:nvPr/>
        </p:nvPicPr>
        <p:blipFill rotWithShape="1">
          <a:blip r:embed="rId5">
            <a:alphaModFix/>
          </a:blip>
          <a:srcRect b="0" l="0" r="0" t="0"/>
          <a:stretch/>
        </p:blipFill>
        <p:spPr>
          <a:xfrm>
            <a:off x="10814185" y="5447894"/>
            <a:ext cx="1377815" cy="13778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6"/>
          <p:cNvSpPr txBox="1"/>
          <p:nvPr>
            <p:ph type="title"/>
          </p:nvPr>
        </p:nvSpPr>
        <p:spPr>
          <a:xfrm>
            <a:off x="436339" y="-410783"/>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Sources and references: </a:t>
            </a:r>
            <a:endParaRPr/>
          </a:p>
        </p:txBody>
      </p:sp>
      <p:sp>
        <p:nvSpPr>
          <p:cNvPr id="334" name="Google Shape;334;p26"/>
          <p:cNvSpPr txBox="1"/>
          <p:nvPr>
            <p:ph idx="1" type="body"/>
          </p:nvPr>
        </p:nvSpPr>
        <p:spPr>
          <a:xfrm>
            <a:off x="436340" y="1168924"/>
            <a:ext cx="10591126" cy="4771906"/>
          </a:xfrm>
          <a:prstGeom prst="rect">
            <a:avLst/>
          </a:prstGeom>
          <a:noFill/>
          <a:ln>
            <a:noFill/>
          </a:ln>
        </p:spPr>
        <p:txBody>
          <a:bodyPr anchorCtr="0" anchor="t" bIns="45700" lIns="91425" spcFirstLastPara="1" rIns="91425" wrap="square" tIns="45700">
            <a:normAutofit/>
          </a:bodyPr>
          <a:lstStyle/>
          <a:p>
            <a:pPr indent="-342900" lvl="0" marL="342900" rtl="0" algn="l">
              <a:lnSpc>
                <a:spcPct val="107000"/>
              </a:lnSpc>
              <a:spcBef>
                <a:spcPts val="0"/>
              </a:spcBef>
              <a:spcAft>
                <a:spcPts val="0"/>
              </a:spcAft>
              <a:buClr>
                <a:srgbClr val="0000FF"/>
              </a:buClr>
              <a:buSzPts val="1600"/>
              <a:buFont typeface="Calibri"/>
              <a:buChar char="•"/>
            </a:pPr>
            <a:r>
              <a:rPr lang="hr-HR" sz="1600" u="sng">
                <a:solidFill>
                  <a:srgbClr val="0000FF"/>
                </a:solidFill>
                <a:latin typeface="Calibri"/>
                <a:ea typeface="Calibri"/>
                <a:cs typeface="Calibri"/>
                <a:sym typeface="Calibri"/>
                <a:hlinkClick r:id="rId3">
                  <a:extLst>
                    <a:ext uri="{A12FA001-AC4F-418D-AE19-62706E023703}">
                      <ahyp:hlinkClr val="tx"/>
                    </a:ext>
                  </a:extLst>
                </a:hlinkClick>
              </a:rPr>
              <a:t>https://smarthistory.org/</a:t>
            </a:r>
            <a:endParaRPr sz="1600">
              <a:latin typeface="Calibri"/>
              <a:ea typeface="Calibri"/>
              <a:cs typeface="Calibri"/>
              <a:sym typeface="Calibri"/>
            </a:endParaRPr>
          </a:p>
          <a:p>
            <a:pPr indent="-342900" lvl="0" marL="342900" rtl="0" algn="l">
              <a:lnSpc>
                <a:spcPct val="107000"/>
              </a:lnSpc>
              <a:spcBef>
                <a:spcPts val="1000"/>
              </a:spcBef>
              <a:spcAft>
                <a:spcPts val="0"/>
              </a:spcAft>
              <a:buClr>
                <a:srgbClr val="0000FF"/>
              </a:buClr>
              <a:buSzPts val="1600"/>
              <a:buFont typeface="Calibri"/>
              <a:buChar char="•"/>
            </a:pPr>
            <a:r>
              <a:rPr lang="hr-HR" sz="1600" u="sng">
                <a:solidFill>
                  <a:srgbClr val="0000FF"/>
                </a:solidFill>
                <a:latin typeface="Calibri"/>
                <a:ea typeface="Calibri"/>
                <a:cs typeface="Calibri"/>
                <a:sym typeface="Calibri"/>
                <a:hlinkClick r:id="rId4">
                  <a:extLst>
                    <a:ext uri="{A12FA001-AC4F-418D-AE19-62706E023703}">
                      <ahyp:hlinkClr val="tx"/>
                    </a:ext>
                  </a:extLst>
                </a:hlinkClick>
              </a:rPr>
              <a:t>Art Education for Older Adults</a:t>
            </a:r>
            <a:r>
              <a:rPr lang="hr-HR" sz="1600">
                <a:latin typeface="Calibri"/>
                <a:ea typeface="Calibri"/>
                <a:cs typeface="Calibri"/>
                <a:sym typeface="Calibri"/>
              </a:rPr>
              <a:t>: Rationale, Issues, and Strategies, Melanie Davenport, Pamela Harris Lawton, Marjorie Manifold </a:t>
            </a:r>
            <a:endParaRPr sz="1600">
              <a:latin typeface="Calibri"/>
              <a:ea typeface="Calibri"/>
              <a:cs typeface="Calibri"/>
              <a:sym typeface="Calibri"/>
            </a:endParaRPr>
          </a:p>
          <a:p>
            <a:pPr indent="-342900" lvl="0" marL="342900" rtl="0" algn="l">
              <a:lnSpc>
                <a:spcPct val="107000"/>
              </a:lnSpc>
              <a:spcBef>
                <a:spcPts val="1000"/>
              </a:spcBef>
              <a:spcAft>
                <a:spcPts val="0"/>
              </a:spcAft>
              <a:buClr>
                <a:schemeClr val="dk1"/>
              </a:buClr>
              <a:buSzPts val="1600"/>
              <a:buFont typeface="Calibri"/>
              <a:buChar char="•"/>
            </a:pPr>
            <a:r>
              <a:rPr lang="hr-HR" sz="1600">
                <a:latin typeface="Calibri"/>
                <a:ea typeface="Calibri"/>
                <a:cs typeface="Calibri"/>
                <a:sym typeface="Calibri"/>
              </a:rPr>
              <a:t>"European Art: A Neuroarthistory", John Onians</a:t>
            </a:r>
            <a:endParaRPr sz="1600">
              <a:latin typeface="Calibri"/>
              <a:ea typeface="Calibri"/>
              <a:cs typeface="Calibri"/>
              <a:sym typeface="Calibri"/>
            </a:endParaRPr>
          </a:p>
          <a:p>
            <a:pPr indent="-342900" lvl="0" marL="342900" rtl="0" algn="l">
              <a:lnSpc>
                <a:spcPct val="107000"/>
              </a:lnSpc>
              <a:spcBef>
                <a:spcPts val="1000"/>
              </a:spcBef>
              <a:spcAft>
                <a:spcPts val="0"/>
              </a:spcAft>
              <a:buClr>
                <a:schemeClr val="dk1"/>
              </a:buClr>
              <a:buSzPts val="1600"/>
              <a:buFont typeface="Calibri"/>
              <a:buChar char="•"/>
            </a:pPr>
            <a:r>
              <a:rPr lang="hr-HR" sz="1600">
                <a:latin typeface="Calibri"/>
                <a:ea typeface="Calibri"/>
                <a:cs typeface="Calibri"/>
                <a:sym typeface="Calibri"/>
              </a:rPr>
              <a:t>International Journal of Lifelong Learning in Art Education</a:t>
            </a:r>
            <a:endParaRPr sz="1600">
              <a:latin typeface="Calibri"/>
              <a:ea typeface="Calibri"/>
              <a:cs typeface="Calibri"/>
              <a:sym typeface="Calibri"/>
            </a:endParaRPr>
          </a:p>
          <a:p>
            <a:pPr indent="-342900" lvl="0" marL="342900" rtl="0" algn="l">
              <a:lnSpc>
                <a:spcPct val="107000"/>
              </a:lnSpc>
              <a:spcBef>
                <a:spcPts val="1000"/>
              </a:spcBef>
              <a:spcAft>
                <a:spcPts val="0"/>
              </a:spcAft>
              <a:buClr>
                <a:schemeClr val="dk1"/>
              </a:buClr>
              <a:buSzPts val="1600"/>
              <a:buFont typeface="Calibri"/>
              <a:buChar char="•"/>
            </a:pPr>
            <a:r>
              <a:rPr lang="hr-HR" sz="1600">
                <a:latin typeface="Calibri"/>
                <a:ea typeface="Calibri"/>
                <a:cs typeface="Calibri"/>
                <a:sym typeface="Calibri"/>
              </a:rPr>
              <a:t>Art Therapy and Creative Coping Techniques for Older Adults, Susan I. Buchalter</a:t>
            </a:r>
            <a:endParaRPr sz="1600">
              <a:latin typeface="Calibri"/>
              <a:ea typeface="Calibri"/>
              <a:cs typeface="Calibri"/>
              <a:sym typeface="Calibri"/>
            </a:endParaRPr>
          </a:p>
          <a:p>
            <a:pPr indent="0" lvl="2" marL="914400" rtl="0" algn="l">
              <a:lnSpc>
                <a:spcPct val="107000"/>
              </a:lnSpc>
              <a:spcBef>
                <a:spcPts val="500"/>
              </a:spcBef>
              <a:spcAft>
                <a:spcPts val="0"/>
              </a:spcAft>
              <a:buClr>
                <a:schemeClr val="dk1"/>
              </a:buClr>
              <a:buSzPts val="1100"/>
              <a:buNone/>
            </a:pPr>
            <a:r>
              <a:t/>
            </a:r>
            <a:endParaRPr sz="1100">
              <a:latin typeface="Calibri"/>
              <a:ea typeface="Calibri"/>
              <a:cs typeface="Calibri"/>
              <a:sym typeface="Calibri"/>
            </a:endParaRPr>
          </a:p>
        </p:txBody>
      </p:sp>
      <p:pic>
        <p:nvPicPr>
          <p:cNvPr id="335" name="Google Shape;335;p26"/>
          <p:cNvPicPr preferRelativeResize="0"/>
          <p:nvPr/>
        </p:nvPicPr>
        <p:blipFill rotWithShape="1">
          <a:blip r:embed="rId5">
            <a:alphaModFix/>
          </a:blip>
          <a:srcRect b="0" l="0" r="0" t="0"/>
          <a:stretch/>
        </p:blipFill>
        <p:spPr>
          <a:xfrm>
            <a:off x="10637385" y="6391327"/>
            <a:ext cx="1554615" cy="353599"/>
          </a:xfrm>
          <a:prstGeom prst="rect">
            <a:avLst/>
          </a:prstGeom>
          <a:noFill/>
          <a:ln>
            <a:noFill/>
          </a:ln>
        </p:spPr>
      </p:pic>
      <p:pic>
        <p:nvPicPr>
          <p:cNvPr id="336" name="Google Shape;336;p26"/>
          <p:cNvPicPr preferRelativeResize="0"/>
          <p:nvPr/>
        </p:nvPicPr>
        <p:blipFill rotWithShape="1">
          <a:blip r:embed="rId6">
            <a:alphaModFix/>
          </a:blip>
          <a:srcRect b="0" l="0" r="0" t="0"/>
          <a:stretch/>
        </p:blipFill>
        <p:spPr>
          <a:xfrm>
            <a:off x="10814185" y="0"/>
            <a:ext cx="1377815" cy="13778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id="113" name="Google Shape;113;p3"/>
          <p:cNvPicPr preferRelativeResize="0"/>
          <p:nvPr/>
        </p:nvPicPr>
        <p:blipFill rotWithShape="1">
          <a:blip r:embed="rId3">
            <a:alphaModFix/>
          </a:blip>
          <a:srcRect b="8142" l="2387" r="-2386" t="37918"/>
          <a:stretch/>
        </p:blipFill>
        <p:spPr>
          <a:xfrm>
            <a:off x="0" y="-2097"/>
            <a:ext cx="10287000" cy="3429000"/>
          </a:xfrm>
          <a:prstGeom prst="rect">
            <a:avLst/>
          </a:prstGeom>
          <a:noFill/>
          <a:ln>
            <a:noFill/>
          </a:ln>
        </p:spPr>
      </p:pic>
      <p:sp>
        <p:nvSpPr>
          <p:cNvPr id="114" name="Google Shape;114;p3"/>
          <p:cNvSpPr/>
          <p:nvPr/>
        </p:nvSpPr>
        <p:spPr>
          <a:xfrm>
            <a:off x="8701003" y="-1"/>
            <a:ext cx="3487577" cy="3429000"/>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5" name="Google Shape;115;p3"/>
          <p:cNvSpPr/>
          <p:nvPr/>
        </p:nvSpPr>
        <p:spPr>
          <a:xfrm rot="10800000">
            <a:off x="5224346" y="-2096"/>
            <a:ext cx="3484819" cy="3430048"/>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id="116" name="Google Shape;116;p3"/>
          <p:cNvPicPr preferRelativeResize="0"/>
          <p:nvPr/>
        </p:nvPicPr>
        <p:blipFill rotWithShape="1">
          <a:blip r:embed="rId4">
            <a:alphaModFix/>
          </a:blip>
          <a:srcRect b="-1" l="0" r="-1" t="0"/>
          <a:stretch/>
        </p:blipFill>
        <p:spPr>
          <a:xfrm>
            <a:off x="8914500" y="178410"/>
            <a:ext cx="3070456" cy="3070456"/>
          </a:xfrm>
          <a:custGeom>
            <a:rect b="b" l="l" r="r" t="t"/>
            <a:pathLst>
              <a:path extrusionOk="0" h="3070456" w="3070456">
                <a:moveTo>
                  <a:pt x="1535228" y="0"/>
                </a:moveTo>
                <a:cubicBezTo>
                  <a:pt x="2383111" y="0"/>
                  <a:pt x="3070456" y="687345"/>
                  <a:pt x="3070456" y="1535228"/>
                </a:cubicBezTo>
                <a:cubicBezTo>
                  <a:pt x="3070456" y="2383111"/>
                  <a:pt x="2383111" y="3070456"/>
                  <a:pt x="1535228" y="3070456"/>
                </a:cubicBezTo>
                <a:cubicBezTo>
                  <a:pt x="687345" y="3070456"/>
                  <a:pt x="0" y="2383111"/>
                  <a:pt x="0" y="1535228"/>
                </a:cubicBezTo>
                <a:cubicBezTo>
                  <a:pt x="0" y="687345"/>
                  <a:pt x="687345" y="0"/>
                  <a:pt x="1535228" y="0"/>
                </a:cubicBezTo>
                <a:close/>
              </a:path>
            </a:pathLst>
          </a:custGeom>
          <a:noFill/>
          <a:ln>
            <a:noFill/>
          </a:ln>
        </p:spPr>
      </p:pic>
      <p:sp>
        <p:nvSpPr>
          <p:cNvPr id="117" name="Google Shape;117;p3"/>
          <p:cNvSpPr txBox="1"/>
          <p:nvPr>
            <p:ph idx="1" type="body"/>
          </p:nvPr>
        </p:nvSpPr>
        <p:spPr>
          <a:xfrm>
            <a:off x="827638" y="3605314"/>
            <a:ext cx="10286999" cy="2492834"/>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b="1" lang="hr-HR"/>
              <a:t>What kind of art or creative activities have brought you joy?</a:t>
            </a:r>
            <a:endParaRPr b="1"/>
          </a:p>
          <a:p>
            <a:pPr indent="0" lvl="0" marL="0" rtl="0" algn="l">
              <a:lnSpc>
                <a:spcPct val="120000"/>
              </a:lnSpc>
              <a:spcBef>
                <a:spcPts val="100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rPr lang="hr-HR"/>
              <a:t>Music, painting, literature, traditional crafts, gardening, caligraphy, </a:t>
            </a:r>
            <a:endParaRPr/>
          </a:p>
          <a:p>
            <a:pPr indent="0" lvl="0" marL="0" rtl="0" algn="l">
              <a:lnSpc>
                <a:spcPct val="120000"/>
              </a:lnSpc>
              <a:spcBef>
                <a:spcPts val="1000"/>
              </a:spcBef>
              <a:spcAft>
                <a:spcPts val="0"/>
              </a:spcAft>
              <a:buClr>
                <a:schemeClr val="dk1"/>
              </a:buClr>
              <a:buSzPts val="1800"/>
              <a:buNone/>
            </a:pPr>
            <a:r>
              <a:rPr lang="hr-HR"/>
              <a:t>cooking, attending cultural events…. </a:t>
            </a:r>
            <a:endParaRPr/>
          </a:p>
        </p:txBody>
      </p:sp>
      <p:pic>
        <p:nvPicPr>
          <p:cNvPr id="118" name="Google Shape;118;p3"/>
          <p:cNvPicPr preferRelativeResize="0"/>
          <p:nvPr/>
        </p:nvPicPr>
        <p:blipFill rotWithShape="1">
          <a:blip r:embed="rId5">
            <a:alphaModFix/>
          </a:blip>
          <a:srcRect b="0" l="0" r="0" t="0"/>
          <a:stretch/>
        </p:blipFill>
        <p:spPr>
          <a:xfrm>
            <a:off x="10926069" y="6367733"/>
            <a:ext cx="1109568" cy="2499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Importance of Art, Culture and Creative Expression for Wellbeing </a:t>
            </a:r>
            <a:endParaRPr/>
          </a:p>
        </p:txBody>
      </p:sp>
      <p:sp>
        <p:nvSpPr>
          <p:cNvPr id="125" name="Google Shape;125;p4"/>
          <p:cNvSpPr txBox="1"/>
          <p:nvPr>
            <p:ph idx="1" type="body"/>
          </p:nvPr>
        </p:nvSpPr>
        <p:spPr>
          <a:xfrm>
            <a:off x="268840" y="2948244"/>
            <a:ext cx="9950103" cy="3513514"/>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Clr>
                <a:schemeClr val="dk1"/>
              </a:buClr>
              <a:buSzPts val="1800"/>
              <a:buChar char="•"/>
            </a:pPr>
            <a:r>
              <a:rPr lang="hr-HR"/>
              <a:t>Did you know that engaging in creative activities regularly can improve happiness, reduce loneliness, and enhance cognitive abilities, making a real difference in our well-being as we age? (National Institute for Aging)</a:t>
            </a:r>
            <a:endParaRPr/>
          </a:p>
          <a:p>
            <a:pPr indent="-228600" lvl="0" marL="228600" rtl="0" algn="l">
              <a:lnSpc>
                <a:spcPct val="120000"/>
              </a:lnSpc>
              <a:spcBef>
                <a:spcPts val="1000"/>
              </a:spcBef>
              <a:spcAft>
                <a:spcPts val="0"/>
              </a:spcAft>
              <a:buClr>
                <a:schemeClr val="dk1"/>
              </a:buClr>
              <a:buSzPts val="1800"/>
              <a:buChar char="•"/>
            </a:pPr>
            <a:r>
              <a:rPr lang="hr-HR"/>
              <a:t>Creative participation can improve mood, boost social interaction, and maintain cognitive and physical abilities </a:t>
            </a:r>
            <a:endParaRPr/>
          </a:p>
          <a:p>
            <a:pPr indent="-228600" lvl="0" marL="228600" rtl="0" algn="l">
              <a:lnSpc>
                <a:spcPct val="120000"/>
              </a:lnSpc>
              <a:spcBef>
                <a:spcPts val="1000"/>
              </a:spcBef>
              <a:spcAft>
                <a:spcPts val="0"/>
              </a:spcAft>
              <a:buClr>
                <a:schemeClr val="dk1"/>
              </a:buClr>
              <a:buSzPts val="1800"/>
              <a:buChar char="•"/>
            </a:pPr>
            <a:r>
              <a:rPr lang="hr-HR"/>
              <a:t>The CultureForHealth project, found that arts-based interventions help reduce stress and anxiety and improve overall quality of life for people of all ages by fostering social connections and healthier lifestyles</a:t>
            </a:r>
            <a:endParaRPr/>
          </a:p>
          <a:p>
            <a:pPr indent="-228600" lvl="0" marL="228600" rtl="0" algn="l">
              <a:lnSpc>
                <a:spcPct val="120000"/>
              </a:lnSpc>
              <a:spcBef>
                <a:spcPts val="1000"/>
              </a:spcBef>
              <a:spcAft>
                <a:spcPts val="0"/>
              </a:spcAft>
              <a:buClr>
                <a:schemeClr val="dk1"/>
              </a:buClr>
              <a:buSzPts val="1800"/>
              <a:buChar char="•"/>
            </a:pPr>
            <a:r>
              <a:rPr lang="hr-HR"/>
              <a:t>The </a:t>
            </a:r>
            <a:r>
              <a:rPr b="1" lang="hr-HR"/>
              <a:t>World Health Organization (WHO)</a:t>
            </a:r>
            <a:r>
              <a:rPr lang="hr-HR"/>
              <a:t> has noted that participation in arts can help reduce symptoms of anxiety and depression</a:t>
            </a:r>
            <a:endParaRPr/>
          </a:p>
        </p:txBody>
      </p:sp>
      <p:pic>
        <p:nvPicPr>
          <p:cNvPr id="126" name="Google Shape;126;p4"/>
          <p:cNvPicPr preferRelativeResize="0"/>
          <p:nvPr/>
        </p:nvPicPr>
        <p:blipFill rotWithShape="1">
          <a:blip r:embed="rId3">
            <a:alphaModFix amt="35000"/>
          </a:blip>
          <a:srcRect b="20701" l="0" r="0" t="15018"/>
          <a:stretch/>
        </p:blipFill>
        <p:spPr>
          <a:xfrm>
            <a:off x="342225" y="0"/>
            <a:ext cx="10616419" cy="6824311"/>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txBox="1"/>
          <p:nvPr>
            <p:ph type="title"/>
          </p:nvPr>
        </p:nvSpPr>
        <p:spPr>
          <a:xfrm>
            <a:off x="7160528" y="173108"/>
            <a:ext cx="4774799" cy="67391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rgbClr val="000000"/>
              </a:buClr>
              <a:buSzPts val="3200"/>
              <a:buFont typeface="Arial"/>
              <a:buNone/>
            </a:pPr>
            <a:r>
              <a:rPr b="0" i="0" lang="hr-HR">
                <a:solidFill>
                  <a:srgbClr val="000000"/>
                </a:solidFill>
                <a:latin typeface="Arial"/>
                <a:ea typeface="Arial"/>
                <a:cs typeface="Arial"/>
                <a:sym typeface="Arial"/>
              </a:rPr>
              <a:t>Nikola Faller, sculptor CRO</a:t>
            </a:r>
            <a:endParaRPr/>
          </a:p>
        </p:txBody>
      </p:sp>
      <p:sp>
        <p:nvSpPr>
          <p:cNvPr id="132" name="Google Shape;132;p5"/>
          <p:cNvSpPr txBox="1"/>
          <p:nvPr>
            <p:ph idx="1" type="body"/>
          </p:nvPr>
        </p:nvSpPr>
        <p:spPr>
          <a:xfrm>
            <a:off x="8008219" y="4071486"/>
            <a:ext cx="3397718" cy="186934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hr-HR"/>
              <a:t>https://lupiga.com/hiperlink/uz-ovog-covjeka-jesen-u-osijeku-je-nesto-posebno-grabljanjem-lisca-do-impresivne-umjetnosti</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descr="Pogledajte prekrasna umjetnička djela od lišća u osječkim parkovima" id="133" name="Google Shape;133;p5"/>
          <p:cNvPicPr preferRelativeResize="0"/>
          <p:nvPr/>
        </p:nvPicPr>
        <p:blipFill rotWithShape="1">
          <a:blip r:embed="rId3">
            <a:alphaModFix/>
          </a:blip>
          <a:srcRect b="0" l="0" r="0" t="29769"/>
          <a:stretch/>
        </p:blipFill>
        <p:spPr>
          <a:xfrm>
            <a:off x="141726" y="744728"/>
            <a:ext cx="7163127" cy="5940164"/>
          </a:xfrm>
          <a:prstGeom prst="rect">
            <a:avLst/>
          </a:prstGeom>
          <a:noFill/>
          <a:ln>
            <a:noFill/>
          </a:ln>
        </p:spPr>
      </p:pic>
      <p:sp>
        <p:nvSpPr>
          <p:cNvPr id="134" name="Google Shape;134;p5"/>
          <p:cNvSpPr txBox="1"/>
          <p:nvPr/>
        </p:nvSpPr>
        <p:spPr>
          <a:xfrm>
            <a:off x="7652084" y="1511166"/>
            <a:ext cx="428324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hr-HR" sz="2400" u="none" cap="none" strike="noStrike">
                <a:solidFill>
                  <a:schemeClr val="accent1"/>
                </a:solidFill>
                <a:latin typeface="Avenir"/>
                <a:ea typeface="Avenir"/>
                <a:cs typeface="Avenir"/>
                <a:sym typeface="Avenir"/>
              </a:rPr>
              <a:t>Even cleaning a garden can be creative ☺</a:t>
            </a:r>
            <a:endParaRPr b="1" sz="2400">
              <a:solidFill>
                <a:schemeClr val="accent1"/>
              </a:solidFill>
              <a:latin typeface="Avenir"/>
              <a:ea typeface="Avenir"/>
              <a:cs typeface="Avenir"/>
              <a:sym typeface="Avenir"/>
            </a:endParaRPr>
          </a:p>
          <a:p>
            <a:pPr indent="0" lvl="0" marL="0" marR="0" rtl="0" algn="l">
              <a:spcBef>
                <a:spcPts val="0"/>
              </a:spcBef>
              <a:spcAft>
                <a:spcPts val="0"/>
              </a:spcAft>
              <a:buNone/>
            </a:pPr>
            <a:r>
              <a:t/>
            </a:r>
            <a:endParaRPr b="1" sz="2400">
              <a:solidFill>
                <a:schemeClr val="accent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Keith Richards Is Riding Out the Pandemic in His “Comfies” | GQ" id="140" name="Google Shape;140;p6"/>
          <p:cNvPicPr preferRelativeResize="0"/>
          <p:nvPr/>
        </p:nvPicPr>
        <p:blipFill rotWithShape="1">
          <a:blip r:embed="rId3">
            <a:alphaModFix/>
          </a:blip>
          <a:srcRect b="0" l="0" r="0" t="0"/>
          <a:stretch/>
        </p:blipFill>
        <p:spPr>
          <a:xfrm>
            <a:off x="84825" y="1239253"/>
            <a:ext cx="7363326" cy="5522494"/>
          </a:xfrm>
          <a:prstGeom prst="rect">
            <a:avLst/>
          </a:prstGeom>
          <a:noFill/>
          <a:ln>
            <a:noFill/>
          </a:ln>
        </p:spPr>
      </p:pic>
      <p:sp>
        <p:nvSpPr>
          <p:cNvPr id="141" name="Google Shape;141;p6"/>
          <p:cNvSpPr txBox="1"/>
          <p:nvPr>
            <p:ph type="title"/>
          </p:nvPr>
        </p:nvSpPr>
        <p:spPr>
          <a:xfrm>
            <a:off x="84825" y="408370"/>
            <a:ext cx="9950103" cy="75368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hr-HR"/>
              <a:t>Social Connection</a:t>
            </a:r>
            <a:endParaRPr/>
          </a:p>
        </p:txBody>
      </p:sp>
      <p:pic>
        <p:nvPicPr>
          <p:cNvPr id="142" name="Google Shape;142;p6"/>
          <p:cNvPicPr preferRelativeResize="0"/>
          <p:nvPr/>
        </p:nvPicPr>
        <p:blipFill rotWithShape="1">
          <a:blip r:embed="rId4">
            <a:alphaModFix/>
          </a:blip>
          <a:srcRect b="0" l="0" r="0" t="0"/>
          <a:stretch/>
        </p:blipFill>
        <p:spPr>
          <a:xfrm>
            <a:off x="10657822" y="96307"/>
            <a:ext cx="1377815" cy="1377815"/>
          </a:xfrm>
          <a:prstGeom prst="rect">
            <a:avLst/>
          </a:prstGeom>
          <a:noFill/>
          <a:ln>
            <a:noFill/>
          </a:ln>
        </p:spPr>
      </p:pic>
      <p:pic>
        <p:nvPicPr>
          <p:cNvPr id="143" name="Google Shape;143;p6"/>
          <p:cNvPicPr preferRelativeResize="0"/>
          <p:nvPr/>
        </p:nvPicPr>
        <p:blipFill rotWithShape="1">
          <a:blip r:embed="rId5">
            <a:alphaModFix/>
          </a:blip>
          <a:srcRect b="0" l="0" r="0" t="0"/>
          <a:stretch/>
        </p:blipFill>
        <p:spPr>
          <a:xfrm>
            <a:off x="10926069" y="6367733"/>
            <a:ext cx="1109568" cy="249958"/>
          </a:xfrm>
          <a:prstGeom prst="rect">
            <a:avLst/>
          </a:prstGeom>
          <a:noFill/>
          <a:ln>
            <a:noFill/>
          </a:ln>
        </p:spPr>
      </p:pic>
      <p:sp>
        <p:nvSpPr>
          <p:cNvPr id="144" name="Google Shape;144;p6"/>
          <p:cNvSpPr txBox="1"/>
          <p:nvPr/>
        </p:nvSpPr>
        <p:spPr>
          <a:xfrm>
            <a:off x="7963601" y="2644170"/>
            <a:ext cx="339952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2400">
                <a:solidFill>
                  <a:schemeClr val="accent1"/>
                </a:solidFill>
                <a:latin typeface="Avenir"/>
                <a:ea typeface="Avenir"/>
                <a:cs typeface="Avenir"/>
                <a:sym typeface="Avenir"/>
              </a:rPr>
              <a:t>Art and culture foster social bonds, which are crucial for mental and physical health</a:t>
            </a:r>
            <a:endParaRPr b="1" sz="2400">
              <a:solidFill>
                <a:schemeClr val="accent1"/>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7"/>
          <p:cNvSpPr txBox="1"/>
          <p:nvPr>
            <p:ph type="title"/>
          </p:nvPr>
        </p:nvSpPr>
        <p:spPr>
          <a:xfrm>
            <a:off x="868041" y="587954"/>
            <a:ext cx="9950103" cy="75368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hr-HR"/>
              <a:t>Cognitive Health</a:t>
            </a:r>
            <a:endParaRPr/>
          </a:p>
        </p:txBody>
      </p:sp>
      <p:grpSp>
        <p:nvGrpSpPr>
          <p:cNvPr id="151" name="Google Shape;151;p7"/>
          <p:cNvGrpSpPr/>
          <p:nvPr/>
        </p:nvGrpSpPr>
        <p:grpSpPr>
          <a:xfrm>
            <a:off x="1082220" y="2427316"/>
            <a:ext cx="9940386" cy="3513513"/>
            <a:chOff x="4858" y="0"/>
            <a:chExt cx="9940386" cy="3513513"/>
          </a:xfrm>
        </p:grpSpPr>
        <p:sp>
          <p:nvSpPr>
            <p:cNvPr id="152" name="Google Shape;152;p7"/>
            <p:cNvSpPr/>
            <p:nvPr/>
          </p:nvSpPr>
          <p:spPr>
            <a:xfrm>
              <a:off x="4858" y="0"/>
              <a:ext cx="9940386" cy="2982115"/>
            </a:xfrm>
            <a:prstGeom prst="rect">
              <a:avLst/>
            </a:prstGeom>
            <a:solidFill>
              <a:srgbClr val="F7931B"/>
            </a:solidFill>
            <a:ln cap="flat" cmpd="sng" w="12700">
              <a:solidFill>
                <a:srgbClr val="F7931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txBox="1"/>
            <p:nvPr/>
          </p:nvSpPr>
          <p:spPr>
            <a:xfrm>
              <a:off x="4858" y="0"/>
              <a:ext cx="9940386" cy="2982115"/>
            </a:xfrm>
            <a:prstGeom prst="rect">
              <a:avLst/>
            </a:prstGeom>
            <a:noFill/>
            <a:ln>
              <a:noFill/>
            </a:ln>
          </p:spPr>
          <p:txBody>
            <a:bodyPr anchorCtr="0" anchor="ctr" bIns="785500" lIns="785500" spcFirstLastPara="1" rIns="785500" wrap="square" tIns="785500">
              <a:noAutofit/>
            </a:bodyPr>
            <a:lstStyle/>
            <a:p>
              <a:pPr indent="0" lvl="0" marL="0" marR="0" rtl="0" algn="ctr">
                <a:lnSpc>
                  <a:spcPct val="90000"/>
                </a:lnSpc>
                <a:spcBef>
                  <a:spcPts val="0"/>
                </a:spcBef>
                <a:spcAft>
                  <a:spcPts val="0"/>
                </a:spcAft>
                <a:buClr>
                  <a:schemeClr val="lt1"/>
                </a:buClr>
                <a:buSzPts val="2700"/>
                <a:buFont typeface="Avenir"/>
                <a:buNone/>
              </a:pPr>
              <a:r>
                <a:rPr b="1" lang="hr-HR" sz="2700">
                  <a:solidFill>
                    <a:schemeClr val="lt1"/>
                  </a:solidFill>
                  <a:latin typeface="Avenir"/>
                  <a:ea typeface="Avenir"/>
                  <a:cs typeface="Avenir"/>
                  <a:sym typeface="Avenir"/>
                </a:rPr>
                <a:t>Handmade Wellbeing project: </a:t>
              </a:r>
              <a:r>
                <a:rPr lang="hr-HR" sz="2700">
                  <a:solidFill>
                    <a:schemeClr val="lt1"/>
                  </a:solidFill>
                  <a:latin typeface="Avenir"/>
                  <a:ea typeface="Avenir"/>
                  <a:cs typeface="Avenir"/>
                  <a:sym typeface="Avenir"/>
                </a:rPr>
                <a:t>activities like crafting have been shown to improve hand-eye coordination and cognitive abilities necessary for daily life (EPALE)</a:t>
              </a:r>
              <a:endParaRPr sz="2700">
                <a:solidFill>
                  <a:schemeClr val="lt1"/>
                </a:solidFill>
                <a:latin typeface="Avenir"/>
                <a:ea typeface="Avenir"/>
                <a:cs typeface="Avenir"/>
                <a:sym typeface="Avenir"/>
              </a:endParaRPr>
            </a:p>
          </p:txBody>
        </p:sp>
        <p:sp>
          <p:nvSpPr>
            <p:cNvPr id="154" name="Google Shape;154;p7"/>
            <p:cNvSpPr/>
            <p:nvPr/>
          </p:nvSpPr>
          <p:spPr>
            <a:xfrm>
              <a:off x="4858" y="2982115"/>
              <a:ext cx="9940386" cy="531398"/>
            </a:xfrm>
            <a:prstGeom prst="rect">
              <a:avLst/>
            </a:prstGeom>
            <a:solidFill>
              <a:srgbClr val="FBDBCA">
                <a:alpha val="89803"/>
              </a:srgbClr>
            </a:solidFill>
            <a:ln cap="flat" cmpd="sng" w="12700">
              <a:solidFill>
                <a:srgbClr val="FBDBC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5" name="Google Shape;155;p7"/>
          <p:cNvPicPr preferRelativeResize="0"/>
          <p:nvPr/>
        </p:nvPicPr>
        <p:blipFill rotWithShape="1">
          <a:blip r:embed="rId3">
            <a:alphaModFix/>
          </a:blip>
          <a:srcRect b="0" l="0" r="0" t="0"/>
          <a:stretch/>
        </p:blipFill>
        <p:spPr>
          <a:xfrm>
            <a:off x="10657822" y="96307"/>
            <a:ext cx="1377815" cy="1377815"/>
          </a:xfrm>
          <a:prstGeom prst="rect">
            <a:avLst/>
          </a:prstGeom>
          <a:noFill/>
          <a:ln>
            <a:noFill/>
          </a:ln>
        </p:spPr>
      </p:pic>
      <p:pic>
        <p:nvPicPr>
          <p:cNvPr id="156" name="Google Shape;156;p7"/>
          <p:cNvPicPr preferRelativeResize="0"/>
          <p:nvPr/>
        </p:nvPicPr>
        <p:blipFill rotWithShape="1">
          <a:blip r:embed="rId4">
            <a:alphaModFix/>
          </a:blip>
          <a:srcRect b="0" l="0" r="0" t="0"/>
          <a:stretch/>
        </p:blipFill>
        <p:spPr>
          <a:xfrm>
            <a:off x="10926069" y="6367733"/>
            <a:ext cx="1109568" cy="249958"/>
          </a:xfrm>
          <a:prstGeom prst="rect">
            <a:avLst/>
          </a:prstGeom>
          <a:noFill/>
          <a:ln>
            <a:noFill/>
          </a:ln>
        </p:spPr>
      </p:pic>
      <p:sp>
        <p:nvSpPr>
          <p:cNvPr id="157" name="Google Shape;157;p7"/>
          <p:cNvSpPr txBox="1"/>
          <p:nvPr/>
        </p:nvSpPr>
        <p:spPr>
          <a:xfrm>
            <a:off x="1077362" y="1655545"/>
            <a:ext cx="86152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chemeClr val="dk1"/>
                </a:solidFill>
                <a:latin typeface="Avenir"/>
                <a:ea typeface="Avenir"/>
                <a:cs typeface="Avenir"/>
                <a:sym typeface="Avenir"/>
              </a:rPr>
              <a:t>Art is a form of creative expression and a tool to keep our minds active.</a:t>
            </a:r>
            <a:endParaRPr/>
          </a:p>
        </p:txBody>
      </p:sp>
      <p:pic>
        <p:nvPicPr>
          <p:cNvPr descr="Free Woman Hands Holding Clay Pitcher Stock Photo" id="158" name="Google Shape;158;p7"/>
          <p:cNvPicPr preferRelativeResize="0"/>
          <p:nvPr/>
        </p:nvPicPr>
        <p:blipFill rotWithShape="1">
          <a:blip r:embed="rId5">
            <a:alphaModFix/>
          </a:blip>
          <a:srcRect b="17469" l="0" r="0" t="31298"/>
          <a:stretch/>
        </p:blipFill>
        <p:spPr>
          <a:xfrm>
            <a:off x="8472279" y="-395560"/>
            <a:ext cx="5042333" cy="3874958"/>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8"/>
          <p:cNvSpPr txBox="1"/>
          <p:nvPr>
            <p:ph type="title"/>
          </p:nvPr>
        </p:nvSpPr>
        <p:spPr>
          <a:xfrm>
            <a:off x="1077362" y="720434"/>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Interactive Exercise</a:t>
            </a:r>
            <a:endParaRPr/>
          </a:p>
        </p:txBody>
      </p:sp>
      <p:pic>
        <p:nvPicPr>
          <p:cNvPr id="165" name="Google Shape;165;p8"/>
          <p:cNvPicPr preferRelativeResize="0"/>
          <p:nvPr>
            <p:ph idx="1" type="body"/>
          </p:nvPr>
        </p:nvPicPr>
        <p:blipFill rotWithShape="1">
          <a:blip r:embed="rId3">
            <a:alphaModFix/>
          </a:blip>
          <a:srcRect b="0" l="0" r="0" t="0"/>
          <a:stretch/>
        </p:blipFill>
        <p:spPr>
          <a:xfrm>
            <a:off x="5223430" y="396615"/>
            <a:ext cx="6237171" cy="6322447"/>
          </a:xfrm>
          <a:prstGeom prst="rect">
            <a:avLst/>
          </a:prstGeom>
          <a:noFill/>
          <a:ln>
            <a:noFill/>
          </a:ln>
        </p:spPr>
      </p:pic>
      <p:sp>
        <p:nvSpPr>
          <p:cNvPr id="166" name="Google Shape;166;p8"/>
          <p:cNvSpPr txBox="1"/>
          <p:nvPr/>
        </p:nvSpPr>
        <p:spPr>
          <a:xfrm>
            <a:off x="515413" y="2094364"/>
            <a:ext cx="433572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1800">
                <a:solidFill>
                  <a:schemeClr val="dk1"/>
                </a:solidFill>
                <a:latin typeface="Avenir"/>
                <a:ea typeface="Avenir"/>
                <a:cs typeface="Avenir"/>
                <a:sym typeface="Avenir"/>
              </a:rPr>
              <a:t>Composition with Red, Blue and Yellow</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Piet Mondrian</a:t>
            </a: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1930</a:t>
            </a: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Oil on canvas</a:t>
            </a: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45 cm × 45 cm </a:t>
            </a:r>
            <a:endParaRPr sz="1800">
              <a:solidFill>
                <a:schemeClr val="dk1"/>
              </a:solidFill>
              <a:latin typeface="Avenir"/>
              <a:ea typeface="Avenir"/>
              <a:cs typeface="Avenir"/>
              <a:sym typeface="Avenir"/>
            </a:endParaRPr>
          </a:p>
          <a:p>
            <a:pPr indent="0" lvl="0" marL="0" marR="0" rtl="0" algn="l">
              <a:spcBef>
                <a:spcPts val="0"/>
              </a:spcBef>
              <a:spcAft>
                <a:spcPts val="0"/>
              </a:spcAft>
              <a:buNone/>
            </a:pPr>
            <a:r>
              <a:rPr lang="hr-HR" sz="1800">
                <a:solidFill>
                  <a:schemeClr val="dk1"/>
                </a:solidFill>
                <a:latin typeface="Avenir"/>
                <a:ea typeface="Avenir"/>
                <a:cs typeface="Avenir"/>
                <a:sym typeface="Avenir"/>
              </a:rPr>
              <a:t>Kunsthaus Zürich</a:t>
            </a:r>
            <a:endParaRPr sz="1800">
              <a:solidFill>
                <a:schemeClr val="dk1"/>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9"/>
          <p:cNvSpPr txBox="1"/>
          <p:nvPr>
            <p:ph type="title"/>
          </p:nvPr>
        </p:nvSpPr>
        <p:spPr>
          <a:xfrm>
            <a:off x="1077362" y="720434"/>
            <a:ext cx="9950103" cy="4538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hr-HR"/>
              <a:t>Interactive Exercise</a:t>
            </a:r>
            <a:endParaRPr/>
          </a:p>
        </p:txBody>
      </p:sp>
      <p:pic>
        <p:nvPicPr>
          <p:cNvPr id="173" name="Google Shape;173;p9"/>
          <p:cNvPicPr preferRelativeResize="0"/>
          <p:nvPr>
            <p:ph idx="1" type="body"/>
          </p:nvPr>
        </p:nvPicPr>
        <p:blipFill rotWithShape="1">
          <a:blip r:embed="rId3">
            <a:alphaModFix/>
          </a:blip>
          <a:srcRect b="0" l="0" r="0" t="0"/>
          <a:stretch/>
        </p:blipFill>
        <p:spPr>
          <a:xfrm>
            <a:off x="6096000" y="154368"/>
            <a:ext cx="4931465" cy="6577343"/>
          </a:xfrm>
          <a:prstGeom prst="rect">
            <a:avLst/>
          </a:prstGeom>
          <a:noFill/>
          <a:ln>
            <a:noFill/>
          </a:ln>
        </p:spPr>
      </p:pic>
      <p:sp>
        <p:nvSpPr>
          <p:cNvPr id="174" name="Google Shape;174;p9"/>
          <p:cNvSpPr txBox="1"/>
          <p:nvPr/>
        </p:nvSpPr>
        <p:spPr>
          <a:xfrm>
            <a:off x="515413" y="2094364"/>
            <a:ext cx="433572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hr-HR" sz="1800">
                <a:solidFill>
                  <a:schemeClr val="dk1"/>
                </a:solidFill>
                <a:latin typeface="Avenir"/>
                <a:ea typeface="Avenir"/>
                <a:cs typeface="Avenir"/>
                <a:sym typeface="Avenir"/>
              </a:rPr>
              <a:t>Grounded Sun / Prizemljeno Sunce</a:t>
            </a:r>
            <a:endParaRPr/>
          </a:p>
          <a:p>
            <a:pPr indent="0" lvl="0" marL="0" marR="0" rtl="0" algn="l">
              <a:spcBef>
                <a:spcPts val="0"/>
              </a:spcBef>
              <a:spcAft>
                <a:spcPts val="0"/>
              </a:spcAft>
              <a:buNone/>
            </a:pPr>
            <a:r>
              <a:t/>
            </a:r>
            <a:endParaRPr b="1" sz="1800">
              <a:solidFill>
                <a:schemeClr val="dk1"/>
              </a:solidFill>
              <a:latin typeface="Avenir"/>
              <a:ea typeface="Avenir"/>
              <a:cs typeface="Avenir"/>
              <a:sym typeface="Avenir"/>
            </a:endParaRPr>
          </a:p>
          <a:p>
            <a:pPr indent="0" lvl="0" marL="0" marR="0" rtl="0" algn="l">
              <a:spcBef>
                <a:spcPts val="0"/>
              </a:spcBef>
              <a:spcAft>
                <a:spcPts val="0"/>
              </a:spcAft>
              <a:buNone/>
            </a:pPr>
            <a:r>
              <a:rPr b="1" lang="hr-HR" sz="1800">
                <a:solidFill>
                  <a:schemeClr val="dk1"/>
                </a:solidFill>
                <a:latin typeface="Avenir"/>
                <a:ea typeface="Avenir"/>
                <a:cs typeface="Avenir"/>
                <a:sym typeface="Avenir"/>
              </a:rPr>
              <a:t>Ivan Kožarić, 1971. </a:t>
            </a:r>
            <a:endParaRPr/>
          </a:p>
          <a:p>
            <a:pPr indent="0" lvl="0" marL="0" marR="0" rtl="0" algn="l">
              <a:spcBef>
                <a:spcPts val="0"/>
              </a:spcBef>
              <a:spcAft>
                <a:spcPts val="0"/>
              </a:spcAft>
              <a:buNone/>
            </a:pPr>
            <a:r>
              <a:t/>
            </a:r>
            <a:endParaRPr b="1" sz="1800">
              <a:solidFill>
                <a:schemeClr val="dk1"/>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Tema sustava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ocksVTI">
  <a:themeElements>
    <a:clrScheme name="Po meri 2">
      <a:dk1>
        <a:srgbClr val="000000"/>
      </a:dk1>
      <a:lt1>
        <a:srgbClr val="FFFFFF"/>
      </a:lt1>
      <a:dk2>
        <a:srgbClr val="39302A"/>
      </a:dk2>
      <a:lt2>
        <a:srgbClr val="E5DEDB"/>
      </a:lt2>
      <a:accent1>
        <a:srgbClr val="F8931D"/>
      </a:accent1>
      <a:accent2>
        <a:srgbClr val="F8931D"/>
      </a:accent2>
      <a:accent3>
        <a:srgbClr val="F8931D"/>
      </a:accent3>
      <a:accent4>
        <a:srgbClr val="F8931D"/>
      </a:accent4>
      <a:accent5>
        <a:srgbClr val="F8931D"/>
      </a:accent5>
      <a:accent6>
        <a:srgbClr val="F8931D"/>
      </a:accent6>
      <a:hlink>
        <a:srgbClr val="F8931D"/>
      </a:hlink>
      <a:folHlink>
        <a:srgbClr val="F893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2024-07-02T07:05:35Z</dcterms:created>
  <dc:creator>Tanja Božič</dc:creator>
</cp:coreProperties>
</file>