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Lst>
  <p:sldSz cy="6858000" cx="12192000"/>
  <p:notesSz cx="6858000" cy="9144000"/>
  <p:embeddedFontLst>
    <p:embeddedFont>
      <p:font typeface="Open Sans"/>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7" roundtripDataSignature="AMtx7mjqRh1syLtwItyBYOSGH14folI5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OpenSans-regular.fntdata"/><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font" Target="fonts/OpenSans-italic.fntdata"/><Relationship Id="rId30" Type="http://schemas.openxmlformats.org/officeDocument/2006/relationships/slide" Target="slides/slide26.xml"/><Relationship Id="rId74" Type="http://schemas.openxmlformats.org/officeDocument/2006/relationships/font" Target="fonts/OpenSans-bold.fntdata"/><Relationship Id="rId33" Type="http://schemas.openxmlformats.org/officeDocument/2006/relationships/slide" Target="slides/slide29.xml"/><Relationship Id="rId77" Type="http://customschemas.google.com/relationships/presentationmetadata" Target="metadata"/><Relationship Id="rId32" Type="http://schemas.openxmlformats.org/officeDocument/2006/relationships/slide" Target="slides/slide28.xml"/><Relationship Id="rId76" Type="http://schemas.openxmlformats.org/officeDocument/2006/relationships/font" Target="fonts/OpenSans-boldItalic.fntdata"/><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 name="Google Shape;8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8" name="Google Shape;22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0" name="Google Shape;24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0" name="Google Shape;25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0" name="Google Shape;26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0" name="Google Shape;27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0" name="Google Shape;28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0" name="Google Shape;29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1" name="Google Shape;31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4" name="Google Shape;32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8" name="Google Shape;33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6" name="Google Shape;34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9" name="Google Shape;35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3" name="Google Shape;373;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9" name="Google Shape;389;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2" name="Google Shape;402;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1" name="Google Shape;421;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9" name="Google Shape;439;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1" name="Google Shape;481;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8" name="Google Shape;508;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4" name="Google Shape;524;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 name="Google Shape;10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8" name="Google Shape;538;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5" name="Google Shape;545;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5" name="Google Shape;565;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9" name="Google Shape;579;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1" name="Google Shape;591;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2" name="Google Shape;602;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4" name="Google Shape;614;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34a55d4942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5" name="Google Shape;625;g34a55d4942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34a55d4942c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7" name="Google Shape;637;g34a55d4942c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9" name="Google Shape;649;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0" name="Google Shape;12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9" name="Google Shape;659;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3" name="Google Shape;673;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7" name="Google Shape;687;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5" name="Google Shape;695;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7" name="Google Shape;707;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9" name="Google Shape;719;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7" name="Google Shape;737;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8" name="Google Shape;748;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9" name="Google Shape;759;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2" name="Google Shape;772;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 name="Google Shape;13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0" name="Google Shape;780;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2" name="Google Shape;802;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9" name="Google Shape;829;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9" name="Google Shape;839;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8" name="Google Shape;848;p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6" name="Google Shape;856;p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4" name="Google Shape;864;p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7" name="Google Shape;907;p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347cb8a5422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7" name="Google Shape;937;g347cb8a5422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304d5076d0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7" name="Google Shape;967;g304d5076d0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6" name="Google Shape;15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93" name="Google Shape;993;p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08" name="Google Shape;1008;p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16" name="Google Shape;1016;p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28" name="Google Shape;1028;p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36" name="Google Shape;1036;p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44" name="Google Shape;1044;p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60" name="Google Shape;1060;p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72" name="Google Shape;1072;p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86" name="Google Shape;1086;p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 name="Google Shape;16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0" name="Google Shape;18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8" name="Google Shape;20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66"/>
          <p:cNvSpPr txBox="1"/>
          <p:nvPr>
            <p:ph type="ctrTitle"/>
          </p:nvPr>
        </p:nvSpPr>
        <p:spPr>
          <a:xfrm>
            <a:off x="1084727" y="1597961"/>
            <a:ext cx="9144000" cy="3162300"/>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3200"/>
              <a:buFont typeface="Avenir"/>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66"/>
          <p:cNvSpPr txBox="1"/>
          <p:nvPr>
            <p:ph idx="1" type="subTitle"/>
          </p:nvPr>
        </p:nvSpPr>
        <p:spPr>
          <a:xfrm>
            <a:off x="1084727" y="4902488"/>
            <a:ext cx="9144000" cy="985075"/>
          </a:xfrm>
          <a:prstGeom prst="rect">
            <a:avLst/>
          </a:prstGeom>
          <a:noFill/>
          <a:ln>
            <a:noFill/>
          </a:ln>
        </p:spPr>
        <p:txBody>
          <a:bodyPr anchorCtr="0" anchor="t" bIns="45700" lIns="91425" spcFirstLastPara="1" rIns="91425" wrap="square" tIns="45700">
            <a:normAutofit/>
          </a:bodyPr>
          <a:lstStyle>
            <a:lvl1pPr lvl="0" algn="l">
              <a:lnSpc>
                <a:spcPct val="120000"/>
              </a:lnSpc>
              <a:spcBef>
                <a:spcPts val="1000"/>
              </a:spcBef>
              <a:spcAft>
                <a:spcPts val="0"/>
              </a:spcAft>
              <a:buClr>
                <a:schemeClr val="dk1"/>
              </a:buClr>
              <a:buSzPts val="1800"/>
              <a:buNone/>
              <a:defRPr sz="1800"/>
            </a:lvl1pPr>
            <a:lvl2pPr lvl="1" algn="ctr">
              <a:lnSpc>
                <a:spcPct val="120000"/>
              </a:lnSpc>
              <a:spcBef>
                <a:spcPts val="500"/>
              </a:spcBef>
              <a:spcAft>
                <a:spcPts val="0"/>
              </a:spcAft>
              <a:buClr>
                <a:schemeClr val="dk1"/>
              </a:buClr>
              <a:buSzPts val="2000"/>
              <a:buFont typeface="Avenir"/>
              <a:buNone/>
              <a:defRPr sz="2000"/>
            </a:lvl2pPr>
            <a:lvl3pPr lvl="2" algn="ctr">
              <a:lnSpc>
                <a:spcPct val="120000"/>
              </a:lnSpc>
              <a:spcBef>
                <a:spcPts val="500"/>
              </a:spcBef>
              <a:spcAft>
                <a:spcPts val="0"/>
              </a:spcAft>
              <a:buClr>
                <a:schemeClr val="dk1"/>
              </a:buClr>
              <a:buSzPts val="1800"/>
              <a:buNone/>
              <a:defRPr sz="1800"/>
            </a:lvl3pPr>
            <a:lvl4pPr lvl="3" algn="ctr">
              <a:lnSpc>
                <a:spcPct val="120000"/>
              </a:lnSpc>
              <a:spcBef>
                <a:spcPts val="500"/>
              </a:spcBef>
              <a:spcAft>
                <a:spcPts val="0"/>
              </a:spcAft>
              <a:buClr>
                <a:schemeClr val="dk1"/>
              </a:buClr>
              <a:buSzPts val="1600"/>
              <a:buFont typeface="Avenir"/>
              <a:buNone/>
              <a:defRPr sz="1600"/>
            </a:lvl4pPr>
            <a:lvl5pPr lvl="4" algn="ctr">
              <a:lnSpc>
                <a:spcPct val="12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 name="Google Shape;15;p66"/>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66"/>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6"/>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9" name="Shape 69"/>
        <p:cNvGrpSpPr/>
        <p:nvPr/>
      </p:nvGrpSpPr>
      <p:grpSpPr>
        <a:xfrm>
          <a:off x="0" y="0"/>
          <a:ext cx="0" cy="0"/>
          <a:chOff x="0" y="0"/>
          <a:chExt cx="0" cy="0"/>
        </a:xfrm>
      </p:grpSpPr>
      <p:sp>
        <p:nvSpPr>
          <p:cNvPr id="70" name="Google Shape;70;p75"/>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5"/>
          <p:cNvSpPr txBox="1"/>
          <p:nvPr>
            <p:ph idx="1" type="body"/>
          </p:nvPr>
        </p:nvSpPr>
        <p:spPr>
          <a:xfrm rot="5400000">
            <a:off x="4295656" y="-790979"/>
            <a:ext cx="3513514" cy="9950103"/>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228600" lvl="1" marL="914400" algn="l">
              <a:lnSpc>
                <a:spcPct val="120000"/>
              </a:lnSpc>
              <a:spcBef>
                <a:spcPts val="500"/>
              </a:spcBef>
              <a:spcAft>
                <a:spcPts val="0"/>
              </a:spcAft>
              <a:buClr>
                <a:schemeClr val="dk1"/>
              </a:buClr>
              <a:buSzPts val="1800"/>
              <a:buNone/>
              <a:defRPr/>
            </a:lvl2pPr>
            <a:lvl3pPr indent="-342900" lvl="2" marL="1371600" algn="l">
              <a:lnSpc>
                <a:spcPct val="120000"/>
              </a:lnSpc>
              <a:spcBef>
                <a:spcPts val="500"/>
              </a:spcBef>
              <a:spcAft>
                <a:spcPts val="0"/>
              </a:spcAft>
              <a:buClr>
                <a:schemeClr val="dk1"/>
              </a:buClr>
              <a:buSzPts val="1800"/>
              <a:buChar char="•"/>
              <a:defRPr/>
            </a:lvl3pPr>
            <a:lvl4pPr indent="-228600" lvl="3" marL="1828800" algn="l">
              <a:lnSpc>
                <a:spcPct val="120000"/>
              </a:lnSpc>
              <a:spcBef>
                <a:spcPts val="500"/>
              </a:spcBef>
              <a:spcAft>
                <a:spcPts val="0"/>
              </a:spcAft>
              <a:buClr>
                <a:schemeClr val="dk1"/>
              </a:buClr>
              <a:buSzPts val="1800"/>
              <a:buNone/>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75"/>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75"/>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5"/>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5" name="Shape 75"/>
        <p:cNvGrpSpPr/>
        <p:nvPr/>
      </p:nvGrpSpPr>
      <p:grpSpPr>
        <a:xfrm>
          <a:off x="0" y="0"/>
          <a:ext cx="0" cy="0"/>
          <a:chOff x="0" y="0"/>
          <a:chExt cx="0" cy="0"/>
        </a:xfrm>
      </p:grpSpPr>
      <p:sp>
        <p:nvSpPr>
          <p:cNvPr id="76" name="Google Shape;76;p76"/>
          <p:cNvSpPr txBox="1"/>
          <p:nvPr>
            <p:ph type="title"/>
          </p:nvPr>
        </p:nvSpPr>
        <p:spPr>
          <a:xfrm rot="5400000">
            <a:off x="7682592" y="2217963"/>
            <a:ext cx="5061857" cy="2280557"/>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6"/>
          <p:cNvSpPr txBox="1"/>
          <p:nvPr>
            <p:ph idx="1" type="body"/>
          </p:nvPr>
        </p:nvSpPr>
        <p:spPr>
          <a:xfrm rot="5400000">
            <a:off x="2364922" y="-699408"/>
            <a:ext cx="5061857" cy="8115300"/>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228600" lvl="1" marL="914400" algn="l">
              <a:lnSpc>
                <a:spcPct val="120000"/>
              </a:lnSpc>
              <a:spcBef>
                <a:spcPts val="500"/>
              </a:spcBef>
              <a:spcAft>
                <a:spcPts val="0"/>
              </a:spcAft>
              <a:buClr>
                <a:schemeClr val="dk1"/>
              </a:buClr>
              <a:buSzPts val="1800"/>
              <a:buNone/>
              <a:defRPr/>
            </a:lvl2pPr>
            <a:lvl3pPr indent="-342900" lvl="2" marL="1371600" algn="l">
              <a:lnSpc>
                <a:spcPct val="120000"/>
              </a:lnSpc>
              <a:spcBef>
                <a:spcPts val="500"/>
              </a:spcBef>
              <a:spcAft>
                <a:spcPts val="0"/>
              </a:spcAft>
              <a:buClr>
                <a:schemeClr val="dk1"/>
              </a:buClr>
              <a:buSzPts val="1800"/>
              <a:buChar char="•"/>
              <a:defRPr/>
            </a:lvl3pPr>
            <a:lvl4pPr indent="-228600" lvl="3" marL="1828800" algn="l">
              <a:lnSpc>
                <a:spcPct val="120000"/>
              </a:lnSpc>
              <a:spcBef>
                <a:spcPts val="500"/>
              </a:spcBef>
              <a:spcAft>
                <a:spcPts val="0"/>
              </a:spcAft>
              <a:buClr>
                <a:schemeClr val="dk1"/>
              </a:buClr>
              <a:buSzPts val="1800"/>
              <a:buNone/>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76"/>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76"/>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6"/>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 name="Shape 18"/>
        <p:cNvGrpSpPr/>
        <p:nvPr/>
      </p:nvGrpSpPr>
      <p:grpSpPr>
        <a:xfrm>
          <a:off x="0" y="0"/>
          <a:ext cx="0" cy="0"/>
          <a:chOff x="0" y="0"/>
          <a:chExt cx="0" cy="0"/>
        </a:xfrm>
      </p:grpSpPr>
      <p:sp>
        <p:nvSpPr>
          <p:cNvPr id="19" name="Google Shape;19;p67"/>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7"/>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228600" lvl="1" marL="914400" algn="l">
              <a:lnSpc>
                <a:spcPct val="120000"/>
              </a:lnSpc>
              <a:spcBef>
                <a:spcPts val="500"/>
              </a:spcBef>
              <a:spcAft>
                <a:spcPts val="0"/>
              </a:spcAft>
              <a:buClr>
                <a:schemeClr val="dk1"/>
              </a:buClr>
              <a:buSzPts val="1800"/>
              <a:buNone/>
              <a:defRPr/>
            </a:lvl2pPr>
            <a:lvl3pPr indent="-342900" lvl="2" marL="1371600" algn="l">
              <a:lnSpc>
                <a:spcPct val="120000"/>
              </a:lnSpc>
              <a:spcBef>
                <a:spcPts val="500"/>
              </a:spcBef>
              <a:spcAft>
                <a:spcPts val="0"/>
              </a:spcAft>
              <a:buClr>
                <a:schemeClr val="dk1"/>
              </a:buClr>
              <a:buSzPts val="1800"/>
              <a:buChar char="•"/>
              <a:defRPr/>
            </a:lvl3pPr>
            <a:lvl4pPr indent="-228600" lvl="3" marL="1828800" algn="l">
              <a:lnSpc>
                <a:spcPct val="120000"/>
              </a:lnSpc>
              <a:spcBef>
                <a:spcPts val="500"/>
              </a:spcBef>
              <a:spcAft>
                <a:spcPts val="0"/>
              </a:spcAft>
              <a:buClr>
                <a:schemeClr val="dk1"/>
              </a:buClr>
              <a:buSzPts val="1800"/>
              <a:buNone/>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67"/>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67"/>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7"/>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 name="Shape 24"/>
        <p:cNvGrpSpPr/>
        <p:nvPr/>
      </p:nvGrpSpPr>
      <p:grpSpPr>
        <a:xfrm>
          <a:off x="0" y="0"/>
          <a:ext cx="0" cy="0"/>
          <a:chOff x="0" y="0"/>
          <a:chExt cx="0" cy="0"/>
        </a:xfrm>
      </p:grpSpPr>
      <p:sp>
        <p:nvSpPr>
          <p:cNvPr id="25" name="Google Shape;25;p68"/>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68"/>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8"/>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69"/>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9"/>
          <p:cNvSpPr txBox="1"/>
          <p:nvPr>
            <p:ph idx="1" type="body"/>
          </p:nvPr>
        </p:nvSpPr>
        <p:spPr>
          <a:xfrm>
            <a:off x="1077362" y="2227809"/>
            <a:ext cx="4942438" cy="3949154"/>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228600" lvl="1" marL="914400" algn="l">
              <a:lnSpc>
                <a:spcPct val="120000"/>
              </a:lnSpc>
              <a:spcBef>
                <a:spcPts val="500"/>
              </a:spcBef>
              <a:spcAft>
                <a:spcPts val="0"/>
              </a:spcAft>
              <a:buClr>
                <a:schemeClr val="dk1"/>
              </a:buClr>
              <a:buSzPts val="1800"/>
              <a:buNone/>
              <a:defRPr/>
            </a:lvl2pPr>
            <a:lvl3pPr indent="-342900" lvl="2" marL="1371600" algn="l">
              <a:lnSpc>
                <a:spcPct val="120000"/>
              </a:lnSpc>
              <a:spcBef>
                <a:spcPts val="500"/>
              </a:spcBef>
              <a:spcAft>
                <a:spcPts val="0"/>
              </a:spcAft>
              <a:buClr>
                <a:schemeClr val="dk1"/>
              </a:buClr>
              <a:buSzPts val="1800"/>
              <a:buChar char="•"/>
              <a:defRPr/>
            </a:lvl3pPr>
            <a:lvl4pPr indent="-228600" lvl="3" marL="1828800" algn="l">
              <a:lnSpc>
                <a:spcPct val="120000"/>
              </a:lnSpc>
              <a:spcBef>
                <a:spcPts val="500"/>
              </a:spcBef>
              <a:spcAft>
                <a:spcPts val="0"/>
              </a:spcAft>
              <a:buClr>
                <a:schemeClr val="dk1"/>
              </a:buClr>
              <a:buSzPts val="1800"/>
              <a:buNone/>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69"/>
          <p:cNvSpPr txBox="1"/>
          <p:nvPr>
            <p:ph idx="2" type="body"/>
          </p:nvPr>
        </p:nvSpPr>
        <p:spPr>
          <a:xfrm>
            <a:off x="6172200" y="2227809"/>
            <a:ext cx="4855265" cy="3949153"/>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228600" lvl="1" marL="914400" algn="l">
              <a:lnSpc>
                <a:spcPct val="120000"/>
              </a:lnSpc>
              <a:spcBef>
                <a:spcPts val="500"/>
              </a:spcBef>
              <a:spcAft>
                <a:spcPts val="0"/>
              </a:spcAft>
              <a:buClr>
                <a:schemeClr val="dk1"/>
              </a:buClr>
              <a:buSzPts val="1800"/>
              <a:buNone/>
              <a:defRPr/>
            </a:lvl2pPr>
            <a:lvl3pPr indent="-342900" lvl="2" marL="1371600" algn="l">
              <a:lnSpc>
                <a:spcPct val="120000"/>
              </a:lnSpc>
              <a:spcBef>
                <a:spcPts val="500"/>
              </a:spcBef>
              <a:spcAft>
                <a:spcPts val="0"/>
              </a:spcAft>
              <a:buClr>
                <a:schemeClr val="dk1"/>
              </a:buClr>
              <a:buSzPts val="1800"/>
              <a:buChar char="•"/>
              <a:defRPr/>
            </a:lvl3pPr>
            <a:lvl4pPr indent="-228600" lvl="3" marL="1828800" algn="l">
              <a:lnSpc>
                <a:spcPct val="120000"/>
              </a:lnSpc>
              <a:spcBef>
                <a:spcPts val="500"/>
              </a:spcBef>
              <a:spcAft>
                <a:spcPts val="0"/>
              </a:spcAft>
              <a:buClr>
                <a:schemeClr val="dk1"/>
              </a:buClr>
              <a:buSzPts val="1800"/>
              <a:buNone/>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69"/>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69"/>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9"/>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5" name="Shape 35"/>
        <p:cNvGrpSpPr/>
        <p:nvPr/>
      </p:nvGrpSpPr>
      <p:grpSpPr>
        <a:xfrm>
          <a:off x="0" y="0"/>
          <a:ext cx="0" cy="0"/>
          <a:chOff x="0" y="0"/>
          <a:chExt cx="0" cy="0"/>
        </a:xfrm>
      </p:grpSpPr>
      <p:sp>
        <p:nvSpPr>
          <p:cNvPr id="36" name="Google Shape;36;p70"/>
          <p:cNvSpPr txBox="1"/>
          <p:nvPr>
            <p:ph type="title"/>
          </p:nvPr>
        </p:nvSpPr>
        <p:spPr>
          <a:xfrm>
            <a:off x="1084727" y="457200"/>
            <a:ext cx="3687298" cy="1600200"/>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3200"/>
              <a:buFont typeface="Avenir"/>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70"/>
          <p:cNvSpPr txBox="1"/>
          <p:nvPr>
            <p:ph idx="1" type="body"/>
          </p:nvPr>
        </p:nvSpPr>
        <p:spPr>
          <a:xfrm>
            <a:off x="5183188" y="987425"/>
            <a:ext cx="5844277" cy="4873625"/>
          </a:xfrm>
          <a:prstGeom prst="rect">
            <a:avLst/>
          </a:prstGeom>
          <a:noFill/>
          <a:ln>
            <a:noFill/>
          </a:ln>
        </p:spPr>
        <p:txBody>
          <a:bodyPr anchorCtr="0" anchor="t" bIns="45700" lIns="91425" spcFirstLastPara="1" rIns="91425" wrap="square" tIns="45700">
            <a:normAutofit/>
          </a:bodyPr>
          <a:lstStyle>
            <a:lvl1pPr indent="-381000" lvl="0" marL="457200" algn="l">
              <a:lnSpc>
                <a:spcPct val="120000"/>
              </a:lnSpc>
              <a:spcBef>
                <a:spcPts val="1000"/>
              </a:spcBef>
              <a:spcAft>
                <a:spcPts val="0"/>
              </a:spcAft>
              <a:buClr>
                <a:schemeClr val="dk1"/>
              </a:buClr>
              <a:buSzPts val="2400"/>
              <a:buChar char="•"/>
              <a:defRPr sz="2400"/>
            </a:lvl1pPr>
            <a:lvl2pPr indent="-228600" lvl="1" marL="914400" algn="l">
              <a:lnSpc>
                <a:spcPct val="120000"/>
              </a:lnSpc>
              <a:spcBef>
                <a:spcPts val="500"/>
              </a:spcBef>
              <a:spcAft>
                <a:spcPts val="0"/>
              </a:spcAft>
              <a:buClr>
                <a:schemeClr val="dk1"/>
              </a:buClr>
              <a:buSzPts val="2000"/>
              <a:buFont typeface="Avenir"/>
              <a:buNone/>
              <a:defRPr sz="2000"/>
            </a:lvl2pPr>
            <a:lvl3pPr indent="-342900" lvl="2" marL="1371600" algn="l">
              <a:lnSpc>
                <a:spcPct val="120000"/>
              </a:lnSpc>
              <a:spcBef>
                <a:spcPts val="500"/>
              </a:spcBef>
              <a:spcAft>
                <a:spcPts val="0"/>
              </a:spcAft>
              <a:buClr>
                <a:schemeClr val="dk1"/>
              </a:buClr>
              <a:buSzPts val="1800"/>
              <a:buChar char="•"/>
              <a:defRPr sz="1800"/>
            </a:lvl3pPr>
            <a:lvl4pPr indent="-228600" lvl="3" marL="1828800" algn="l">
              <a:lnSpc>
                <a:spcPct val="120000"/>
              </a:lnSpc>
              <a:spcBef>
                <a:spcPts val="500"/>
              </a:spcBef>
              <a:spcAft>
                <a:spcPts val="0"/>
              </a:spcAft>
              <a:buClr>
                <a:schemeClr val="dk1"/>
              </a:buClr>
              <a:buSzPts val="1600"/>
              <a:buFont typeface="Avenir"/>
              <a:buNone/>
              <a:defRPr sz="1600"/>
            </a:lvl4pPr>
            <a:lvl5pPr indent="-330200" lvl="4" marL="2286000" algn="l">
              <a:lnSpc>
                <a:spcPct val="120000"/>
              </a:lnSpc>
              <a:spcBef>
                <a:spcPts val="500"/>
              </a:spcBef>
              <a:spcAft>
                <a:spcPts val="0"/>
              </a:spcAft>
              <a:buClr>
                <a:schemeClr val="dk1"/>
              </a:buClr>
              <a:buSzPts val="1600"/>
              <a:buChar char="•"/>
              <a:defRPr sz="16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8" name="Google Shape;38;p70"/>
          <p:cNvSpPr txBox="1"/>
          <p:nvPr>
            <p:ph idx="2" type="body"/>
          </p:nvPr>
        </p:nvSpPr>
        <p:spPr>
          <a:xfrm>
            <a:off x="1084727" y="2253343"/>
            <a:ext cx="3687298" cy="36156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600"/>
              <a:buNone/>
              <a:defRPr sz="1600"/>
            </a:lvl1pPr>
            <a:lvl2pPr indent="-228600" lvl="1" marL="914400" algn="l">
              <a:lnSpc>
                <a:spcPct val="120000"/>
              </a:lnSpc>
              <a:spcBef>
                <a:spcPts val="500"/>
              </a:spcBef>
              <a:spcAft>
                <a:spcPts val="0"/>
              </a:spcAft>
              <a:buClr>
                <a:schemeClr val="dk1"/>
              </a:buClr>
              <a:buSzPts val="1400"/>
              <a:buFont typeface="Avenir"/>
              <a:buNone/>
              <a:defRPr sz="1400"/>
            </a:lvl2pPr>
            <a:lvl3pPr indent="-228600" lvl="2" marL="1371600" algn="l">
              <a:lnSpc>
                <a:spcPct val="120000"/>
              </a:lnSpc>
              <a:spcBef>
                <a:spcPts val="500"/>
              </a:spcBef>
              <a:spcAft>
                <a:spcPts val="0"/>
              </a:spcAft>
              <a:buClr>
                <a:schemeClr val="dk1"/>
              </a:buClr>
              <a:buSzPts val="1200"/>
              <a:buNone/>
              <a:defRPr sz="1200"/>
            </a:lvl3pPr>
            <a:lvl4pPr indent="-228600" lvl="3" marL="1828800" algn="l">
              <a:lnSpc>
                <a:spcPct val="120000"/>
              </a:lnSpc>
              <a:spcBef>
                <a:spcPts val="500"/>
              </a:spcBef>
              <a:spcAft>
                <a:spcPts val="0"/>
              </a:spcAft>
              <a:buClr>
                <a:schemeClr val="dk1"/>
              </a:buClr>
              <a:buSzPts val="1000"/>
              <a:buFont typeface="Avenir"/>
              <a:buNone/>
              <a:defRPr sz="1000"/>
            </a:lvl4pPr>
            <a:lvl5pPr indent="-228600" lvl="4" marL="2286000" algn="l">
              <a:lnSpc>
                <a:spcPct val="12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 name="Google Shape;39;p70"/>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70"/>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70"/>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 name="Shape 42"/>
        <p:cNvGrpSpPr/>
        <p:nvPr/>
      </p:nvGrpSpPr>
      <p:grpSpPr>
        <a:xfrm>
          <a:off x="0" y="0"/>
          <a:ext cx="0" cy="0"/>
          <a:chOff x="0" y="0"/>
          <a:chExt cx="0" cy="0"/>
        </a:xfrm>
      </p:grpSpPr>
      <p:sp>
        <p:nvSpPr>
          <p:cNvPr id="43" name="Google Shape;43;p71"/>
          <p:cNvSpPr txBox="1"/>
          <p:nvPr>
            <p:ph type="title"/>
          </p:nvPr>
        </p:nvSpPr>
        <p:spPr>
          <a:xfrm>
            <a:off x="1084726" y="1709738"/>
            <a:ext cx="9143999" cy="3050523"/>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4400"/>
              <a:buFont typeface="Avenir"/>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71"/>
          <p:cNvSpPr txBox="1"/>
          <p:nvPr>
            <p:ph idx="1" type="body"/>
          </p:nvPr>
        </p:nvSpPr>
        <p:spPr>
          <a:xfrm>
            <a:off x="1084726" y="4902488"/>
            <a:ext cx="9143999" cy="985075"/>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rgbClr val="888888"/>
              </a:buClr>
              <a:buSzPts val="2400"/>
              <a:buNone/>
              <a:defRPr sz="2400">
                <a:solidFill>
                  <a:srgbClr val="888888"/>
                </a:solidFill>
              </a:defRPr>
            </a:lvl1pPr>
            <a:lvl2pPr indent="-228600" lvl="1" marL="914400" algn="l">
              <a:lnSpc>
                <a:spcPct val="120000"/>
              </a:lnSpc>
              <a:spcBef>
                <a:spcPts val="500"/>
              </a:spcBef>
              <a:spcAft>
                <a:spcPts val="0"/>
              </a:spcAft>
              <a:buClr>
                <a:srgbClr val="888888"/>
              </a:buClr>
              <a:buSzPts val="2000"/>
              <a:buFont typeface="Avenir"/>
              <a:buNone/>
              <a:defRPr sz="2000">
                <a:solidFill>
                  <a:srgbClr val="888888"/>
                </a:solidFill>
              </a:defRPr>
            </a:lvl2pPr>
            <a:lvl3pPr indent="-228600" lvl="2" marL="1371600" algn="l">
              <a:lnSpc>
                <a:spcPct val="120000"/>
              </a:lnSpc>
              <a:spcBef>
                <a:spcPts val="500"/>
              </a:spcBef>
              <a:spcAft>
                <a:spcPts val="0"/>
              </a:spcAft>
              <a:buClr>
                <a:srgbClr val="888888"/>
              </a:buClr>
              <a:buSzPts val="1800"/>
              <a:buNone/>
              <a:defRPr sz="1800">
                <a:solidFill>
                  <a:srgbClr val="888888"/>
                </a:solidFill>
              </a:defRPr>
            </a:lvl3pPr>
            <a:lvl4pPr indent="-228600" lvl="3" marL="1828800" algn="l">
              <a:lnSpc>
                <a:spcPct val="120000"/>
              </a:lnSpc>
              <a:spcBef>
                <a:spcPts val="500"/>
              </a:spcBef>
              <a:spcAft>
                <a:spcPts val="0"/>
              </a:spcAft>
              <a:buClr>
                <a:srgbClr val="888888"/>
              </a:buClr>
              <a:buSzPts val="1600"/>
              <a:buFont typeface="Avenir"/>
              <a:buNone/>
              <a:defRPr sz="1600">
                <a:solidFill>
                  <a:srgbClr val="888888"/>
                </a:solidFill>
              </a:defRPr>
            </a:lvl4pPr>
            <a:lvl5pPr indent="-228600" lvl="4" marL="2286000" algn="l">
              <a:lnSpc>
                <a:spcPct val="12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5" name="Google Shape;45;p71"/>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71"/>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1"/>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8" name="Shape 48"/>
        <p:cNvGrpSpPr/>
        <p:nvPr/>
      </p:nvGrpSpPr>
      <p:grpSpPr>
        <a:xfrm>
          <a:off x="0" y="0"/>
          <a:ext cx="0" cy="0"/>
          <a:chOff x="0" y="0"/>
          <a:chExt cx="0" cy="0"/>
        </a:xfrm>
      </p:grpSpPr>
      <p:sp>
        <p:nvSpPr>
          <p:cNvPr id="49" name="Google Shape;49;p72"/>
          <p:cNvSpPr txBox="1"/>
          <p:nvPr>
            <p:ph type="title"/>
          </p:nvPr>
        </p:nvSpPr>
        <p:spPr>
          <a:xfrm>
            <a:off x="1084726" y="365125"/>
            <a:ext cx="9942739" cy="1325563"/>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72"/>
          <p:cNvSpPr txBox="1"/>
          <p:nvPr>
            <p:ph idx="1" type="body"/>
          </p:nvPr>
        </p:nvSpPr>
        <p:spPr>
          <a:xfrm>
            <a:off x="1084725" y="1681163"/>
            <a:ext cx="491285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2400"/>
              <a:buNone/>
              <a:defRPr b="1" sz="2400"/>
            </a:lvl1pPr>
            <a:lvl2pPr indent="-228600" lvl="1" marL="914400" algn="l">
              <a:lnSpc>
                <a:spcPct val="120000"/>
              </a:lnSpc>
              <a:spcBef>
                <a:spcPts val="500"/>
              </a:spcBef>
              <a:spcAft>
                <a:spcPts val="0"/>
              </a:spcAft>
              <a:buClr>
                <a:schemeClr val="dk1"/>
              </a:buClr>
              <a:buSzPts val="2000"/>
              <a:buFont typeface="Avenir"/>
              <a:buNone/>
              <a:defRPr b="1" sz="2000"/>
            </a:lvl2pPr>
            <a:lvl3pPr indent="-228600" lvl="2" marL="1371600" algn="l">
              <a:lnSpc>
                <a:spcPct val="120000"/>
              </a:lnSpc>
              <a:spcBef>
                <a:spcPts val="500"/>
              </a:spcBef>
              <a:spcAft>
                <a:spcPts val="0"/>
              </a:spcAft>
              <a:buClr>
                <a:schemeClr val="dk1"/>
              </a:buClr>
              <a:buSzPts val="1800"/>
              <a:buNone/>
              <a:defRPr b="1" sz="1800"/>
            </a:lvl3pPr>
            <a:lvl4pPr indent="-228600" lvl="3" marL="1828800" algn="l">
              <a:lnSpc>
                <a:spcPct val="120000"/>
              </a:lnSpc>
              <a:spcBef>
                <a:spcPts val="500"/>
              </a:spcBef>
              <a:spcAft>
                <a:spcPts val="0"/>
              </a:spcAft>
              <a:buClr>
                <a:schemeClr val="dk1"/>
              </a:buClr>
              <a:buSzPts val="1600"/>
              <a:buFont typeface="Avenir"/>
              <a:buNone/>
              <a:defRPr b="1" sz="1600"/>
            </a:lvl4pPr>
            <a:lvl5pPr indent="-228600" lvl="4" marL="2286000" algn="l">
              <a:lnSpc>
                <a:spcPct val="12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72"/>
          <p:cNvSpPr txBox="1"/>
          <p:nvPr>
            <p:ph idx="2" type="body"/>
          </p:nvPr>
        </p:nvSpPr>
        <p:spPr>
          <a:xfrm>
            <a:off x="1084726" y="2505075"/>
            <a:ext cx="4912849"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228600" lvl="1" marL="914400" algn="l">
              <a:lnSpc>
                <a:spcPct val="120000"/>
              </a:lnSpc>
              <a:spcBef>
                <a:spcPts val="500"/>
              </a:spcBef>
              <a:spcAft>
                <a:spcPts val="0"/>
              </a:spcAft>
              <a:buClr>
                <a:schemeClr val="dk1"/>
              </a:buClr>
              <a:buSzPts val="1800"/>
              <a:buNone/>
              <a:defRPr/>
            </a:lvl2pPr>
            <a:lvl3pPr indent="-342900" lvl="2" marL="1371600" algn="l">
              <a:lnSpc>
                <a:spcPct val="120000"/>
              </a:lnSpc>
              <a:spcBef>
                <a:spcPts val="500"/>
              </a:spcBef>
              <a:spcAft>
                <a:spcPts val="0"/>
              </a:spcAft>
              <a:buClr>
                <a:schemeClr val="dk1"/>
              </a:buClr>
              <a:buSzPts val="1800"/>
              <a:buChar char="•"/>
              <a:defRPr/>
            </a:lvl3pPr>
            <a:lvl4pPr indent="-228600" lvl="3" marL="1828800" algn="l">
              <a:lnSpc>
                <a:spcPct val="120000"/>
              </a:lnSpc>
              <a:spcBef>
                <a:spcPts val="500"/>
              </a:spcBef>
              <a:spcAft>
                <a:spcPts val="0"/>
              </a:spcAft>
              <a:buClr>
                <a:schemeClr val="dk1"/>
              </a:buClr>
              <a:buSzPts val="1800"/>
              <a:buNone/>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72"/>
          <p:cNvSpPr txBox="1"/>
          <p:nvPr>
            <p:ph idx="3" type="body"/>
          </p:nvPr>
        </p:nvSpPr>
        <p:spPr>
          <a:xfrm>
            <a:off x="6172200" y="1681163"/>
            <a:ext cx="4855265"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2400"/>
              <a:buNone/>
              <a:defRPr b="1" sz="2400"/>
            </a:lvl1pPr>
            <a:lvl2pPr indent="-228600" lvl="1" marL="914400" algn="l">
              <a:lnSpc>
                <a:spcPct val="120000"/>
              </a:lnSpc>
              <a:spcBef>
                <a:spcPts val="500"/>
              </a:spcBef>
              <a:spcAft>
                <a:spcPts val="0"/>
              </a:spcAft>
              <a:buClr>
                <a:schemeClr val="dk1"/>
              </a:buClr>
              <a:buSzPts val="2000"/>
              <a:buFont typeface="Avenir"/>
              <a:buNone/>
              <a:defRPr b="1" sz="2000"/>
            </a:lvl2pPr>
            <a:lvl3pPr indent="-228600" lvl="2" marL="1371600" algn="l">
              <a:lnSpc>
                <a:spcPct val="120000"/>
              </a:lnSpc>
              <a:spcBef>
                <a:spcPts val="500"/>
              </a:spcBef>
              <a:spcAft>
                <a:spcPts val="0"/>
              </a:spcAft>
              <a:buClr>
                <a:schemeClr val="dk1"/>
              </a:buClr>
              <a:buSzPts val="1800"/>
              <a:buNone/>
              <a:defRPr b="1" sz="1800"/>
            </a:lvl3pPr>
            <a:lvl4pPr indent="-228600" lvl="3" marL="1828800" algn="l">
              <a:lnSpc>
                <a:spcPct val="120000"/>
              </a:lnSpc>
              <a:spcBef>
                <a:spcPts val="500"/>
              </a:spcBef>
              <a:spcAft>
                <a:spcPts val="0"/>
              </a:spcAft>
              <a:buClr>
                <a:schemeClr val="dk1"/>
              </a:buClr>
              <a:buSzPts val="1600"/>
              <a:buFont typeface="Avenir"/>
              <a:buNone/>
              <a:defRPr b="1" sz="1600"/>
            </a:lvl4pPr>
            <a:lvl5pPr indent="-228600" lvl="4" marL="2286000" algn="l">
              <a:lnSpc>
                <a:spcPct val="12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72"/>
          <p:cNvSpPr txBox="1"/>
          <p:nvPr>
            <p:ph idx="4" type="body"/>
          </p:nvPr>
        </p:nvSpPr>
        <p:spPr>
          <a:xfrm>
            <a:off x="6172200" y="2505075"/>
            <a:ext cx="4855265"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228600" lvl="1" marL="914400" algn="l">
              <a:lnSpc>
                <a:spcPct val="120000"/>
              </a:lnSpc>
              <a:spcBef>
                <a:spcPts val="500"/>
              </a:spcBef>
              <a:spcAft>
                <a:spcPts val="0"/>
              </a:spcAft>
              <a:buClr>
                <a:schemeClr val="dk1"/>
              </a:buClr>
              <a:buSzPts val="1800"/>
              <a:buNone/>
              <a:defRPr/>
            </a:lvl2pPr>
            <a:lvl3pPr indent="-342900" lvl="2" marL="1371600" algn="l">
              <a:lnSpc>
                <a:spcPct val="120000"/>
              </a:lnSpc>
              <a:spcBef>
                <a:spcPts val="500"/>
              </a:spcBef>
              <a:spcAft>
                <a:spcPts val="0"/>
              </a:spcAft>
              <a:buClr>
                <a:schemeClr val="dk1"/>
              </a:buClr>
              <a:buSzPts val="1800"/>
              <a:buChar char="•"/>
              <a:defRPr/>
            </a:lvl3pPr>
            <a:lvl4pPr indent="-228600" lvl="3" marL="1828800" algn="l">
              <a:lnSpc>
                <a:spcPct val="120000"/>
              </a:lnSpc>
              <a:spcBef>
                <a:spcPts val="500"/>
              </a:spcBef>
              <a:spcAft>
                <a:spcPts val="0"/>
              </a:spcAft>
              <a:buClr>
                <a:schemeClr val="dk1"/>
              </a:buClr>
              <a:buSzPts val="1800"/>
              <a:buNone/>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72"/>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72"/>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2"/>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73"/>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73"/>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3"/>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73"/>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2" name="Shape 62"/>
        <p:cNvGrpSpPr/>
        <p:nvPr/>
      </p:nvGrpSpPr>
      <p:grpSpPr>
        <a:xfrm>
          <a:off x="0" y="0"/>
          <a:ext cx="0" cy="0"/>
          <a:chOff x="0" y="0"/>
          <a:chExt cx="0" cy="0"/>
        </a:xfrm>
      </p:grpSpPr>
      <p:sp>
        <p:nvSpPr>
          <p:cNvPr id="63" name="Google Shape;63;p74"/>
          <p:cNvSpPr txBox="1"/>
          <p:nvPr>
            <p:ph type="title"/>
          </p:nvPr>
        </p:nvSpPr>
        <p:spPr>
          <a:xfrm>
            <a:off x="1084727" y="720433"/>
            <a:ext cx="3687298" cy="1587337"/>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3200"/>
              <a:buFont typeface="Avenir"/>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4"/>
          <p:cNvSpPr/>
          <p:nvPr>
            <p:ph idx="2" type="pic"/>
          </p:nvPr>
        </p:nvSpPr>
        <p:spPr>
          <a:xfrm>
            <a:off x="5183188" y="987425"/>
            <a:ext cx="5827712" cy="4873625"/>
          </a:xfrm>
          <a:prstGeom prst="rect">
            <a:avLst/>
          </a:prstGeom>
          <a:noFill/>
          <a:ln>
            <a:noFill/>
          </a:ln>
        </p:spPr>
      </p:sp>
      <p:sp>
        <p:nvSpPr>
          <p:cNvPr id="65" name="Google Shape;65;p74"/>
          <p:cNvSpPr txBox="1"/>
          <p:nvPr>
            <p:ph idx="1" type="body"/>
          </p:nvPr>
        </p:nvSpPr>
        <p:spPr>
          <a:xfrm>
            <a:off x="1084727" y="2449286"/>
            <a:ext cx="3687298" cy="3419702"/>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600"/>
              <a:buNone/>
              <a:defRPr sz="1600"/>
            </a:lvl1pPr>
            <a:lvl2pPr indent="-228600" lvl="1" marL="914400" algn="l">
              <a:lnSpc>
                <a:spcPct val="120000"/>
              </a:lnSpc>
              <a:spcBef>
                <a:spcPts val="500"/>
              </a:spcBef>
              <a:spcAft>
                <a:spcPts val="0"/>
              </a:spcAft>
              <a:buClr>
                <a:schemeClr val="dk1"/>
              </a:buClr>
              <a:buSzPts val="1400"/>
              <a:buFont typeface="Avenir"/>
              <a:buNone/>
              <a:defRPr sz="1400"/>
            </a:lvl2pPr>
            <a:lvl3pPr indent="-228600" lvl="2" marL="1371600" algn="l">
              <a:lnSpc>
                <a:spcPct val="120000"/>
              </a:lnSpc>
              <a:spcBef>
                <a:spcPts val="500"/>
              </a:spcBef>
              <a:spcAft>
                <a:spcPts val="0"/>
              </a:spcAft>
              <a:buClr>
                <a:schemeClr val="dk1"/>
              </a:buClr>
              <a:buSzPts val="1200"/>
              <a:buNone/>
              <a:defRPr sz="1200"/>
            </a:lvl3pPr>
            <a:lvl4pPr indent="-228600" lvl="3" marL="1828800" algn="l">
              <a:lnSpc>
                <a:spcPct val="120000"/>
              </a:lnSpc>
              <a:spcBef>
                <a:spcPts val="500"/>
              </a:spcBef>
              <a:spcAft>
                <a:spcPts val="0"/>
              </a:spcAft>
              <a:buClr>
                <a:schemeClr val="dk1"/>
              </a:buClr>
              <a:buSzPts val="1000"/>
              <a:buFont typeface="Avenir"/>
              <a:buNone/>
              <a:defRPr sz="1000"/>
            </a:lvl4pPr>
            <a:lvl5pPr indent="-228600" lvl="4" marL="2286000" algn="l">
              <a:lnSpc>
                <a:spcPct val="12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6" name="Google Shape;66;p74"/>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4"/>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74"/>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65"/>
          <p:cNvSpPr/>
          <p:nvPr/>
        </p:nvSpPr>
        <p:spPr>
          <a:xfrm>
            <a:off x="8803792" y="3455896"/>
            <a:ext cx="3388208" cy="3406341"/>
          </a:xfrm>
          <a:custGeom>
            <a:rect b="b" l="l" r="r" t="t"/>
            <a:pathLst>
              <a:path extrusionOk="0" h="3406341" w="3388208">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7" name="Google Shape;7;p65"/>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lvl1pPr lvl="0" marR="0" rtl="0" algn="l">
              <a:lnSpc>
                <a:spcPct val="110000"/>
              </a:lnSpc>
              <a:spcBef>
                <a:spcPts val="0"/>
              </a:spcBef>
              <a:spcAft>
                <a:spcPts val="0"/>
              </a:spcAft>
              <a:buClr>
                <a:schemeClr val="dk1"/>
              </a:buClr>
              <a:buSzPts val="3200"/>
              <a:buFont typeface="Avenir"/>
              <a:buNone/>
              <a:defRPr b="1" i="0" sz="3200" u="none" cap="none" strike="noStrike">
                <a:solidFill>
                  <a:schemeClr val="dk1"/>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p65"/>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20000"/>
              </a:lnSpc>
              <a:spcBef>
                <a:spcPts val="10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1pPr>
            <a:lvl2pPr indent="-228600" lvl="1" marL="914400" marR="0" rtl="0" algn="l">
              <a:lnSpc>
                <a:spcPct val="120000"/>
              </a:lnSpc>
              <a:spcBef>
                <a:spcPts val="500"/>
              </a:spcBef>
              <a:spcAft>
                <a:spcPts val="0"/>
              </a:spcAft>
              <a:buClr>
                <a:schemeClr val="dk1"/>
              </a:buClr>
              <a:buSzPts val="1600"/>
              <a:buFont typeface="Avenir"/>
              <a:buNone/>
              <a:defRPr b="1" i="0" sz="1600" u="none" cap="none" strike="noStrike">
                <a:solidFill>
                  <a:schemeClr val="dk1"/>
                </a:solidFill>
                <a:latin typeface="Avenir"/>
                <a:ea typeface="Avenir"/>
                <a:cs typeface="Avenir"/>
                <a:sym typeface="Avenir"/>
              </a:defRPr>
            </a:lvl2pPr>
            <a:lvl3pPr indent="-317500" lvl="2" marL="1371600" marR="0" rtl="0" algn="l">
              <a:lnSpc>
                <a:spcPct val="120000"/>
              </a:lnSpc>
              <a:spcBef>
                <a:spcPts val="500"/>
              </a:spcBef>
              <a:spcAft>
                <a:spcPts val="0"/>
              </a:spcAft>
              <a:buClr>
                <a:schemeClr val="dk1"/>
              </a:buClr>
              <a:buSzPts val="1400"/>
              <a:buFont typeface="Arial"/>
              <a:buChar char="•"/>
              <a:defRPr b="0" i="0" sz="1400" u="none" cap="none" strike="noStrike">
                <a:solidFill>
                  <a:schemeClr val="dk1"/>
                </a:solidFill>
                <a:latin typeface="Avenir"/>
                <a:ea typeface="Avenir"/>
                <a:cs typeface="Avenir"/>
                <a:sym typeface="Avenir"/>
              </a:defRPr>
            </a:lvl3pPr>
            <a:lvl4pPr indent="-228600" lvl="3" marL="1828800" marR="0" rtl="0" algn="l">
              <a:lnSpc>
                <a:spcPct val="120000"/>
              </a:lnSpc>
              <a:spcBef>
                <a:spcPts val="500"/>
              </a:spcBef>
              <a:spcAft>
                <a:spcPts val="0"/>
              </a:spcAft>
              <a:buClr>
                <a:schemeClr val="dk1"/>
              </a:buClr>
              <a:buSzPts val="1200"/>
              <a:buFont typeface="Avenir"/>
              <a:buNone/>
              <a:defRPr b="1" i="0" sz="1200" u="none" cap="none" strike="noStrike">
                <a:solidFill>
                  <a:schemeClr val="dk1"/>
                </a:solidFill>
                <a:latin typeface="Avenir"/>
                <a:ea typeface="Avenir"/>
                <a:cs typeface="Avenir"/>
                <a:sym typeface="Avenir"/>
              </a:defRPr>
            </a:lvl4pPr>
            <a:lvl5pPr indent="-304800" lvl="4" marL="2286000" marR="0" rtl="0" algn="l">
              <a:lnSpc>
                <a:spcPct val="120000"/>
              </a:lnSpc>
              <a:spcBef>
                <a:spcPts val="500"/>
              </a:spcBef>
              <a:spcAft>
                <a:spcPts val="0"/>
              </a:spcAft>
              <a:buClr>
                <a:schemeClr val="dk1"/>
              </a:buClr>
              <a:buSzPts val="1200"/>
              <a:buFont typeface="Arial"/>
              <a:buChar char="•"/>
              <a:defRPr b="0" i="0" sz="1200" u="none" cap="none" strike="noStrike">
                <a:solidFill>
                  <a:schemeClr val="dk1"/>
                </a:solidFill>
                <a:latin typeface="Avenir"/>
                <a:ea typeface="Avenir"/>
                <a:cs typeface="Avenir"/>
                <a:sym typeface="Aveni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9pPr>
          </a:lstStyle>
          <a:p/>
        </p:txBody>
      </p:sp>
      <p:sp>
        <p:nvSpPr>
          <p:cNvPr id="9" name="Google Shape;9;p65"/>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chemeClr val="lt1"/>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9pPr>
          </a:lstStyle>
          <a:p/>
        </p:txBody>
      </p:sp>
      <p:sp>
        <p:nvSpPr>
          <p:cNvPr id="10" name="Google Shape;10;p65"/>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9pPr>
          </a:lstStyle>
          <a:p/>
        </p:txBody>
      </p:sp>
      <p:sp>
        <p:nvSpPr>
          <p:cNvPr id="11" name="Google Shape;11;p65"/>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jpg"/><Relationship Id="rId4" Type="http://schemas.openxmlformats.org/officeDocument/2006/relationships/image" Target="../media/image21.png"/><Relationship Id="rId5"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www.gov.si/novice/2021-01-07-ucenje-kot-nacin-zivljenja-sprasujemo-in-spodbujamo/" TargetMode="External"/><Relationship Id="rId4" Type="http://schemas.openxmlformats.org/officeDocument/2006/relationships/image" Target="../media/image3.png"/><Relationship Id="rId5"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7.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www.univerzazatretjeobd-drustvo.si/Porocilo%20U3%202007.pdf" TargetMode="External"/><Relationship Id="rId4" Type="http://schemas.openxmlformats.org/officeDocument/2006/relationships/image" Target="../media/image4.png"/><Relationship Id="rId5"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hyperlink" Target="http://www.univerzazatretjeobd-drustvo.si/Porocilo%20U3%202007.pdf" TargetMode="External"/><Relationship Id="rId4" Type="http://schemas.openxmlformats.org/officeDocument/2006/relationships/image" Target="../media/image40.png"/><Relationship Id="rId5"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www.univerzaza-tretjeobd-drustvo.si/Porocilo%20U3%202007.pdf" TargetMode="External"/><Relationship Id="rId4" Type="http://schemas.openxmlformats.org/officeDocument/2006/relationships/image" Target="../media/image47.png"/><Relationship Id="rId5"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8.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8.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www.researchgate.net/publication/280741770_Vsezivljenjsko_ucenje_in_izobrazevanje_starejsh_odraslih" TargetMode="External"/><Relationship Id="rId4" Type="http://schemas.openxmlformats.org/officeDocument/2006/relationships/image" Target="../media/image4.png"/><Relationship Id="rId5"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2.jpg"/><Relationship Id="rId4" Type="http://schemas.openxmlformats.org/officeDocument/2006/relationships/image" Target="../media/image4.png"/><Relationship Id="rId5"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6.jpg"/><Relationship Id="rId4" Type="http://schemas.openxmlformats.org/officeDocument/2006/relationships/image" Target="../media/image4.png"/><Relationship Id="rId5"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2.jpg"/><Relationship Id="rId4" Type="http://schemas.openxmlformats.org/officeDocument/2006/relationships/image" Target="../media/image4.png"/><Relationship Id="rId5"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jpg"/><Relationship Id="rId4" Type="http://schemas.openxmlformats.org/officeDocument/2006/relationships/image" Target="../media/image4.png"/><Relationship Id="rId5"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2.jpg"/><Relationship Id="rId4" Type="http://schemas.openxmlformats.org/officeDocument/2006/relationships/image" Target="../media/image4.png"/><Relationship Id="rId5"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2.jpg"/><Relationship Id="rId4" Type="http://schemas.openxmlformats.org/officeDocument/2006/relationships/image" Target="../media/image4.png"/><Relationship Id="rId5"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5.jpg"/><Relationship Id="rId4" Type="http://schemas.openxmlformats.org/officeDocument/2006/relationships/image" Target="../media/image4.png"/><Relationship Id="rId5"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3.png"/><Relationship Id="rId5"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3.png"/><Relationship Id="rId4" Type="http://schemas.openxmlformats.org/officeDocument/2006/relationships/image" Target="../media/image46.png"/><Relationship Id="rId5" Type="http://schemas.openxmlformats.org/officeDocument/2006/relationships/image" Target="../media/image55.png"/><Relationship Id="rId6" Type="http://schemas.openxmlformats.org/officeDocument/2006/relationships/image" Target="../media/image49.png"/><Relationship Id="rId7" Type="http://schemas.openxmlformats.org/officeDocument/2006/relationships/image" Target="../media/image41.png"/><Relationship Id="rId8"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43.png"/><Relationship Id="rId4" Type="http://schemas.openxmlformats.org/officeDocument/2006/relationships/image" Target="../media/image23.png"/><Relationship Id="rId5"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2.jpg"/><Relationship Id="rId4" Type="http://schemas.openxmlformats.org/officeDocument/2006/relationships/image" Target="../media/image4.png"/><Relationship Id="rId5"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4.jpg"/><Relationship Id="rId4" Type="http://schemas.openxmlformats.org/officeDocument/2006/relationships/image" Target="../media/image4.png"/><Relationship Id="rId5"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png"/><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2.png"/><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1.jpg"/><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s://upokojenci.com/postani-prostovoljec/" TargetMode="External"/><Relationship Id="rId4" Type="http://schemas.openxmlformats.org/officeDocument/2006/relationships/hyperlink" Target="https://upokojenci.com/postani-prostovoljec/" TargetMode="External"/><Relationship Id="rId5" Type="http://schemas.openxmlformats.org/officeDocument/2006/relationships/image" Target="../media/image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16.png"/><Relationship Id="rId7" Type="http://schemas.openxmlformats.org/officeDocument/2006/relationships/image" Target="../media/image23.png"/><Relationship Id="rId8"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png"/><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35.jp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23.png"/><Relationship Id="rId4" Type="http://schemas.openxmlformats.org/officeDocument/2006/relationships/image" Target="../media/image4.png"/><Relationship Id="rId5" Type="http://schemas.openxmlformats.org/officeDocument/2006/relationships/image" Target="../media/image5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png"/><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hyperlink" Target="https://www.prostovoljstvo.org/" TargetMode="External"/><Relationship Id="rId4" Type="http://schemas.openxmlformats.org/officeDocument/2006/relationships/image" Target="../media/image4.png"/><Relationship Id="rId5" Type="http://schemas.openxmlformats.org/officeDocument/2006/relationships/image" Target="../media/image2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28.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28.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hyperlink" Target="https://www.crvenikrizsamobor.hr/kako-pomoci/" TargetMode="External"/><Relationship Id="rId6" Type="http://schemas.openxmlformats.org/officeDocument/2006/relationships/hyperlink" Target="https://www.pozitivasamobor.hr/pridruzi-se/volontiranje/" TargetMode="External"/><Relationship Id="rId7" Type="http://schemas.openxmlformats.org/officeDocument/2006/relationships/hyperlink" Target="https://uosi-sinergija.hr/kontakt/" TargetMode="External"/><Relationship Id="rId8" Type="http://schemas.openxmlformats.org/officeDocument/2006/relationships/hyperlink" Target="https://volonteka.hr/zagreb-i-okolica"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hyperlink" Target="https://pzs.hr/volontiraj-u-varazdinu/" TargetMode="External"/><Relationship Id="rId6" Type="http://schemas.openxmlformats.org/officeDocument/2006/relationships/hyperlink" Target="https://www.pozitivasamobor.hr/pridruzi-se/volontiranje/" TargetMode="External"/><Relationship Id="rId7" Type="http://schemas.openxmlformats.org/officeDocument/2006/relationships/hyperlink" Target="https://www.uztebesam.hr/index.php/volontiraj-i-ti/"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4.png"/><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4.png"/><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4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4.png"/><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4.png"/><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40.pn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40.png"/><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54.png"/><Relationship Id="rId4" Type="http://schemas.openxmlformats.org/officeDocument/2006/relationships/image" Target="../media/image40.png"/><Relationship Id="rId5" Type="http://schemas.openxmlformats.org/officeDocument/2006/relationships/image" Target="../media/image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hyperlink" Target="https://www.voluntaristvo.org/" TargetMode="External"/><Relationship Id="rId4" Type="http://schemas.openxmlformats.org/officeDocument/2006/relationships/hyperlink" Target="https://www.dom-upokojencev.si/o-nas/prostovoljstvo/" TargetMode="External"/><Relationship Id="rId9" Type="http://schemas.openxmlformats.org/officeDocument/2006/relationships/image" Target="../media/image4.png"/><Relationship Id="rId5" Type="http://schemas.openxmlformats.org/officeDocument/2006/relationships/hyperlink" Target="https://upokojenci.com/" TargetMode="External"/><Relationship Id="rId6" Type="http://schemas.openxmlformats.org/officeDocument/2006/relationships/hyperlink" Target="https://zdus-zveza.si/wp-content/uploads/2021/12/Polo%C5%BEaj_starej%C5%A1ih_skozi_program_Starej%C5%A1i_za_starej%C5%A1e.pdf" TargetMode="External"/><Relationship Id="rId7" Type="http://schemas.openxmlformats.org/officeDocument/2006/relationships/hyperlink" Target="https://www.microteam.si/novice/izobrazevanje-za-odrasle-5-razlogov-za-vsezivljenjsko-ucenje/" TargetMode="External"/><Relationship Id="rId8"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38.png"/><Relationship Id="rId5" Type="http://schemas.openxmlformats.org/officeDocument/2006/relationships/image" Target="../media/image20.png"/><Relationship Id="rId6" Type="http://schemas.openxmlformats.org/officeDocument/2006/relationships/image" Target="../media/image10.png"/><Relationship Id="rId7"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86" name="Google Shape;86;p1"/>
          <p:cNvSpPr txBox="1"/>
          <p:nvPr>
            <p:ph type="ctrTitle"/>
          </p:nvPr>
        </p:nvSpPr>
        <p:spPr>
          <a:xfrm>
            <a:off x="83935" y="5327461"/>
            <a:ext cx="8888461" cy="706641"/>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0000"/>
              </a:lnSpc>
              <a:spcBef>
                <a:spcPts val="0"/>
              </a:spcBef>
              <a:spcAft>
                <a:spcPts val="0"/>
              </a:spcAft>
              <a:buClr>
                <a:schemeClr val="dk1"/>
              </a:buClr>
              <a:buSzPct val="100000"/>
              <a:buFont typeface="Avenir"/>
              <a:buNone/>
            </a:pPr>
            <a:r>
              <a:rPr lang="en-US" sz="2800"/>
              <a:t>SenSyn - Senior Synergy: Empowering Lifelong Learning and Healthy living through Community Events</a:t>
            </a:r>
            <a:endParaRPr sz="2800"/>
          </a:p>
        </p:txBody>
      </p:sp>
      <p:pic>
        <p:nvPicPr>
          <p:cNvPr descr="Triangular abstract background" id="87" name="Google Shape;87;p1"/>
          <p:cNvPicPr preferRelativeResize="0"/>
          <p:nvPr/>
        </p:nvPicPr>
        <p:blipFill rotWithShape="1">
          <a:blip r:embed="rId3">
            <a:alphaModFix/>
          </a:blip>
          <a:srcRect b="0" l="0" r="0" t="36742"/>
          <a:stretch/>
        </p:blipFill>
        <p:spPr>
          <a:xfrm>
            <a:off x="-2" y="10"/>
            <a:ext cx="12192002" cy="5148019"/>
          </a:xfrm>
          <a:prstGeom prst="rect">
            <a:avLst/>
          </a:prstGeom>
          <a:noFill/>
          <a:ln>
            <a:noFill/>
          </a:ln>
        </p:spPr>
      </p:pic>
      <p:sp>
        <p:nvSpPr>
          <p:cNvPr id="88" name="Google Shape;88;p1"/>
          <p:cNvSpPr/>
          <p:nvPr/>
        </p:nvSpPr>
        <p:spPr>
          <a:xfrm>
            <a:off x="8803792" y="1741688"/>
            <a:ext cx="3388208" cy="3406341"/>
          </a:xfrm>
          <a:custGeom>
            <a:rect b="b" l="l" r="r" t="t"/>
            <a:pathLst>
              <a:path extrusionOk="0" h="3406341" w="3388208">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pic>
        <p:nvPicPr>
          <p:cNvPr descr="Slika, ki vsebuje besede električno modra, posnetek zaslona, pisava, modro&#10;&#10;Opis je samodejno ustvarjen" id="89" name="Google Shape;89;p1"/>
          <p:cNvPicPr preferRelativeResize="0"/>
          <p:nvPr/>
        </p:nvPicPr>
        <p:blipFill rotWithShape="1">
          <a:blip r:embed="rId4">
            <a:alphaModFix/>
          </a:blip>
          <a:srcRect b="0" l="0" r="0" t="0"/>
          <a:stretch/>
        </p:blipFill>
        <p:spPr>
          <a:xfrm>
            <a:off x="123585" y="6184854"/>
            <a:ext cx="2025388" cy="453445"/>
          </a:xfrm>
          <a:prstGeom prst="rect">
            <a:avLst/>
          </a:prstGeom>
          <a:noFill/>
          <a:ln>
            <a:noFill/>
          </a:ln>
        </p:spPr>
      </p:pic>
      <p:pic>
        <p:nvPicPr>
          <p:cNvPr descr="Slika, ki vsebuje besede sličica, risanka, skica, ilustracija&#10;&#10;Opis je samodejno ustvarjen" id="90" name="Google Shape;90;p1"/>
          <p:cNvPicPr preferRelativeResize="0"/>
          <p:nvPr/>
        </p:nvPicPr>
        <p:blipFill rotWithShape="1">
          <a:blip r:embed="rId5">
            <a:alphaModFix/>
          </a:blip>
          <a:srcRect b="0" l="0" r="0" t="0"/>
          <a:stretch/>
        </p:blipFill>
        <p:spPr>
          <a:xfrm>
            <a:off x="10496081" y="5162071"/>
            <a:ext cx="1695919" cy="169591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9" name="Shape 229"/>
        <p:cNvGrpSpPr/>
        <p:nvPr/>
      </p:nvGrpSpPr>
      <p:grpSpPr>
        <a:xfrm>
          <a:off x="0" y="0"/>
          <a:ext cx="0" cy="0"/>
          <a:chOff x="0" y="0"/>
          <a:chExt cx="0" cy="0"/>
        </a:xfrm>
      </p:grpSpPr>
      <p:sp>
        <p:nvSpPr>
          <p:cNvPr id="230" name="Google Shape;230;p10"/>
          <p:cNvSpPr/>
          <p:nvPr/>
        </p:nvSpPr>
        <p:spPr>
          <a:xfrm>
            <a:off x="8803792" y="3455896"/>
            <a:ext cx="3388208" cy="3406341"/>
          </a:xfrm>
          <a:custGeom>
            <a:rect b="b" l="l" r="r" t="t"/>
            <a:pathLst>
              <a:path extrusionOk="0" h="3406341" w="3388208">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231" name="Google Shape;231;p1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232" name="Google Shape;232;p10"/>
          <p:cNvSpPr txBox="1"/>
          <p:nvPr>
            <p:ph type="title"/>
          </p:nvPr>
        </p:nvSpPr>
        <p:spPr>
          <a:xfrm>
            <a:off x="1077364" y="720435"/>
            <a:ext cx="4788861" cy="1507375"/>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2200"/>
              <a:buFont typeface="Avenir"/>
              <a:buNone/>
            </a:pPr>
            <a:r>
              <a:rPr b="1" lang="en-US" sz="2200">
                <a:solidFill>
                  <a:schemeClr val="dk1"/>
                </a:solidFill>
                <a:latin typeface="Avenir"/>
                <a:ea typeface="Avenir"/>
                <a:cs typeface="Avenir"/>
                <a:sym typeface="Avenir"/>
              </a:rPr>
              <a:t>Learning is a lifelong journey that must continue into adulthood and beyond</a:t>
            </a:r>
            <a:endParaRPr/>
          </a:p>
        </p:txBody>
      </p:sp>
      <p:sp>
        <p:nvSpPr>
          <p:cNvPr id="233" name="Google Shape;233;p10"/>
          <p:cNvSpPr txBox="1"/>
          <p:nvPr>
            <p:ph idx="1" type="body"/>
          </p:nvPr>
        </p:nvSpPr>
        <p:spPr>
          <a:xfrm>
            <a:off x="568352" y="2459684"/>
            <a:ext cx="5477185" cy="3513514"/>
          </a:xfrm>
          <a:prstGeom prst="rect">
            <a:avLst/>
          </a:prstGeom>
          <a:noFill/>
          <a:ln>
            <a:noFill/>
          </a:ln>
        </p:spPr>
        <p:txBody>
          <a:bodyPr anchorCtr="0" anchor="t" bIns="45700" lIns="91425" spcFirstLastPara="1" rIns="91425" wrap="square" tIns="45700">
            <a:normAutofit fontScale="77500" lnSpcReduction="20000"/>
          </a:bodyPr>
          <a:lstStyle/>
          <a:p>
            <a:pPr indent="0" lvl="0" marL="0" rtl="0" algn="just">
              <a:lnSpc>
                <a:spcPct val="110000"/>
              </a:lnSpc>
              <a:spcBef>
                <a:spcPts val="0"/>
              </a:spcBef>
              <a:spcAft>
                <a:spcPts val="0"/>
              </a:spcAft>
              <a:buClr>
                <a:schemeClr val="dk1"/>
              </a:buClr>
              <a:buSzPct val="100000"/>
              <a:buNone/>
            </a:pPr>
            <a:r>
              <a:rPr lang="en-US"/>
              <a:t>The participation of adults in lifelong learning in Slovenia (11.2%) is higher than the EU average (10.8%). However, the OECD PIAAC survey of adult skills shows that more than 400,000 adults in Slovenia have only the lowest levels of literacy and numeracy skills. </a:t>
            </a:r>
            <a:endParaRPr/>
          </a:p>
          <a:p>
            <a:pPr indent="0" lvl="0" marL="0" rtl="0" algn="just">
              <a:lnSpc>
                <a:spcPct val="110000"/>
              </a:lnSpc>
              <a:spcBef>
                <a:spcPts val="1000"/>
              </a:spcBef>
              <a:spcAft>
                <a:spcPts val="0"/>
              </a:spcAft>
              <a:buClr>
                <a:schemeClr val="dk1"/>
              </a:buClr>
              <a:buSzPct val="100000"/>
              <a:buNone/>
            </a:pPr>
            <a:r>
              <a:t/>
            </a:r>
            <a:endParaRPr/>
          </a:p>
          <a:p>
            <a:pPr indent="0" lvl="0" marL="0" rtl="0" algn="just">
              <a:lnSpc>
                <a:spcPct val="110000"/>
              </a:lnSpc>
              <a:spcBef>
                <a:spcPts val="1000"/>
              </a:spcBef>
              <a:spcAft>
                <a:spcPts val="0"/>
              </a:spcAft>
              <a:buClr>
                <a:schemeClr val="dk1"/>
              </a:buClr>
              <a:buSzPct val="100000"/>
              <a:buNone/>
            </a:pPr>
            <a:r>
              <a:rPr lang="en-US"/>
              <a:t>This suggests that this is a wider phenomenon that requires a holistic approach. Knowledge follows us throughout our lives, and so should learning. Slovenia boasts a wide range of organized education and learning resources of all kinds for all generations, and opportunities for learning are increasing.</a:t>
            </a:r>
            <a:endParaRPr/>
          </a:p>
          <a:p>
            <a:pPr indent="0" lvl="0" marL="0" rtl="0" algn="l">
              <a:lnSpc>
                <a:spcPct val="110000"/>
              </a:lnSpc>
              <a:spcBef>
                <a:spcPts val="1000"/>
              </a:spcBef>
              <a:spcAft>
                <a:spcPts val="0"/>
              </a:spcAft>
              <a:buClr>
                <a:schemeClr val="dk1"/>
              </a:buClr>
              <a:buSzPct val="100000"/>
              <a:buNone/>
            </a:pPr>
            <a:r>
              <a:t/>
            </a:r>
            <a:endParaRPr sz="1100"/>
          </a:p>
          <a:p>
            <a:pPr indent="0" lvl="0" marL="0" rtl="0" algn="l">
              <a:lnSpc>
                <a:spcPct val="110000"/>
              </a:lnSpc>
              <a:spcBef>
                <a:spcPts val="1000"/>
              </a:spcBef>
              <a:spcAft>
                <a:spcPts val="0"/>
              </a:spcAft>
              <a:buClr>
                <a:schemeClr val="dk1"/>
              </a:buClr>
              <a:buSzPct val="100000"/>
              <a:buNone/>
            </a:pPr>
            <a:r>
              <a:t/>
            </a:r>
            <a:endParaRPr sz="1100"/>
          </a:p>
          <a:p>
            <a:pPr indent="0" lvl="0" marL="0" rtl="0" algn="l">
              <a:lnSpc>
                <a:spcPct val="110000"/>
              </a:lnSpc>
              <a:spcBef>
                <a:spcPts val="1000"/>
              </a:spcBef>
              <a:spcAft>
                <a:spcPts val="0"/>
              </a:spcAft>
              <a:buClr>
                <a:schemeClr val="dk1"/>
              </a:buClr>
              <a:buSzPct val="100000"/>
              <a:buNone/>
            </a:pPr>
            <a:r>
              <a:t/>
            </a:r>
            <a:endParaRPr sz="1100"/>
          </a:p>
          <a:p>
            <a:pPr indent="-228631" lvl="0" marL="228600" rtl="0" algn="l">
              <a:lnSpc>
                <a:spcPct val="110000"/>
              </a:lnSpc>
              <a:spcBef>
                <a:spcPts val="1000"/>
              </a:spcBef>
              <a:spcAft>
                <a:spcPts val="0"/>
              </a:spcAft>
              <a:buClr>
                <a:schemeClr val="dk1"/>
              </a:buClr>
              <a:buSzPct val="100000"/>
              <a:buChar char="•"/>
            </a:pPr>
            <a:r>
              <a:rPr lang="en-US" sz="1100" u="sng">
                <a:solidFill>
                  <a:schemeClr val="hlink"/>
                </a:solidFill>
                <a:hlinkClick r:id="rId3"/>
              </a:rPr>
              <a:t>https://www.gov.si/novice/2021-01-07-ucenje-kot-nacin-zivljenja-sprasujemo-in-spodbujamo/</a:t>
            </a:r>
            <a:endParaRPr sz="1100"/>
          </a:p>
          <a:p>
            <a:pPr indent="-174498" lvl="0" marL="228600" rtl="0" algn="l">
              <a:lnSpc>
                <a:spcPct val="110000"/>
              </a:lnSpc>
              <a:spcBef>
                <a:spcPts val="1000"/>
              </a:spcBef>
              <a:spcAft>
                <a:spcPts val="0"/>
              </a:spcAft>
              <a:buClr>
                <a:schemeClr val="dk1"/>
              </a:buClr>
              <a:buSzPct val="100000"/>
              <a:buNone/>
            </a:pPr>
            <a:r>
              <a:t/>
            </a:r>
            <a:endParaRPr sz="1100"/>
          </a:p>
        </p:txBody>
      </p:sp>
      <p:sp>
        <p:nvSpPr>
          <p:cNvPr id="234" name="Google Shape;234;p10"/>
          <p:cNvSpPr/>
          <p:nvPr/>
        </p:nvSpPr>
        <p:spPr>
          <a:xfrm rot="-5400000">
            <a:off x="8794726" y="-9066"/>
            <a:ext cx="3388208" cy="3406341"/>
          </a:xfrm>
          <a:custGeom>
            <a:rect b="b" l="l" r="r" t="t"/>
            <a:pathLst>
              <a:path extrusionOk="0" h="3406341" w="3388208">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235" name="Google Shape;235;p10"/>
          <p:cNvSpPr/>
          <p:nvPr/>
        </p:nvSpPr>
        <p:spPr>
          <a:xfrm>
            <a:off x="8803792" y="3470886"/>
            <a:ext cx="3388208" cy="3406341"/>
          </a:xfrm>
          <a:custGeom>
            <a:rect b="b" l="l" r="r" t="t"/>
            <a:pathLst>
              <a:path extrusionOk="0" h="3406341" w="3388208">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pic>
        <p:nvPicPr>
          <p:cNvPr id="236" name="Google Shape;236;p10"/>
          <p:cNvPicPr preferRelativeResize="0"/>
          <p:nvPr/>
        </p:nvPicPr>
        <p:blipFill rotWithShape="1">
          <a:blip r:embed="rId4">
            <a:alphaModFix/>
          </a:blip>
          <a:srcRect b="0" l="0" r="0" t="0"/>
          <a:stretch/>
        </p:blipFill>
        <p:spPr>
          <a:xfrm>
            <a:off x="6146464" y="1034569"/>
            <a:ext cx="4788861" cy="4788861"/>
          </a:xfrm>
          <a:prstGeom prst="rect">
            <a:avLst/>
          </a:prstGeom>
          <a:noFill/>
          <a:ln>
            <a:noFill/>
          </a:ln>
        </p:spPr>
      </p:pic>
      <p:pic>
        <p:nvPicPr>
          <p:cNvPr id="237" name="Google Shape;237;p10"/>
          <p:cNvPicPr preferRelativeResize="0"/>
          <p:nvPr/>
        </p:nvPicPr>
        <p:blipFill rotWithShape="1">
          <a:blip r:embed="rId5">
            <a:alphaModFix/>
          </a:blip>
          <a:srcRect b="0" l="0" r="0" t="0"/>
          <a:stretch/>
        </p:blipFill>
        <p:spPr>
          <a:xfrm>
            <a:off x="10930101" y="6387086"/>
            <a:ext cx="1109568" cy="24995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1"/>
          <p:cNvSpPr/>
          <p:nvPr/>
        </p:nvSpPr>
        <p:spPr>
          <a:xfrm>
            <a:off x="7080532" y="2081199"/>
            <a:ext cx="4167398" cy="3592864"/>
          </a:xfrm>
          <a:prstGeom prst="cloud">
            <a:avLst/>
          </a:prstGeom>
          <a:solidFill>
            <a:schemeClr val="accent1"/>
          </a:solidFill>
          <a:ln cap="flat" cmpd="sng" w="12700">
            <a:solidFill>
              <a:srgbClr val="683E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243" name="Google Shape;243;p11"/>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0000"/>
              </a:lnSpc>
              <a:spcBef>
                <a:spcPts val="0"/>
              </a:spcBef>
              <a:spcAft>
                <a:spcPts val="0"/>
              </a:spcAft>
              <a:buClr>
                <a:schemeClr val="dk1"/>
              </a:buClr>
              <a:buSzPct val="100000"/>
              <a:buFont typeface="Avenir"/>
              <a:buNone/>
            </a:pPr>
            <a:r>
              <a:rPr lang="en-US"/>
              <a:t>Adult learning helps us keep pace with the changing world</a:t>
            </a:r>
            <a:br>
              <a:rPr lang="en-US"/>
            </a:br>
            <a:endParaRPr/>
          </a:p>
        </p:txBody>
      </p:sp>
      <p:sp>
        <p:nvSpPr>
          <p:cNvPr id="244" name="Google Shape;244;p11"/>
          <p:cNvSpPr txBox="1"/>
          <p:nvPr>
            <p:ph idx="1" type="body"/>
          </p:nvPr>
        </p:nvSpPr>
        <p:spPr>
          <a:xfrm>
            <a:off x="1077362" y="2227809"/>
            <a:ext cx="4942438" cy="3949154"/>
          </a:xfrm>
          <a:prstGeom prst="rect">
            <a:avLst/>
          </a:prstGeom>
          <a:noFill/>
          <a:ln>
            <a:noFill/>
          </a:ln>
        </p:spPr>
        <p:txBody>
          <a:bodyPr anchorCtr="0" anchor="t" bIns="45700" lIns="91425" spcFirstLastPara="1" rIns="91425" wrap="square" tIns="45700">
            <a:normAutofit/>
          </a:bodyPr>
          <a:lstStyle/>
          <a:p>
            <a:pPr indent="-228600" lvl="0" marL="228600" rtl="0" algn="just">
              <a:lnSpc>
                <a:spcPct val="120000"/>
              </a:lnSpc>
              <a:spcBef>
                <a:spcPts val="0"/>
              </a:spcBef>
              <a:spcAft>
                <a:spcPts val="0"/>
              </a:spcAft>
              <a:buClr>
                <a:schemeClr val="dk1"/>
              </a:buClr>
              <a:buSzPts val="1800"/>
              <a:buChar char="•"/>
            </a:pPr>
            <a:r>
              <a:rPr b="1" lang="en-US"/>
              <a:t>With the rapid development of technology, the world is changing fast. </a:t>
            </a:r>
            <a:endParaRPr b="1"/>
          </a:p>
          <a:p>
            <a:pPr indent="-228600" lvl="0" marL="228600" rtl="0" algn="just">
              <a:lnSpc>
                <a:spcPct val="120000"/>
              </a:lnSpc>
              <a:spcBef>
                <a:spcPts val="1000"/>
              </a:spcBef>
              <a:spcAft>
                <a:spcPts val="0"/>
              </a:spcAft>
              <a:buClr>
                <a:schemeClr val="dk1"/>
              </a:buClr>
              <a:buSzPts val="1800"/>
              <a:buChar char="•"/>
            </a:pPr>
            <a:r>
              <a:rPr b="1" lang="en-US"/>
              <a:t>The way we work, communicate, travel and even think has changed forever. To stay productive and independent, we need to keep up with these changes, and adult learning can play a key role. </a:t>
            </a:r>
            <a:endParaRPr b="1"/>
          </a:p>
          <a:p>
            <a:pPr indent="-228600" lvl="0" marL="228600" rtl="0" algn="just">
              <a:lnSpc>
                <a:spcPct val="120000"/>
              </a:lnSpc>
              <a:spcBef>
                <a:spcPts val="1000"/>
              </a:spcBef>
              <a:spcAft>
                <a:spcPts val="0"/>
              </a:spcAft>
              <a:buClr>
                <a:schemeClr val="dk1"/>
              </a:buClr>
              <a:buSzPts val="1800"/>
              <a:buChar char="•"/>
            </a:pPr>
            <a:r>
              <a:rPr b="1" lang="en-US"/>
              <a:t>Through adult education courses, we can keep up with global advances and acquire skills that were not available when we were in school.</a:t>
            </a:r>
            <a:endParaRPr b="1"/>
          </a:p>
        </p:txBody>
      </p:sp>
      <p:pic>
        <p:nvPicPr>
          <p:cNvPr id="245" name="Google Shape;245;p11"/>
          <p:cNvPicPr preferRelativeResize="0"/>
          <p:nvPr/>
        </p:nvPicPr>
        <p:blipFill rotWithShape="1">
          <a:blip r:embed="rId3">
            <a:alphaModFix/>
          </a:blip>
          <a:srcRect b="0" l="0" r="0" t="0"/>
          <a:stretch/>
        </p:blipFill>
        <p:spPr>
          <a:xfrm>
            <a:off x="10795978" y="31526"/>
            <a:ext cx="1377815" cy="1377815"/>
          </a:xfrm>
          <a:prstGeom prst="rect">
            <a:avLst/>
          </a:prstGeom>
          <a:noFill/>
          <a:ln>
            <a:noFill/>
          </a:ln>
        </p:spPr>
      </p:pic>
      <p:pic>
        <p:nvPicPr>
          <p:cNvPr id="246" name="Google Shape;246;p11"/>
          <p:cNvPicPr preferRelativeResize="0"/>
          <p:nvPr/>
        </p:nvPicPr>
        <p:blipFill rotWithShape="1">
          <a:blip r:embed="rId4">
            <a:alphaModFix/>
          </a:blip>
          <a:srcRect b="0" l="0" r="0" t="0"/>
          <a:stretch/>
        </p:blipFill>
        <p:spPr>
          <a:xfrm>
            <a:off x="10930101" y="6387086"/>
            <a:ext cx="1109568" cy="249958"/>
          </a:xfrm>
          <a:prstGeom prst="rect">
            <a:avLst/>
          </a:prstGeom>
          <a:noFill/>
          <a:ln>
            <a:noFill/>
          </a:ln>
        </p:spPr>
      </p:pic>
      <p:sp>
        <p:nvSpPr>
          <p:cNvPr id="247" name="Google Shape;247;p11"/>
          <p:cNvSpPr txBox="1"/>
          <p:nvPr>
            <p:ph idx="2" type="body"/>
          </p:nvPr>
        </p:nvSpPr>
        <p:spPr>
          <a:xfrm>
            <a:off x="7884825" y="3229725"/>
            <a:ext cx="2911153" cy="1360766"/>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chemeClr val="dk1"/>
              </a:buClr>
              <a:buSzPts val="1800"/>
              <a:buNone/>
            </a:pPr>
            <a:r>
              <a:rPr b="1" lang="en-US"/>
              <a:t>"Adult learning: the key to success in a fast-changing world."</a:t>
            </a:r>
            <a:endParaRPr b="1"/>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2"/>
          <p:cNvSpPr/>
          <p:nvPr/>
        </p:nvSpPr>
        <p:spPr>
          <a:xfrm>
            <a:off x="7253954" y="2299435"/>
            <a:ext cx="4126938" cy="3269182"/>
          </a:xfrm>
          <a:prstGeom prst="cloud">
            <a:avLst/>
          </a:prstGeom>
          <a:solidFill>
            <a:schemeClr val="accent1"/>
          </a:solidFill>
          <a:ln cap="flat" cmpd="sng" w="12700">
            <a:solidFill>
              <a:srgbClr val="683E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253" name="Google Shape;253;p12"/>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0000"/>
              </a:lnSpc>
              <a:spcBef>
                <a:spcPts val="0"/>
              </a:spcBef>
              <a:spcAft>
                <a:spcPts val="0"/>
              </a:spcAft>
              <a:buClr>
                <a:srgbClr val="777777"/>
              </a:buClr>
              <a:buSzPct val="100000"/>
              <a:buFont typeface="Open Sans"/>
              <a:buNone/>
            </a:pPr>
            <a:br>
              <a:rPr b="0" i="0" lang="en-US">
                <a:solidFill>
                  <a:srgbClr val="777777"/>
                </a:solidFill>
                <a:highlight>
                  <a:srgbClr val="FFFFFF"/>
                </a:highlight>
                <a:latin typeface="Open Sans"/>
                <a:ea typeface="Open Sans"/>
                <a:cs typeface="Open Sans"/>
                <a:sym typeface="Open Sans"/>
              </a:rPr>
            </a:br>
            <a:r>
              <a:rPr i="0" lang="en-US">
                <a:highlight>
                  <a:srgbClr val="FFFFFF"/>
                </a:highlight>
                <a:latin typeface="Open Sans"/>
                <a:ea typeface="Open Sans"/>
                <a:cs typeface="Open Sans"/>
                <a:sym typeface="Open Sans"/>
              </a:rPr>
              <a:t>Adult learning helps us keep pace with changes in ourselves</a:t>
            </a:r>
            <a:br>
              <a:rPr lang="en-US"/>
            </a:br>
            <a:endParaRPr/>
          </a:p>
        </p:txBody>
      </p:sp>
      <p:sp>
        <p:nvSpPr>
          <p:cNvPr id="254" name="Google Shape;254;p12"/>
          <p:cNvSpPr txBox="1"/>
          <p:nvPr>
            <p:ph idx="1" type="body"/>
          </p:nvPr>
        </p:nvSpPr>
        <p:spPr>
          <a:xfrm>
            <a:off x="1077362" y="2227809"/>
            <a:ext cx="4942438" cy="3949154"/>
          </a:xfrm>
          <a:prstGeom prst="rect">
            <a:avLst/>
          </a:prstGeom>
          <a:noFill/>
          <a:ln>
            <a:noFill/>
          </a:ln>
        </p:spPr>
        <p:txBody>
          <a:bodyPr anchorCtr="0" anchor="t" bIns="45700" lIns="91425" spcFirstLastPara="1" rIns="91425" wrap="square" tIns="45700">
            <a:normAutofit/>
          </a:bodyPr>
          <a:lstStyle/>
          <a:p>
            <a:pPr indent="0" lvl="0" marL="0" rtl="0" algn="just">
              <a:lnSpc>
                <a:spcPct val="120000"/>
              </a:lnSpc>
              <a:spcBef>
                <a:spcPts val="0"/>
              </a:spcBef>
              <a:spcAft>
                <a:spcPts val="0"/>
              </a:spcAft>
              <a:buClr>
                <a:schemeClr val="dk1"/>
              </a:buClr>
              <a:buSzPts val="1800"/>
              <a:buNone/>
            </a:pPr>
            <a:r>
              <a:rPr b="1" lang="en-US"/>
              <a:t>Life brings constant changes in our minds, bodies and circumstances. This can mean new interests, changes in finances or health. It is important to be prepared to adapt to new situations. </a:t>
            </a:r>
            <a:endParaRPr b="1"/>
          </a:p>
          <a:p>
            <a:pPr indent="0" lvl="0" marL="0" rtl="0" algn="just">
              <a:lnSpc>
                <a:spcPct val="120000"/>
              </a:lnSpc>
              <a:spcBef>
                <a:spcPts val="1000"/>
              </a:spcBef>
              <a:spcAft>
                <a:spcPts val="0"/>
              </a:spcAft>
              <a:buClr>
                <a:schemeClr val="dk1"/>
              </a:buClr>
              <a:buSzPts val="1800"/>
              <a:buNone/>
            </a:pPr>
            <a:r>
              <a:rPr b="1" lang="en-US"/>
              <a:t>A career change or the need to earn extra money are often part of these adjustments.</a:t>
            </a:r>
            <a:endParaRPr b="1"/>
          </a:p>
          <a:p>
            <a:pPr indent="0" lvl="0" marL="0" rtl="0" algn="just">
              <a:lnSpc>
                <a:spcPct val="120000"/>
              </a:lnSpc>
              <a:spcBef>
                <a:spcPts val="1000"/>
              </a:spcBef>
              <a:spcAft>
                <a:spcPts val="0"/>
              </a:spcAft>
              <a:buClr>
                <a:schemeClr val="dk1"/>
              </a:buClr>
              <a:buSzPts val="1800"/>
              <a:buNone/>
            </a:pPr>
            <a:r>
              <a:rPr b="1" lang="en-US"/>
              <a:t> Adult education courses allow you to keep your knowledge and skills up to date, giving you the opportunity to change your career or adapt to new challenges at any time .</a:t>
            </a:r>
            <a:endParaRPr b="1"/>
          </a:p>
        </p:txBody>
      </p:sp>
      <p:pic>
        <p:nvPicPr>
          <p:cNvPr id="255" name="Google Shape;255;p12"/>
          <p:cNvPicPr preferRelativeResize="0"/>
          <p:nvPr/>
        </p:nvPicPr>
        <p:blipFill rotWithShape="1">
          <a:blip r:embed="rId3">
            <a:alphaModFix/>
          </a:blip>
          <a:srcRect b="0" l="0" r="0" t="0"/>
          <a:stretch/>
        </p:blipFill>
        <p:spPr>
          <a:xfrm>
            <a:off x="10795978" y="31526"/>
            <a:ext cx="1377815" cy="1377815"/>
          </a:xfrm>
          <a:prstGeom prst="rect">
            <a:avLst/>
          </a:prstGeom>
          <a:noFill/>
          <a:ln>
            <a:noFill/>
          </a:ln>
        </p:spPr>
      </p:pic>
      <p:pic>
        <p:nvPicPr>
          <p:cNvPr id="256" name="Google Shape;256;p12"/>
          <p:cNvPicPr preferRelativeResize="0"/>
          <p:nvPr/>
        </p:nvPicPr>
        <p:blipFill rotWithShape="1">
          <a:blip r:embed="rId4">
            <a:alphaModFix/>
          </a:blip>
          <a:srcRect b="0" l="0" r="0" t="0"/>
          <a:stretch/>
        </p:blipFill>
        <p:spPr>
          <a:xfrm>
            <a:off x="10930101" y="6387086"/>
            <a:ext cx="1109568" cy="249958"/>
          </a:xfrm>
          <a:prstGeom prst="rect">
            <a:avLst/>
          </a:prstGeom>
          <a:noFill/>
          <a:ln>
            <a:noFill/>
          </a:ln>
        </p:spPr>
      </p:pic>
      <p:sp>
        <p:nvSpPr>
          <p:cNvPr id="257" name="Google Shape;257;p12"/>
          <p:cNvSpPr txBox="1"/>
          <p:nvPr>
            <p:ph idx="2" type="body"/>
          </p:nvPr>
        </p:nvSpPr>
        <p:spPr>
          <a:xfrm>
            <a:off x="8018948" y="3429000"/>
            <a:ext cx="2911153" cy="1138478"/>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chemeClr val="dk1"/>
              </a:buClr>
              <a:buSzPts val="1800"/>
              <a:buNone/>
            </a:pPr>
            <a:r>
              <a:rPr b="1" lang="en-US"/>
              <a:t>„Always up-to-date with adult learning.“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3"/>
          <p:cNvSpPr/>
          <p:nvPr/>
        </p:nvSpPr>
        <p:spPr>
          <a:xfrm>
            <a:off x="6777009" y="2296687"/>
            <a:ext cx="4551997" cy="3438889"/>
          </a:xfrm>
          <a:prstGeom prst="cloud">
            <a:avLst/>
          </a:prstGeom>
          <a:solidFill>
            <a:schemeClr val="accent1"/>
          </a:solidFill>
          <a:ln cap="flat" cmpd="sng" w="12700">
            <a:solidFill>
              <a:srgbClr val="683E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263" name="Google Shape;263;p13"/>
          <p:cNvSpPr txBox="1"/>
          <p:nvPr>
            <p:ph type="title"/>
          </p:nvPr>
        </p:nvSpPr>
        <p:spPr>
          <a:xfrm>
            <a:off x="1198742" y="-532732"/>
            <a:ext cx="9950103" cy="1507376"/>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0000"/>
              </a:lnSpc>
              <a:spcBef>
                <a:spcPts val="0"/>
              </a:spcBef>
              <a:spcAft>
                <a:spcPts val="0"/>
              </a:spcAft>
              <a:buClr>
                <a:srgbClr val="777777"/>
              </a:buClr>
              <a:buSzPct val="100000"/>
              <a:buFont typeface="Open Sans"/>
              <a:buNone/>
            </a:pPr>
            <a:br>
              <a:rPr b="0" i="0" lang="en-US">
                <a:solidFill>
                  <a:srgbClr val="777777"/>
                </a:solidFill>
                <a:highlight>
                  <a:srgbClr val="FFFFFF"/>
                </a:highlight>
                <a:latin typeface="Open Sans"/>
                <a:ea typeface="Open Sans"/>
                <a:cs typeface="Open Sans"/>
                <a:sym typeface="Open Sans"/>
              </a:rPr>
            </a:br>
            <a:br>
              <a:rPr lang="en-US"/>
            </a:br>
            <a:r>
              <a:rPr lang="en-US"/>
              <a:t>Adult education is essential for retraining</a:t>
            </a:r>
            <a:endParaRPr/>
          </a:p>
        </p:txBody>
      </p:sp>
      <p:sp>
        <p:nvSpPr>
          <p:cNvPr id="264" name="Google Shape;264;p13"/>
          <p:cNvSpPr txBox="1"/>
          <p:nvPr>
            <p:ph idx="1" type="body"/>
          </p:nvPr>
        </p:nvSpPr>
        <p:spPr>
          <a:xfrm>
            <a:off x="1077362" y="2227809"/>
            <a:ext cx="4942438" cy="3949154"/>
          </a:xfrm>
          <a:prstGeom prst="rect">
            <a:avLst/>
          </a:prstGeom>
          <a:noFill/>
          <a:ln>
            <a:noFill/>
          </a:ln>
        </p:spPr>
        <p:txBody>
          <a:bodyPr anchorCtr="0" anchor="t" bIns="45700" lIns="91425" spcFirstLastPara="1" rIns="91425" wrap="square" tIns="45700">
            <a:normAutofit/>
          </a:bodyPr>
          <a:lstStyle/>
          <a:p>
            <a:pPr indent="0" lvl="0" marL="0" rtl="0" algn="just">
              <a:lnSpc>
                <a:spcPct val="120000"/>
              </a:lnSpc>
              <a:spcBef>
                <a:spcPts val="0"/>
              </a:spcBef>
              <a:spcAft>
                <a:spcPts val="0"/>
              </a:spcAft>
              <a:buClr>
                <a:schemeClr val="dk1"/>
              </a:buClr>
              <a:buSzPts val="1800"/>
              <a:buNone/>
            </a:pPr>
            <a:r>
              <a:rPr b="1" lang="en-US"/>
              <a:t>Rapid advances in technology mean that many jobs are disappearing, causing hardship for many workers as modern technologies replace them. </a:t>
            </a:r>
            <a:endParaRPr b="1"/>
          </a:p>
          <a:p>
            <a:pPr indent="0" lvl="0" marL="0" rtl="0" algn="just">
              <a:lnSpc>
                <a:spcPct val="120000"/>
              </a:lnSpc>
              <a:spcBef>
                <a:spcPts val="1000"/>
              </a:spcBef>
              <a:spcAft>
                <a:spcPts val="0"/>
              </a:spcAft>
              <a:buClr>
                <a:schemeClr val="dk1"/>
              </a:buClr>
              <a:buSzPts val="1800"/>
              <a:buNone/>
            </a:pPr>
            <a:r>
              <a:rPr b="1" lang="en-US"/>
              <a:t>Adult learning offers solutions through fast and effective retraining, which will benefit many in the future. </a:t>
            </a:r>
            <a:endParaRPr b="1"/>
          </a:p>
          <a:p>
            <a:pPr indent="0" lvl="0" marL="0" rtl="0" algn="just">
              <a:lnSpc>
                <a:spcPct val="120000"/>
              </a:lnSpc>
              <a:spcBef>
                <a:spcPts val="1000"/>
              </a:spcBef>
              <a:spcAft>
                <a:spcPts val="0"/>
              </a:spcAft>
              <a:buClr>
                <a:schemeClr val="dk1"/>
              </a:buClr>
              <a:buSzPts val="1800"/>
              <a:buNone/>
            </a:pPr>
            <a:r>
              <a:rPr b="1" lang="en-US"/>
              <a:t>Adult courses are also crucial for those who want to change their career path.</a:t>
            </a:r>
            <a:endParaRPr b="1"/>
          </a:p>
        </p:txBody>
      </p:sp>
      <p:pic>
        <p:nvPicPr>
          <p:cNvPr id="265" name="Google Shape;265;p13"/>
          <p:cNvPicPr preferRelativeResize="0"/>
          <p:nvPr/>
        </p:nvPicPr>
        <p:blipFill rotWithShape="1">
          <a:blip r:embed="rId3">
            <a:alphaModFix/>
          </a:blip>
          <a:srcRect b="0" l="0" r="0" t="0"/>
          <a:stretch/>
        </p:blipFill>
        <p:spPr>
          <a:xfrm>
            <a:off x="10795978" y="31526"/>
            <a:ext cx="1377815" cy="1377815"/>
          </a:xfrm>
          <a:prstGeom prst="rect">
            <a:avLst/>
          </a:prstGeom>
          <a:noFill/>
          <a:ln>
            <a:noFill/>
          </a:ln>
        </p:spPr>
      </p:pic>
      <p:pic>
        <p:nvPicPr>
          <p:cNvPr id="266" name="Google Shape;266;p13"/>
          <p:cNvPicPr preferRelativeResize="0"/>
          <p:nvPr/>
        </p:nvPicPr>
        <p:blipFill rotWithShape="1">
          <a:blip r:embed="rId4">
            <a:alphaModFix/>
          </a:blip>
          <a:srcRect b="0" l="0" r="0" t="0"/>
          <a:stretch/>
        </p:blipFill>
        <p:spPr>
          <a:xfrm>
            <a:off x="10930101" y="6387086"/>
            <a:ext cx="1109568" cy="249958"/>
          </a:xfrm>
          <a:prstGeom prst="rect">
            <a:avLst/>
          </a:prstGeom>
          <a:noFill/>
          <a:ln>
            <a:noFill/>
          </a:ln>
        </p:spPr>
      </p:pic>
      <p:sp>
        <p:nvSpPr>
          <p:cNvPr id="267" name="Google Shape;267;p13"/>
          <p:cNvSpPr txBox="1"/>
          <p:nvPr>
            <p:ph idx="2" type="body"/>
          </p:nvPr>
        </p:nvSpPr>
        <p:spPr>
          <a:xfrm>
            <a:off x="7597430" y="2041554"/>
            <a:ext cx="2911153" cy="3949153"/>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chemeClr val="dk1"/>
              </a:buClr>
              <a:buSzPts val="1800"/>
              <a:buNone/>
            </a:pPr>
            <a:r>
              <a:t/>
            </a:r>
            <a:endParaRPr/>
          </a:p>
          <a:p>
            <a:pPr indent="0" lvl="0" marL="0" rtl="0" algn="l">
              <a:lnSpc>
                <a:spcPct val="120000"/>
              </a:lnSpc>
              <a:spcBef>
                <a:spcPts val="1000"/>
              </a:spcBef>
              <a:spcAft>
                <a:spcPts val="0"/>
              </a:spcAft>
              <a:buClr>
                <a:schemeClr val="dk1"/>
              </a:buClr>
              <a:buSzPts val="1800"/>
              <a:buNone/>
            </a:pPr>
            <a:r>
              <a:t/>
            </a:r>
            <a:endParaRPr/>
          </a:p>
          <a:p>
            <a:pPr indent="0" lvl="0" marL="0" rtl="0" algn="l">
              <a:lnSpc>
                <a:spcPct val="120000"/>
              </a:lnSpc>
              <a:spcBef>
                <a:spcPts val="1000"/>
              </a:spcBef>
              <a:spcAft>
                <a:spcPts val="0"/>
              </a:spcAft>
              <a:buClr>
                <a:schemeClr val="dk1"/>
              </a:buClr>
              <a:buSzPts val="1800"/>
              <a:buNone/>
            </a:pPr>
            <a:r>
              <a:t/>
            </a:r>
            <a:endParaRPr/>
          </a:p>
          <a:p>
            <a:pPr indent="0" lvl="0" marL="0" rtl="0" algn="l">
              <a:lnSpc>
                <a:spcPct val="120000"/>
              </a:lnSpc>
              <a:spcBef>
                <a:spcPts val="1000"/>
              </a:spcBef>
              <a:spcAft>
                <a:spcPts val="0"/>
              </a:spcAft>
              <a:buClr>
                <a:schemeClr val="dk1"/>
              </a:buClr>
              <a:buSzPts val="1800"/>
              <a:buNone/>
            </a:pPr>
            <a:r>
              <a:rPr b="1" lang="en-US"/>
              <a:t>"Adult learning: the key to new career paths and flexibility".</a:t>
            </a:r>
            <a:endParaRPr b="1"/>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4"/>
          <p:cNvSpPr/>
          <p:nvPr/>
        </p:nvSpPr>
        <p:spPr>
          <a:xfrm>
            <a:off x="6870140" y="2011140"/>
            <a:ext cx="4907144" cy="3101400"/>
          </a:xfrm>
          <a:prstGeom prst="cloud">
            <a:avLst/>
          </a:prstGeom>
          <a:solidFill>
            <a:schemeClr val="accent1"/>
          </a:solidFill>
          <a:ln cap="flat" cmpd="sng" w="12700">
            <a:solidFill>
              <a:srgbClr val="683E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273" name="Google Shape;273;p14"/>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Open Sans"/>
              <a:buNone/>
            </a:pPr>
            <a:r>
              <a:rPr i="0" lang="en-US">
                <a:highlight>
                  <a:srgbClr val="FFFFFF"/>
                </a:highlight>
                <a:latin typeface="Open Sans"/>
                <a:ea typeface="Open Sans"/>
                <a:cs typeface="Open Sans"/>
                <a:sym typeface="Open Sans"/>
              </a:rPr>
              <a:t>Learning keeps your mind active</a:t>
            </a:r>
            <a:br>
              <a:rPr b="0" i="0" lang="en-US">
                <a:solidFill>
                  <a:srgbClr val="777777"/>
                </a:solidFill>
                <a:highlight>
                  <a:srgbClr val="FFFFFF"/>
                </a:highlight>
                <a:latin typeface="Open Sans"/>
                <a:ea typeface="Open Sans"/>
                <a:cs typeface="Open Sans"/>
                <a:sym typeface="Open Sans"/>
              </a:rPr>
            </a:br>
            <a:endParaRPr/>
          </a:p>
        </p:txBody>
      </p:sp>
      <p:sp>
        <p:nvSpPr>
          <p:cNvPr id="274" name="Google Shape;274;p14"/>
          <p:cNvSpPr txBox="1"/>
          <p:nvPr>
            <p:ph idx="1" type="body"/>
          </p:nvPr>
        </p:nvSpPr>
        <p:spPr>
          <a:xfrm>
            <a:off x="1077362" y="2227809"/>
            <a:ext cx="4942438" cy="3949154"/>
          </a:xfrm>
          <a:prstGeom prst="rect">
            <a:avLst/>
          </a:prstGeom>
          <a:noFill/>
          <a:ln>
            <a:noFill/>
          </a:ln>
        </p:spPr>
        <p:txBody>
          <a:bodyPr anchorCtr="0" anchor="t" bIns="45700" lIns="91425" spcFirstLastPara="1" rIns="91425" wrap="square" tIns="45700">
            <a:normAutofit/>
          </a:bodyPr>
          <a:lstStyle/>
          <a:p>
            <a:pPr indent="0" lvl="0" marL="0" rtl="0" algn="just">
              <a:lnSpc>
                <a:spcPct val="120000"/>
              </a:lnSpc>
              <a:spcBef>
                <a:spcPts val="0"/>
              </a:spcBef>
              <a:spcAft>
                <a:spcPts val="0"/>
              </a:spcAft>
              <a:buClr>
                <a:schemeClr val="dk1"/>
              </a:buClr>
              <a:buSzPts val="1800"/>
              <a:buNone/>
            </a:pPr>
            <a:r>
              <a:rPr b="1" lang="en-US"/>
              <a:t>Studies show that keeping an active mind is good for your health, as people who use their brains regularly maintain better memory, sharper reactions and better attention even in old age. </a:t>
            </a:r>
            <a:endParaRPr b="1"/>
          </a:p>
          <a:p>
            <a:pPr indent="0" lvl="0" marL="0" rtl="0" algn="just">
              <a:lnSpc>
                <a:spcPct val="120000"/>
              </a:lnSpc>
              <a:spcBef>
                <a:spcPts val="1000"/>
              </a:spcBef>
              <a:spcAft>
                <a:spcPts val="0"/>
              </a:spcAft>
              <a:buClr>
                <a:schemeClr val="dk1"/>
              </a:buClr>
              <a:buSzPts val="1800"/>
              <a:buNone/>
            </a:pPr>
            <a:r>
              <a:rPr b="1" lang="en-US"/>
              <a:t>Simple ways to keep an active mind include learning a new language, mastering a new skill or completing crossword puzzles, which have mental benefits and reduce the risk of dementia.</a:t>
            </a:r>
            <a:endParaRPr b="1"/>
          </a:p>
        </p:txBody>
      </p:sp>
      <p:pic>
        <p:nvPicPr>
          <p:cNvPr id="275" name="Google Shape;275;p14"/>
          <p:cNvPicPr preferRelativeResize="0"/>
          <p:nvPr/>
        </p:nvPicPr>
        <p:blipFill rotWithShape="1">
          <a:blip r:embed="rId3">
            <a:alphaModFix/>
          </a:blip>
          <a:srcRect b="0" l="0" r="0" t="0"/>
          <a:stretch/>
        </p:blipFill>
        <p:spPr>
          <a:xfrm>
            <a:off x="10795978" y="31526"/>
            <a:ext cx="1377815" cy="1377815"/>
          </a:xfrm>
          <a:prstGeom prst="rect">
            <a:avLst/>
          </a:prstGeom>
          <a:noFill/>
          <a:ln>
            <a:noFill/>
          </a:ln>
        </p:spPr>
      </p:pic>
      <p:pic>
        <p:nvPicPr>
          <p:cNvPr id="276" name="Google Shape;276;p14"/>
          <p:cNvPicPr preferRelativeResize="0"/>
          <p:nvPr/>
        </p:nvPicPr>
        <p:blipFill rotWithShape="1">
          <a:blip r:embed="rId4">
            <a:alphaModFix/>
          </a:blip>
          <a:srcRect b="0" l="0" r="0" t="0"/>
          <a:stretch/>
        </p:blipFill>
        <p:spPr>
          <a:xfrm>
            <a:off x="10930101" y="6387086"/>
            <a:ext cx="1109568" cy="249958"/>
          </a:xfrm>
          <a:prstGeom prst="rect">
            <a:avLst/>
          </a:prstGeom>
          <a:noFill/>
          <a:ln>
            <a:noFill/>
          </a:ln>
        </p:spPr>
      </p:pic>
      <p:sp>
        <p:nvSpPr>
          <p:cNvPr id="277" name="Google Shape;277;p14"/>
          <p:cNvSpPr txBox="1"/>
          <p:nvPr>
            <p:ph idx="2" type="body"/>
          </p:nvPr>
        </p:nvSpPr>
        <p:spPr>
          <a:xfrm>
            <a:off x="8116312" y="2227809"/>
            <a:ext cx="2911153" cy="3949153"/>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chemeClr val="dk1"/>
              </a:buClr>
              <a:buSzPts val="1800"/>
              <a:buNone/>
            </a:pPr>
            <a:r>
              <a:t/>
            </a:r>
            <a:endParaRPr/>
          </a:p>
          <a:p>
            <a:pPr indent="0" lvl="0" marL="0" rtl="0" algn="l">
              <a:lnSpc>
                <a:spcPct val="120000"/>
              </a:lnSpc>
              <a:spcBef>
                <a:spcPts val="1000"/>
              </a:spcBef>
              <a:spcAft>
                <a:spcPts val="0"/>
              </a:spcAft>
              <a:buClr>
                <a:schemeClr val="dk1"/>
              </a:buClr>
              <a:buSzPts val="1800"/>
              <a:buNone/>
            </a:pPr>
            <a:r>
              <a:t/>
            </a:r>
            <a:endParaRPr/>
          </a:p>
          <a:p>
            <a:pPr indent="0" lvl="0" marL="0" rtl="0" algn="l">
              <a:lnSpc>
                <a:spcPct val="120000"/>
              </a:lnSpc>
              <a:spcBef>
                <a:spcPts val="1000"/>
              </a:spcBef>
              <a:spcAft>
                <a:spcPts val="0"/>
              </a:spcAft>
              <a:buClr>
                <a:schemeClr val="dk1"/>
              </a:buClr>
              <a:buSzPts val="1800"/>
              <a:buNone/>
            </a:pPr>
            <a:r>
              <a:rPr b="1" lang="en-US"/>
              <a:t>"Active mind, healthy life: learn to stay sharp".</a:t>
            </a:r>
            <a:endParaRPr b="1"/>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15"/>
          <p:cNvSpPr/>
          <p:nvPr/>
        </p:nvSpPr>
        <p:spPr>
          <a:xfrm>
            <a:off x="7177636" y="1703862"/>
            <a:ext cx="4602388" cy="3234215"/>
          </a:xfrm>
          <a:prstGeom prst="cloud">
            <a:avLst/>
          </a:prstGeom>
          <a:solidFill>
            <a:schemeClr val="accent1"/>
          </a:solidFill>
          <a:ln cap="flat" cmpd="sng" w="12700">
            <a:solidFill>
              <a:srgbClr val="683E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283" name="Google Shape;283;p15"/>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0000"/>
              </a:lnSpc>
              <a:spcBef>
                <a:spcPts val="0"/>
              </a:spcBef>
              <a:spcAft>
                <a:spcPts val="0"/>
              </a:spcAft>
              <a:buClr>
                <a:schemeClr val="dk1"/>
              </a:buClr>
              <a:buSzPct val="100000"/>
              <a:buFont typeface="Open Sans"/>
              <a:buNone/>
            </a:pPr>
            <a:r>
              <a:rPr i="0" lang="en-US">
                <a:highlight>
                  <a:srgbClr val="FFFFFF"/>
                </a:highlight>
                <a:latin typeface="Open Sans"/>
                <a:ea typeface="Open Sans"/>
                <a:cs typeface="Open Sans"/>
                <a:sym typeface="Open Sans"/>
              </a:rPr>
              <a:t>Participation in </a:t>
            </a:r>
            <a:r>
              <a:rPr lang="en-US">
                <a:highlight>
                  <a:srgbClr val="FFFFFF"/>
                </a:highlight>
                <a:latin typeface="Open Sans"/>
                <a:ea typeface="Open Sans"/>
                <a:cs typeface="Open Sans"/>
                <a:sym typeface="Open Sans"/>
              </a:rPr>
              <a:t>education</a:t>
            </a:r>
            <a:r>
              <a:rPr i="0" lang="en-US">
                <a:highlight>
                  <a:srgbClr val="FFFFFF"/>
                </a:highlight>
                <a:latin typeface="Open Sans"/>
                <a:ea typeface="Open Sans"/>
                <a:cs typeface="Open Sans"/>
                <a:sym typeface="Open Sans"/>
              </a:rPr>
              <a:t> also increases social inclusion</a:t>
            </a:r>
            <a:br>
              <a:rPr b="0" i="0" lang="en-US">
                <a:solidFill>
                  <a:srgbClr val="777777"/>
                </a:solidFill>
                <a:highlight>
                  <a:srgbClr val="FFFFFF"/>
                </a:highlight>
                <a:latin typeface="Open Sans"/>
                <a:ea typeface="Open Sans"/>
                <a:cs typeface="Open Sans"/>
                <a:sym typeface="Open Sans"/>
              </a:rPr>
            </a:br>
            <a:endParaRPr/>
          </a:p>
        </p:txBody>
      </p:sp>
      <p:sp>
        <p:nvSpPr>
          <p:cNvPr id="284" name="Google Shape;284;p15"/>
          <p:cNvSpPr txBox="1"/>
          <p:nvPr>
            <p:ph idx="1" type="body"/>
          </p:nvPr>
        </p:nvSpPr>
        <p:spPr>
          <a:xfrm>
            <a:off x="1077362" y="2227809"/>
            <a:ext cx="4942438" cy="3949154"/>
          </a:xfrm>
          <a:prstGeom prst="rect">
            <a:avLst/>
          </a:prstGeom>
          <a:noFill/>
          <a:ln>
            <a:noFill/>
          </a:ln>
        </p:spPr>
        <p:txBody>
          <a:bodyPr anchorCtr="0" anchor="t" bIns="45700" lIns="91425" spcFirstLastPara="1" rIns="91425" wrap="square" tIns="45700">
            <a:normAutofit/>
          </a:bodyPr>
          <a:lstStyle/>
          <a:p>
            <a:pPr indent="0" lvl="0" marL="0" rtl="0" algn="just">
              <a:lnSpc>
                <a:spcPct val="120000"/>
              </a:lnSpc>
              <a:spcBef>
                <a:spcPts val="0"/>
              </a:spcBef>
              <a:spcAft>
                <a:spcPts val="0"/>
              </a:spcAft>
              <a:buClr>
                <a:schemeClr val="dk1"/>
              </a:buClr>
              <a:buSzPts val="1800"/>
              <a:buNone/>
            </a:pPr>
            <a:r>
              <a:rPr b="1" lang="en-US"/>
              <a:t>People who are open to new knowledge are often more socially engaged, which helps them stay active, mentally stimulated and connected to others. </a:t>
            </a:r>
            <a:endParaRPr b="1"/>
          </a:p>
          <a:p>
            <a:pPr indent="0" lvl="0" marL="0" rtl="0" algn="just">
              <a:lnSpc>
                <a:spcPct val="120000"/>
              </a:lnSpc>
              <a:spcBef>
                <a:spcPts val="1000"/>
              </a:spcBef>
              <a:spcAft>
                <a:spcPts val="0"/>
              </a:spcAft>
              <a:buClr>
                <a:schemeClr val="dk1"/>
              </a:buClr>
              <a:buSzPts val="1800"/>
              <a:buNone/>
            </a:pPr>
            <a:r>
              <a:rPr b="1" lang="en-US"/>
              <a:t>Adult courses not only bring new skills, but also opportunities to build healthy and strong friendships, which boosts self-confidence and performance in all areas.</a:t>
            </a:r>
            <a:endParaRPr b="1"/>
          </a:p>
        </p:txBody>
      </p:sp>
      <p:pic>
        <p:nvPicPr>
          <p:cNvPr id="285" name="Google Shape;285;p15"/>
          <p:cNvPicPr preferRelativeResize="0"/>
          <p:nvPr/>
        </p:nvPicPr>
        <p:blipFill rotWithShape="1">
          <a:blip r:embed="rId3">
            <a:alphaModFix/>
          </a:blip>
          <a:srcRect b="0" l="0" r="0" t="0"/>
          <a:stretch/>
        </p:blipFill>
        <p:spPr>
          <a:xfrm>
            <a:off x="10795978" y="31526"/>
            <a:ext cx="1377815" cy="1377815"/>
          </a:xfrm>
          <a:prstGeom prst="rect">
            <a:avLst/>
          </a:prstGeom>
          <a:noFill/>
          <a:ln>
            <a:noFill/>
          </a:ln>
        </p:spPr>
      </p:pic>
      <p:pic>
        <p:nvPicPr>
          <p:cNvPr id="286" name="Google Shape;286;p15"/>
          <p:cNvPicPr preferRelativeResize="0"/>
          <p:nvPr/>
        </p:nvPicPr>
        <p:blipFill rotWithShape="1">
          <a:blip r:embed="rId4">
            <a:alphaModFix/>
          </a:blip>
          <a:srcRect b="0" l="0" r="0" t="0"/>
          <a:stretch/>
        </p:blipFill>
        <p:spPr>
          <a:xfrm>
            <a:off x="10930101" y="6387086"/>
            <a:ext cx="1109568" cy="249958"/>
          </a:xfrm>
          <a:prstGeom prst="rect">
            <a:avLst/>
          </a:prstGeom>
          <a:noFill/>
          <a:ln>
            <a:noFill/>
          </a:ln>
        </p:spPr>
      </p:pic>
      <p:sp>
        <p:nvSpPr>
          <p:cNvPr id="287" name="Google Shape;287;p15"/>
          <p:cNvSpPr txBox="1"/>
          <p:nvPr>
            <p:ph idx="2" type="body"/>
          </p:nvPr>
        </p:nvSpPr>
        <p:spPr>
          <a:xfrm>
            <a:off x="8116312" y="2227810"/>
            <a:ext cx="2911153" cy="1680644"/>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chemeClr val="dk1"/>
              </a:buClr>
              <a:buSzPts val="1800"/>
              <a:buNone/>
            </a:pPr>
            <a:r>
              <a:t/>
            </a:r>
            <a:endParaRPr/>
          </a:p>
          <a:p>
            <a:pPr indent="0" lvl="0" marL="0" rtl="0" algn="l">
              <a:lnSpc>
                <a:spcPct val="120000"/>
              </a:lnSpc>
              <a:spcBef>
                <a:spcPts val="1000"/>
              </a:spcBef>
              <a:spcAft>
                <a:spcPts val="0"/>
              </a:spcAft>
              <a:buClr>
                <a:schemeClr val="dk1"/>
              </a:buClr>
              <a:buSzPts val="1800"/>
              <a:buNone/>
            </a:pPr>
            <a:r>
              <a:rPr b="1" lang="en-US"/>
              <a:t>"Adult education: the path to new skills, friendships and success."</a:t>
            </a:r>
            <a:endParaRPr b="1"/>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1" name="Shape 291"/>
        <p:cNvGrpSpPr/>
        <p:nvPr/>
      </p:nvGrpSpPr>
      <p:grpSpPr>
        <a:xfrm>
          <a:off x="0" y="0"/>
          <a:ext cx="0" cy="0"/>
          <a:chOff x="0" y="0"/>
          <a:chExt cx="0" cy="0"/>
        </a:xfrm>
      </p:grpSpPr>
      <p:sp>
        <p:nvSpPr>
          <p:cNvPr id="292" name="Google Shape;292;p1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293" name="Google Shape;293;p16"/>
          <p:cNvSpPr/>
          <p:nvPr/>
        </p:nvSpPr>
        <p:spPr>
          <a:xfrm rot="5400000">
            <a:off x="53658" y="-55810"/>
            <a:ext cx="6859721" cy="6967904"/>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294" name="Google Shape;294;p16"/>
          <p:cNvSpPr/>
          <p:nvPr/>
        </p:nvSpPr>
        <p:spPr>
          <a:xfrm rot="-5400000">
            <a:off x="54516" y="-50314"/>
            <a:ext cx="6858005" cy="6967903"/>
          </a:xfrm>
          <a:custGeom>
            <a:rect b="b" l="l" r="r" t="t"/>
            <a:pathLst>
              <a:path extrusionOk="0" h="2559050" w="2559050">
                <a:moveTo>
                  <a:pt x="0" y="0"/>
                </a:moveTo>
                <a:lnTo>
                  <a:pt x="2559050" y="0"/>
                </a:lnTo>
                <a:cubicBezTo>
                  <a:pt x="2559050" y="1413324"/>
                  <a:pt x="1413324" y="2559050"/>
                  <a:pt x="0" y="255905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sp>
        <p:nvSpPr>
          <p:cNvPr id="295" name="Google Shape;295;p16"/>
          <p:cNvSpPr txBox="1"/>
          <p:nvPr>
            <p:ph type="ctrTitle"/>
          </p:nvPr>
        </p:nvSpPr>
        <p:spPr>
          <a:xfrm>
            <a:off x="1084728" y="2844177"/>
            <a:ext cx="4272646" cy="1916084"/>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0000"/>
              </a:lnSpc>
              <a:spcBef>
                <a:spcPts val="0"/>
              </a:spcBef>
              <a:spcAft>
                <a:spcPts val="0"/>
              </a:spcAft>
              <a:buClr>
                <a:schemeClr val="dk1"/>
              </a:buClr>
              <a:buSzPct val="100000"/>
              <a:buFont typeface="Avenir"/>
              <a:buNone/>
            </a:pPr>
            <a:r>
              <a:rPr lang="en-US"/>
              <a:t>FACTORS </a:t>
            </a:r>
            <a:r>
              <a:rPr lang="en-US"/>
              <a:t>AFFECTING</a:t>
            </a:r>
            <a:r>
              <a:rPr lang="en-US"/>
              <a:t> THE PARTICIPATION IN EDUCATION </a:t>
            </a:r>
            <a:endParaRPr/>
          </a:p>
        </p:txBody>
      </p:sp>
      <p:sp>
        <p:nvSpPr>
          <p:cNvPr id="296" name="Google Shape;296;p16"/>
          <p:cNvSpPr/>
          <p:nvPr/>
        </p:nvSpPr>
        <p:spPr>
          <a:xfrm rot="5400000">
            <a:off x="6988933" y="-21461"/>
            <a:ext cx="1703094" cy="1746020"/>
          </a:xfrm>
          <a:prstGeom prst="rect">
            <a:avLst/>
          </a:pr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297" name="Google Shape;297;p16"/>
          <p:cNvSpPr/>
          <p:nvPr/>
        </p:nvSpPr>
        <p:spPr>
          <a:xfrm rot="5400000">
            <a:off x="6988055" y="-22336"/>
            <a:ext cx="1704847" cy="1746021"/>
          </a:xfrm>
          <a:custGeom>
            <a:rect b="b" l="l" r="r" t="t"/>
            <a:pathLst>
              <a:path extrusionOk="0" h="3433573" w="3488602">
                <a:moveTo>
                  <a:pt x="0" y="0"/>
                </a:moveTo>
                <a:lnTo>
                  <a:pt x="3488602" y="0"/>
                </a:lnTo>
                <a:lnTo>
                  <a:pt x="0" y="3433573"/>
                </a:lnTo>
                <a:lnTo>
                  <a:pt x="0" y="0"/>
                </a:lnTo>
                <a:close/>
              </a:path>
            </a:pathLst>
          </a:cu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298" name="Google Shape;298;p16"/>
          <p:cNvSpPr/>
          <p:nvPr/>
        </p:nvSpPr>
        <p:spPr>
          <a:xfrm rot="5400000">
            <a:off x="6978388" y="1692178"/>
            <a:ext cx="1724184" cy="174602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299" name="Google Shape;299;p16"/>
          <p:cNvSpPr/>
          <p:nvPr/>
        </p:nvSpPr>
        <p:spPr>
          <a:xfrm flipH="1">
            <a:off x="6968949" y="1703064"/>
            <a:ext cx="1744539" cy="862967"/>
          </a:xfrm>
          <a:custGeom>
            <a:rect b="b" l="l" r="r" t="t"/>
            <a:pathLst>
              <a:path extrusionOk="0" h="1716787" w="3433574">
                <a:moveTo>
                  <a:pt x="3433574" y="0"/>
                </a:moveTo>
                <a:lnTo>
                  <a:pt x="1716787" y="0"/>
                </a:lnTo>
                <a:lnTo>
                  <a:pt x="0" y="0"/>
                </a:lnTo>
                <a:cubicBezTo>
                  <a:pt x="0" y="948155"/>
                  <a:pt x="768632" y="1716787"/>
                  <a:pt x="1716787" y="1716787"/>
                </a:cubicBezTo>
                <a:cubicBezTo>
                  <a:pt x="2664942" y="1716787"/>
                  <a:pt x="3433574" y="948155"/>
                  <a:pt x="3433574" y="0"/>
                </a:cubicBezTo>
                <a:close/>
              </a:path>
            </a:pathLst>
          </a:cu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sp>
        <p:nvSpPr>
          <p:cNvPr id="300" name="Google Shape;300;p16"/>
          <p:cNvSpPr/>
          <p:nvPr/>
        </p:nvSpPr>
        <p:spPr>
          <a:xfrm flipH="1">
            <a:off x="6968949" y="2566032"/>
            <a:ext cx="1744539" cy="862967"/>
          </a:xfrm>
          <a:custGeom>
            <a:rect b="b" l="l" r="r" t="t"/>
            <a:pathLst>
              <a:path extrusionOk="0" h="1716787" w="3433574">
                <a:moveTo>
                  <a:pt x="3433574" y="0"/>
                </a:moveTo>
                <a:lnTo>
                  <a:pt x="1716787" y="0"/>
                </a:lnTo>
                <a:lnTo>
                  <a:pt x="0" y="0"/>
                </a:lnTo>
                <a:cubicBezTo>
                  <a:pt x="0" y="948155"/>
                  <a:pt x="768632" y="1716787"/>
                  <a:pt x="1716787" y="1716787"/>
                </a:cubicBezTo>
                <a:cubicBezTo>
                  <a:pt x="2664942" y="1716787"/>
                  <a:pt x="3433574" y="948155"/>
                  <a:pt x="3433574" y="0"/>
                </a:cubicBezTo>
                <a:close/>
              </a:path>
            </a:pathLst>
          </a:cu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sp>
        <p:nvSpPr>
          <p:cNvPr id="301" name="Google Shape;301;p16"/>
          <p:cNvSpPr/>
          <p:nvPr/>
        </p:nvSpPr>
        <p:spPr>
          <a:xfrm rot="5400000">
            <a:off x="8738250" y="-24765"/>
            <a:ext cx="3427285" cy="3476805"/>
          </a:xfrm>
          <a:prstGeom prst="rect">
            <a:avLst/>
          </a:pr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02" name="Google Shape;302;p16"/>
          <p:cNvSpPr/>
          <p:nvPr/>
        </p:nvSpPr>
        <p:spPr>
          <a:xfrm>
            <a:off x="8914500" y="178410"/>
            <a:ext cx="3070455" cy="3070455"/>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03" name="Google Shape;303;p16"/>
          <p:cNvSpPr/>
          <p:nvPr/>
        </p:nvSpPr>
        <p:spPr>
          <a:xfrm rot="5400000">
            <a:off x="6122799" y="4271951"/>
            <a:ext cx="3435362" cy="174602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04" name="Google Shape;304;p16"/>
          <p:cNvSpPr/>
          <p:nvPr/>
        </p:nvSpPr>
        <p:spPr>
          <a:xfrm flipH="1" rot="-5400000">
            <a:off x="6122814" y="4271933"/>
            <a:ext cx="3435331" cy="1746022"/>
          </a:xfrm>
          <a:custGeom>
            <a:rect b="b" l="l" r="r" t="t"/>
            <a:pathLst>
              <a:path extrusionOk="0" h="1716787" w="3433574">
                <a:moveTo>
                  <a:pt x="3433574" y="0"/>
                </a:moveTo>
                <a:lnTo>
                  <a:pt x="1716787" y="0"/>
                </a:lnTo>
                <a:lnTo>
                  <a:pt x="0" y="0"/>
                </a:lnTo>
                <a:cubicBezTo>
                  <a:pt x="0" y="948155"/>
                  <a:pt x="768632" y="1716787"/>
                  <a:pt x="1716787" y="1716787"/>
                </a:cubicBezTo>
                <a:cubicBezTo>
                  <a:pt x="2664942" y="1716787"/>
                  <a:pt x="3433574" y="948155"/>
                  <a:pt x="3433574" y="0"/>
                </a:cubicBezTo>
                <a:close/>
              </a:path>
            </a:pathLst>
          </a:cu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sp>
        <p:nvSpPr>
          <p:cNvPr id="305" name="Google Shape;305;p16"/>
          <p:cNvSpPr/>
          <p:nvPr/>
        </p:nvSpPr>
        <p:spPr>
          <a:xfrm rot="5400000">
            <a:off x="8734228" y="3406574"/>
            <a:ext cx="3435330" cy="3476805"/>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06" name="Google Shape;306;p16"/>
          <p:cNvSpPr/>
          <p:nvPr/>
        </p:nvSpPr>
        <p:spPr>
          <a:xfrm rot="10800000">
            <a:off x="8707457" y="3427799"/>
            <a:ext cx="3484541" cy="3434283"/>
          </a:xfrm>
          <a:custGeom>
            <a:rect b="b" l="l" r="r" t="t"/>
            <a:pathLst>
              <a:path extrusionOk="0" h="3433573" w="3488602">
                <a:moveTo>
                  <a:pt x="0" y="0"/>
                </a:moveTo>
                <a:lnTo>
                  <a:pt x="3488602" y="0"/>
                </a:lnTo>
                <a:lnTo>
                  <a:pt x="0" y="3433573"/>
                </a:lnTo>
                <a:lnTo>
                  <a:pt x="0"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pic>
        <p:nvPicPr>
          <p:cNvPr id="307" name="Google Shape;307;p16"/>
          <p:cNvPicPr preferRelativeResize="0"/>
          <p:nvPr/>
        </p:nvPicPr>
        <p:blipFill rotWithShape="1">
          <a:blip r:embed="rId3">
            <a:alphaModFix/>
          </a:blip>
          <a:srcRect b="0" l="0" r="0" t="0"/>
          <a:stretch/>
        </p:blipFill>
        <p:spPr>
          <a:xfrm>
            <a:off x="-251" y="5475550"/>
            <a:ext cx="1377815" cy="1377815"/>
          </a:xfrm>
          <a:prstGeom prst="rect">
            <a:avLst/>
          </a:prstGeom>
          <a:noFill/>
          <a:ln>
            <a:noFill/>
          </a:ln>
        </p:spPr>
      </p:pic>
      <p:pic>
        <p:nvPicPr>
          <p:cNvPr id="308" name="Google Shape;308;p16"/>
          <p:cNvPicPr preferRelativeResize="0"/>
          <p:nvPr/>
        </p:nvPicPr>
        <p:blipFill rotWithShape="1">
          <a:blip r:embed="rId4">
            <a:alphaModFix/>
          </a:blip>
          <a:srcRect b="0" l="0" r="0" t="0"/>
          <a:stretch/>
        </p:blipFill>
        <p:spPr>
          <a:xfrm>
            <a:off x="5221448" y="6327603"/>
            <a:ext cx="1554615" cy="3535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2" name="Shape 312"/>
        <p:cNvGrpSpPr/>
        <p:nvPr/>
      </p:nvGrpSpPr>
      <p:grpSpPr>
        <a:xfrm>
          <a:off x="0" y="0"/>
          <a:ext cx="0" cy="0"/>
          <a:chOff x="0" y="0"/>
          <a:chExt cx="0" cy="0"/>
        </a:xfrm>
      </p:grpSpPr>
      <p:sp>
        <p:nvSpPr>
          <p:cNvPr id="313" name="Google Shape;313;p1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14" name="Google Shape;314;p17"/>
          <p:cNvSpPr txBox="1"/>
          <p:nvPr>
            <p:ph type="title"/>
          </p:nvPr>
        </p:nvSpPr>
        <p:spPr>
          <a:xfrm>
            <a:off x="106401" y="-289888"/>
            <a:ext cx="8443710" cy="1507375"/>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Economic factors</a:t>
            </a:r>
            <a:endParaRPr/>
          </a:p>
        </p:txBody>
      </p:sp>
      <p:sp>
        <p:nvSpPr>
          <p:cNvPr id="315" name="Google Shape;315;p17"/>
          <p:cNvSpPr txBox="1"/>
          <p:nvPr>
            <p:ph idx="1" type="body"/>
          </p:nvPr>
        </p:nvSpPr>
        <p:spPr>
          <a:xfrm>
            <a:off x="226243" y="1338606"/>
            <a:ext cx="8323868" cy="4602223"/>
          </a:xfrm>
          <a:prstGeom prst="rect">
            <a:avLst/>
          </a:prstGeom>
          <a:noFill/>
          <a:ln>
            <a:noFill/>
          </a:ln>
        </p:spPr>
        <p:txBody>
          <a:bodyPr anchorCtr="0" anchor="t" bIns="45700" lIns="91425" spcFirstLastPara="1" rIns="91425" wrap="square" tIns="45700">
            <a:noAutofit/>
          </a:bodyPr>
          <a:lstStyle/>
          <a:p>
            <a:pPr indent="-228600" lvl="0" marL="228600" rtl="0" algn="l">
              <a:lnSpc>
                <a:spcPct val="110000"/>
              </a:lnSpc>
              <a:spcBef>
                <a:spcPts val="0"/>
              </a:spcBef>
              <a:spcAft>
                <a:spcPts val="0"/>
              </a:spcAft>
              <a:buClr>
                <a:schemeClr val="dk1"/>
              </a:buClr>
              <a:buSzPts val="1600"/>
              <a:buChar char="•"/>
            </a:pPr>
            <a:r>
              <a:rPr b="1" lang="en-US" sz="1600"/>
              <a:t>Costs of Education:</a:t>
            </a:r>
            <a:endParaRPr b="1" sz="1600"/>
          </a:p>
          <a:p>
            <a:pPr indent="0" lvl="0" marL="0" rtl="0" algn="l">
              <a:lnSpc>
                <a:spcPct val="110000"/>
              </a:lnSpc>
              <a:spcBef>
                <a:spcPts val="1000"/>
              </a:spcBef>
              <a:spcAft>
                <a:spcPts val="0"/>
              </a:spcAft>
              <a:buClr>
                <a:schemeClr val="dk1"/>
              </a:buClr>
              <a:buSzPts val="1600"/>
              <a:buNone/>
            </a:pPr>
            <a:r>
              <a:rPr lang="en-US" sz="1600"/>
              <a:t>High costs reduce the willingness of all adult groups to participate in education. </a:t>
            </a:r>
            <a:endParaRPr/>
          </a:p>
          <a:p>
            <a:pPr indent="0" lvl="0" marL="0" rtl="0" algn="l">
              <a:lnSpc>
                <a:spcPct val="110000"/>
              </a:lnSpc>
              <a:spcBef>
                <a:spcPts val="1000"/>
              </a:spcBef>
              <a:spcAft>
                <a:spcPts val="0"/>
              </a:spcAft>
              <a:buClr>
                <a:schemeClr val="dk1"/>
              </a:buClr>
              <a:buSzPts val="1600"/>
              <a:buNone/>
            </a:pPr>
            <a:r>
              <a:rPr lang="en-US" sz="1600"/>
              <a:t>Education is often perceived as an investment, but this perspective is influenced by individual characteristics like gender, age, social status, and education level.</a:t>
            </a:r>
            <a:endParaRPr sz="1600"/>
          </a:p>
          <a:p>
            <a:pPr indent="-228600" lvl="0" marL="228600" rtl="0" algn="l">
              <a:lnSpc>
                <a:spcPct val="110000"/>
              </a:lnSpc>
              <a:spcBef>
                <a:spcPts val="1000"/>
              </a:spcBef>
              <a:spcAft>
                <a:spcPts val="0"/>
              </a:spcAft>
              <a:buClr>
                <a:schemeClr val="dk1"/>
              </a:buClr>
              <a:buSzPts val="1600"/>
              <a:buChar char="•"/>
            </a:pPr>
            <a:r>
              <a:rPr b="1" lang="en-US" sz="1600"/>
              <a:t>Time Constraints and Costs:</a:t>
            </a:r>
            <a:endParaRPr b="1" sz="1600"/>
          </a:p>
          <a:p>
            <a:pPr indent="0" lvl="0" marL="0" rtl="0" algn="l">
              <a:lnSpc>
                <a:spcPct val="110000"/>
              </a:lnSpc>
              <a:spcBef>
                <a:spcPts val="1000"/>
              </a:spcBef>
              <a:spcAft>
                <a:spcPts val="0"/>
              </a:spcAft>
              <a:buClr>
                <a:schemeClr val="dk1"/>
              </a:buClr>
              <a:buSzPts val="1600"/>
              <a:buNone/>
            </a:pPr>
            <a:r>
              <a:rPr lang="en-US" sz="1600"/>
              <a:t>Adults frequently cite lack of time and education costs as major barriers to participation.</a:t>
            </a:r>
            <a:endParaRPr sz="1600"/>
          </a:p>
          <a:p>
            <a:pPr indent="0" lvl="0" marL="0" rtl="0" algn="l">
              <a:lnSpc>
                <a:spcPct val="110000"/>
              </a:lnSpc>
              <a:spcBef>
                <a:spcPts val="1000"/>
              </a:spcBef>
              <a:spcAft>
                <a:spcPts val="0"/>
              </a:spcAft>
              <a:buClr>
                <a:schemeClr val="dk1"/>
              </a:buClr>
              <a:buSzPts val="1600"/>
              <a:buNone/>
            </a:pPr>
            <a:r>
              <a:rPr lang="en-US" sz="1600"/>
              <a:t>To fully understand the impact of these factors, it is essential to analyze the specific characteristics, needs, and barriers faced by the participants.</a:t>
            </a:r>
            <a:endParaRPr sz="1600"/>
          </a:p>
          <a:p>
            <a:pPr indent="-228600" lvl="0" marL="228600" rtl="0" algn="l">
              <a:lnSpc>
                <a:spcPct val="110000"/>
              </a:lnSpc>
              <a:spcBef>
                <a:spcPts val="1000"/>
              </a:spcBef>
              <a:spcAft>
                <a:spcPts val="0"/>
              </a:spcAft>
              <a:buClr>
                <a:schemeClr val="dk1"/>
              </a:buClr>
              <a:buSzPts val="1600"/>
              <a:buChar char="•"/>
            </a:pPr>
            <a:r>
              <a:rPr b="1" lang="en-US" sz="1600"/>
              <a:t>Individual Characteristics:</a:t>
            </a:r>
            <a:endParaRPr b="1" sz="1600"/>
          </a:p>
          <a:p>
            <a:pPr indent="0" lvl="0" marL="0" rtl="0" algn="l">
              <a:lnSpc>
                <a:spcPct val="110000"/>
              </a:lnSpc>
              <a:spcBef>
                <a:spcPts val="1000"/>
              </a:spcBef>
              <a:spcAft>
                <a:spcPts val="0"/>
              </a:spcAft>
              <a:buClr>
                <a:schemeClr val="dk1"/>
              </a:buClr>
              <a:buSzPts val="1600"/>
              <a:buNone/>
            </a:pPr>
            <a:r>
              <a:rPr lang="en-US" sz="1600"/>
              <a:t>Decisions about education are more influenced by personal traits rather than viewing education as an investment.</a:t>
            </a:r>
            <a:endParaRPr sz="1600"/>
          </a:p>
          <a:p>
            <a:pPr indent="-228600" lvl="0" marL="228600" rtl="0" algn="l">
              <a:lnSpc>
                <a:spcPct val="110000"/>
              </a:lnSpc>
              <a:spcBef>
                <a:spcPts val="1000"/>
              </a:spcBef>
              <a:spcAft>
                <a:spcPts val="0"/>
              </a:spcAft>
              <a:buClr>
                <a:schemeClr val="dk1"/>
              </a:buClr>
              <a:buSzPts val="1600"/>
              <a:buChar char="•"/>
            </a:pPr>
            <a:r>
              <a:rPr b="1" lang="en-US" sz="1600"/>
              <a:t>Social Context:</a:t>
            </a:r>
            <a:endParaRPr b="1" sz="1600"/>
          </a:p>
          <a:p>
            <a:pPr indent="0" lvl="0" marL="0" rtl="0" algn="l">
              <a:lnSpc>
                <a:spcPct val="110000"/>
              </a:lnSpc>
              <a:spcBef>
                <a:spcPts val="1000"/>
              </a:spcBef>
              <a:spcAft>
                <a:spcPts val="0"/>
              </a:spcAft>
              <a:buClr>
                <a:schemeClr val="dk1"/>
              </a:buClr>
              <a:buSzPts val="1600"/>
              <a:buNone/>
            </a:pPr>
            <a:r>
              <a:rPr lang="en-US" sz="1600"/>
              <a:t>Past research has focused more on macro-level social contexts, such as socioeconomic status, ethnicity, and gender, which significantly affect learning opportunities and decisions.</a:t>
            </a:r>
            <a:endParaRPr sz="1600"/>
          </a:p>
        </p:txBody>
      </p:sp>
      <p:sp>
        <p:nvSpPr>
          <p:cNvPr id="316" name="Google Shape;316;p17"/>
          <p:cNvSpPr/>
          <p:nvPr/>
        </p:nvSpPr>
        <p:spPr>
          <a:xfrm>
            <a:off x="8707925" y="3401303"/>
            <a:ext cx="3485994" cy="345669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17" name="Google Shape;317;p17"/>
          <p:cNvSpPr/>
          <p:nvPr/>
        </p:nvSpPr>
        <p:spPr>
          <a:xfrm rot="10800000">
            <a:off x="8707923" y="-131"/>
            <a:ext cx="3488653" cy="3406192"/>
          </a:xfrm>
          <a:prstGeom prst="rect">
            <a:avLst/>
          </a:pr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18" name="Google Shape;318;p17"/>
          <p:cNvSpPr/>
          <p:nvPr/>
        </p:nvSpPr>
        <p:spPr>
          <a:xfrm flipH="1">
            <a:off x="8707925" y="3406925"/>
            <a:ext cx="3485990" cy="3451076"/>
          </a:xfrm>
          <a:custGeom>
            <a:rect b="b" l="l" r="r" t="t"/>
            <a:pathLst>
              <a:path extrusionOk="0" h="2559050" w="2559050">
                <a:moveTo>
                  <a:pt x="0" y="0"/>
                </a:moveTo>
                <a:lnTo>
                  <a:pt x="2559050" y="0"/>
                </a:lnTo>
                <a:cubicBezTo>
                  <a:pt x="2559050" y="1413324"/>
                  <a:pt x="1413324" y="2559050"/>
                  <a:pt x="0" y="255905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sp>
        <p:nvSpPr>
          <p:cNvPr id="319" name="Google Shape;319;p17"/>
          <p:cNvSpPr/>
          <p:nvPr/>
        </p:nvSpPr>
        <p:spPr>
          <a:xfrm rot="-5400000">
            <a:off x="8749175" y="-41251"/>
            <a:ext cx="3417103" cy="3499599"/>
          </a:xfrm>
          <a:custGeom>
            <a:rect b="b" l="l" r="r" t="t"/>
            <a:pathLst>
              <a:path extrusionOk="0" h="3430264" w="3484819">
                <a:moveTo>
                  <a:pt x="0" y="0"/>
                </a:moveTo>
                <a:lnTo>
                  <a:pt x="3484819" y="0"/>
                </a:lnTo>
                <a:lnTo>
                  <a:pt x="0" y="3430264"/>
                </a:lnTo>
                <a:lnTo>
                  <a:pt x="0" y="0"/>
                </a:lnTo>
                <a:close/>
              </a:path>
            </a:pathLst>
          </a:cu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pic>
        <p:nvPicPr>
          <p:cNvPr id="320" name="Google Shape;320;p17"/>
          <p:cNvPicPr preferRelativeResize="0"/>
          <p:nvPr/>
        </p:nvPicPr>
        <p:blipFill rotWithShape="1">
          <a:blip r:embed="rId3">
            <a:alphaModFix/>
          </a:blip>
          <a:srcRect b="0" l="0" r="0" t="0"/>
          <a:stretch/>
        </p:blipFill>
        <p:spPr>
          <a:xfrm>
            <a:off x="7319158" y="0"/>
            <a:ext cx="1377815" cy="1377815"/>
          </a:xfrm>
          <a:prstGeom prst="rect">
            <a:avLst/>
          </a:prstGeom>
          <a:noFill/>
          <a:ln>
            <a:noFill/>
          </a:ln>
        </p:spPr>
      </p:pic>
      <p:pic>
        <p:nvPicPr>
          <p:cNvPr id="321" name="Google Shape;321;p17"/>
          <p:cNvPicPr preferRelativeResize="0"/>
          <p:nvPr/>
        </p:nvPicPr>
        <p:blipFill rotWithShape="1">
          <a:blip r:embed="rId4">
            <a:alphaModFix/>
          </a:blip>
          <a:srcRect b="0" l="0" r="0" t="0"/>
          <a:stretch/>
        </p:blipFill>
        <p:spPr>
          <a:xfrm>
            <a:off x="7139703" y="6363536"/>
            <a:ext cx="1554615" cy="3535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5" name="Shape 325"/>
        <p:cNvGrpSpPr/>
        <p:nvPr/>
      </p:nvGrpSpPr>
      <p:grpSpPr>
        <a:xfrm>
          <a:off x="0" y="0"/>
          <a:ext cx="0" cy="0"/>
          <a:chOff x="0" y="0"/>
          <a:chExt cx="0" cy="0"/>
        </a:xfrm>
      </p:grpSpPr>
      <p:sp>
        <p:nvSpPr>
          <p:cNvPr id="326" name="Google Shape;326;p1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27" name="Google Shape;327;p18"/>
          <p:cNvSpPr txBox="1"/>
          <p:nvPr>
            <p:ph type="title"/>
          </p:nvPr>
        </p:nvSpPr>
        <p:spPr>
          <a:xfrm>
            <a:off x="224970" y="-137404"/>
            <a:ext cx="8334568" cy="1507375"/>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Sociological factors</a:t>
            </a:r>
            <a:endParaRPr/>
          </a:p>
        </p:txBody>
      </p:sp>
      <p:sp>
        <p:nvSpPr>
          <p:cNvPr id="328" name="Google Shape;328;p18"/>
          <p:cNvSpPr txBox="1"/>
          <p:nvPr>
            <p:ph idx="1" type="body"/>
          </p:nvPr>
        </p:nvSpPr>
        <p:spPr>
          <a:xfrm>
            <a:off x="348791" y="1630838"/>
            <a:ext cx="8107051" cy="4309992"/>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110000"/>
              </a:lnSpc>
              <a:spcBef>
                <a:spcPts val="0"/>
              </a:spcBef>
              <a:spcAft>
                <a:spcPts val="0"/>
              </a:spcAft>
              <a:buClr>
                <a:schemeClr val="dk1"/>
              </a:buClr>
              <a:buSzPts val="2000"/>
              <a:buChar char="•"/>
            </a:pPr>
            <a:r>
              <a:rPr lang="en-US" sz="2000"/>
              <a:t>Degree of education attained-Educational experience in youth</a:t>
            </a:r>
            <a:endParaRPr sz="2000"/>
          </a:p>
          <a:p>
            <a:pPr indent="-228600" lvl="0" marL="228600" rtl="0" algn="l">
              <a:lnSpc>
                <a:spcPct val="110000"/>
              </a:lnSpc>
              <a:spcBef>
                <a:spcPts val="1000"/>
              </a:spcBef>
              <a:spcAft>
                <a:spcPts val="0"/>
              </a:spcAft>
              <a:buClr>
                <a:schemeClr val="dk1"/>
              </a:buClr>
              <a:buSzPts val="2000"/>
              <a:buChar char="•"/>
            </a:pPr>
            <a:r>
              <a:rPr lang="en-US" sz="2000"/>
              <a:t>Previous participation in adult education</a:t>
            </a:r>
            <a:endParaRPr sz="2000"/>
          </a:p>
          <a:p>
            <a:pPr indent="-228600" lvl="0" marL="228600" rtl="0" algn="l">
              <a:lnSpc>
                <a:spcPct val="110000"/>
              </a:lnSpc>
              <a:spcBef>
                <a:spcPts val="1000"/>
              </a:spcBef>
              <a:spcAft>
                <a:spcPts val="0"/>
              </a:spcAft>
              <a:buClr>
                <a:schemeClr val="dk1"/>
              </a:buClr>
              <a:buSzPts val="2000"/>
              <a:buChar char="•"/>
            </a:pPr>
            <a:r>
              <a:rPr lang="en-US" sz="2000"/>
              <a:t>The adult's social roles, both work and leisure, are an important determinant of older adults' participation in education</a:t>
            </a:r>
            <a:endParaRPr sz="2000"/>
          </a:p>
          <a:p>
            <a:pPr indent="-139700" lvl="0" marL="228600" rtl="0" algn="l">
              <a:lnSpc>
                <a:spcPct val="110000"/>
              </a:lnSpc>
              <a:spcBef>
                <a:spcPts val="1000"/>
              </a:spcBef>
              <a:spcAft>
                <a:spcPts val="0"/>
              </a:spcAft>
              <a:buClr>
                <a:schemeClr val="dk1"/>
              </a:buClr>
              <a:buSzPts val="1400"/>
              <a:buNone/>
            </a:pPr>
            <a:r>
              <a:t/>
            </a:r>
            <a:endParaRPr sz="1400"/>
          </a:p>
          <a:p>
            <a:pPr indent="0" lvl="0" marL="0" rtl="0" algn="l">
              <a:lnSpc>
                <a:spcPct val="110000"/>
              </a:lnSpc>
              <a:spcBef>
                <a:spcPts val="1000"/>
              </a:spcBef>
              <a:spcAft>
                <a:spcPts val="0"/>
              </a:spcAft>
              <a:buClr>
                <a:schemeClr val="dk1"/>
              </a:buClr>
              <a:buSzPts val="1400"/>
              <a:buNone/>
            </a:pPr>
            <a:r>
              <a:t/>
            </a:r>
            <a:endParaRPr sz="1400"/>
          </a:p>
          <a:p>
            <a:pPr indent="0" lvl="0" marL="0" rtl="0" algn="l">
              <a:lnSpc>
                <a:spcPct val="110000"/>
              </a:lnSpc>
              <a:spcBef>
                <a:spcPts val="1000"/>
              </a:spcBef>
              <a:spcAft>
                <a:spcPts val="0"/>
              </a:spcAft>
              <a:buClr>
                <a:schemeClr val="dk1"/>
              </a:buClr>
              <a:buSzPts val="2000"/>
              <a:buNone/>
            </a:pPr>
            <a:r>
              <a:rPr lang="en-US" sz="2000"/>
              <a:t>Older adults who have been active in learning throughout their life cycle will continue to be relatively active in later life, but the purpose, aim and intensity of their activity changes.</a:t>
            </a:r>
            <a:endParaRPr sz="2000"/>
          </a:p>
          <a:p>
            <a:pPr indent="0" lvl="0" marL="0" rtl="0" algn="l">
              <a:lnSpc>
                <a:spcPct val="110000"/>
              </a:lnSpc>
              <a:spcBef>
                <a:spcPts val="1000"/>
              </a:spcBef>
              <a:spcAft>
                <a:spcPts val="0"/>
              </a:spcAft>
              <a:buClr>
                <a:schemeClr val="dk1"/>
              </a:buClr>
              <a:buSzPts val="2000"/>
              <a:buNone/>
            </a:pPr>
            <a:r>
              <a:rPr lang="en-US" sz="2000"/>
              <a:t>Participation in adult education - irrespective of other factors - declines with age.</a:t>
            </a:r>
            <a:endParaRPr sz="2000"/>
          </a:p>
        </p:txBody>
      </p:sp>
      <p:sp>
        <p:nvSpPr>
          <p:cNvPr id="329" name="Google Shape;329;p18"/>
          <p:cNvSpPr/>
          <p:nvPr/>
        </p:nvSpPr>
        <p:spPr>
          <a:xfrm>
            <a:off x="8724696" y="0"/>
            <a:ext cx="3456507" cy="3436188"/>
          </a:xfrm>
          <a:prstGeom prst="rect">
            <a:avLst/>
          </a:pr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30" name="Google Shape;330;p18"/>
          <p:cNvSpPr/>
          <p:nvPr/>
        </p:nvSpPr>
        <p:spPr>
          <a:xfrm flipH="1" rot="5400000">
            <a:off x="8743880" y="-11926"/>
            <a:ext cx="3428987" cy="3467355"/>
          </a:xfrm>
          <a:custGeom>
            <a:rect b="b" l="l" r="r" t="t"/>
            <a:pathLst>
              <a:path extrusionOk="0" h="3430264" w="3484819">
                <a:moveTo>
                  <a:pt x="0" y="0"/>
                </a:moveTo>
                <a:lnTo>
                  <a:pt x="3484819" y="0"/>
                </a:lnTo>
                <a:lnTo>
                  <a:pt x="0" y="3430264"/>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31" name="Google Shape;331;p18"/>
          <p:cNvSpPr/>
          <p:nvPr/>
        </p:nvSpPr>
        <p:spPr>
          <a:xfrm>
            <a:off x="8724696" y="3434976"/>
            <a:ext cx="3467300" cy="3428987"/>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32" name="Google Shape;332;p18"/>
          <p:cNvSpPr/>
          <p:nvPr/>
        </p:nvSpPr>
        <p:spPr>
          <a:xfrm flipH="1">
            <a:off x="8724696" y="3434976"/>
            <a:ext cx="3467303" cy="1725519"/>
          </a:xfrm>
          <a:custGeom>
            <a:rect b="b" l="l" r="r" t="t"/>
            <a:pathLst>
              <a:path extrusionOk="0" h="1718483" w="3423466">
                <a:moveTo>
                  <a:pt x="3423466" y="0"/>
                </a:moveTo>
                <a:lnTo>
                  <a:pt x="1710280" y="0"/>
                </a:lnTo>
                <a:lnTo>
                  <a:pt x="1710280" y="1"/>
                </a:lnTo>
                <a:lnTo>
                  <a:pt x="0" y="1"/>
                </a:lnTo>
                <a:cubicBezTo>
                  <a:pt x="0" y="889774"/>
                  <a:pt x="674138" y="1621607"/>
                  <a:pt x="1538022" y="1709611"/>
                </a:cubicBezTo>
                <a:lnTo>
                  <a:pt x="1710280" y="1718336"/>
                </a:lnTo>
                <a:lnTo>
                  <a:pt x="1710280" y="1718482"/>
                </a:lnTo>
                <a:lnTo>
                  <a:pt x="1711723" y="1718409"/>
                </a:lnTo>
                <a:lnTo>
                  <a:pt x="1713186" y="1718483"/>
                </a:lnTo>
                <a:lnTo>
                  <a:pt x="1713186" y="1718335"/>
                </a:lnTo>
                <a:lnTo>
                  <a:pt x="1885444" y="1709610"/>
                </a:lnTo>
                <a:cubicBezTo>
                  <a:pt x="2749328" y="1621606"/>
                  <a:pt x="3423466" y="889773"/>
                  <a:pt x="3423466" y="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sp>
        <p:nvSpPr>
          <p:cNvPr id="333" name="Google Shape;333;p18"/>
          <p:cNvSpPr/>
          <p:nvPr/>
        </p:nvSpPr>
        <p:spPr>
          <a:xfrm flipH="1">
            <a:off x="8724696" y="5160552"/>
            <a:ext cx="3467303" cy="1690189"/>
          </a:xfrm>
          <a:custGeom>
            <a:rect b="b" l="l" r="r" t="t"/>
            <a:pathLst>
              <a:path extrusionOk="0" h="1718483" w="3423466">
                <a:moveTo>
                  <a:pt x="3423466" y="0"/>
                </a:moveTo>
                <a:lnTo>
                  <a:pt x="1710280" y="0"/>
                </a:lnTo>
                <a:lnTo>
                  <a:pt x="1710280" y="1"/>
                </a:lnTo>
                <a:lnTo>
                  <a:pt x="0" y="1"/>
                </a:lnTo>
                <a:cubicBezTo>
                  <a:pt x="0" y="889774"/>
                  <a:pt x="674138" y="1621607"/>
                  <a:pt x="1538022" y="1709611"/>
                </a:cubicBezTo>
                <a:lnTo>
                  <a:pt x="1710280" y="1718336"/>
                </a:lnTo>
                <a:lnTo>
                  <a:pt x="1710280" y="1718482"/>
                </a:lnTo>
                <a:lnTo>
                  <a:pt x="1711723" y="1718409"/>
                </a:lnTo>
                <a:lnTo>
                  <a:pt x="1713186" y="1718483"/>
                </a:lnTo>
                <a:lnTo>
                  <a:pt x="1713186" y="1718335"/>
                </a:lnTo>
                <a:lnTo>
                  <a:pt x="1885444" y="1709610"/>
                </a:lnTo>
                <a:cubicBezTo>
                  <a:pt x="2749328" y="1621606"/>
                  <a:pt x="3423466" y="889773"/>
                  <a:pt x="3423466" y="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pic>
        <p:nvPicPr>
          <p:cNvPr id="334" name="Google Shape;334;p18"/>
          <p:cNvPicPr preferRelativeResize="0"/>
          <p:nvPr/>
        </p:nvPicPr>
        <p:blipFill rotWithShape="1">
          <a:blip r:embed="rId3">
            <a:alphaModFix/>
          </a:blip>
          <a:srcRect b="0" l="0" r="0" t="0"/>
          <a:stretch/>
        </p:blipFill>
        <p:spPr>
          <a:xfrm>
            <a:off x="7336084" y="7258"/>
            <a:ext cx="1377815" cy="1377815"/>
          </a:xfrm>
          <a:prstGeom prst="rect">
            <a:avLst/>
          </a:prstGeom>
          <a:noFill/>
          <a:ln>
            <a:noFill/>
          </a:ln>
        </p:spPr>
      </p:pic>
      <p:pic>
        <p:nvPicPr>
          <p:cNvPr id="335" name="Google Shape;335;p18"/>
          <p:cNvPicPr preferRelativeResize="0"/>
          <p:nvPr/>
        </p:nvPicPr>
        <p:blipFill rotWithShape="1">
          <a:blip r:embed="rId4">
            <a:alphaModFix/>
          </a:blip>
          <a:srcRect b="0" l="0" r="0" t="0"/>
          <a:stretch/>
        </p:blipFill>
        <p:spPr>
          <a:xfrm>
            <a:off x="7159284" y="6330583"/>
            <a:ext cx="1554615" cy="3535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19"/>
          <p:cNvSpPr txBox="1"/>
          <p:nvPr>
            <p:ph type="title"/>
          </p:nvPr>
        </p:nvSpPr>
        <p:spPr>
          <a:xfrm>
            <a:off x="591840" y="-753688"/>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Psychological factors</a:t>
            </a:r>
            <a:endParaRPr/>
          </a:p>
        </p:txBody>
      </p:sp>
      <p:sp>
        <p:nvSpPr>
          <p:cNvPr id="341" name="Google Shape;341;p19"/>
          <p:cNvSpPr txBox="1"/>
          <p:nvPr>
            <p:ph idx="1" type="body"/>
          </p:nvPr>
        </p:nvSpPr>
        <p:spPr>
          <a:xfrm>
            <a:off x="292434" y="914106"/>
            <a:ext cx="11060691" cy="5527154"/>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120000"/>
              </a:lnSpc>
              <a:spcBef>
                <a:spcPts val="0"/>
              </a:spcBef>
              <a:spcAft>
                <a:spcPts val="0"/>
              </a:spcAft>
              <a:buClr>
                <a:schemeClr val="dk1"/>
              </a:buClr>
              <a:buSzPct val="100000"/>
              <a:buNone/>
            </a:pPr>
            <a:r>
              <a:rPr b="1" lang="en-US" sz="3200"/>
              <a:t>Barriers to education:</a:t>
            </a:r>
            <a:endParaRPr/>
          </a:p>
          <a:p>
            <a:pPr indent="0" lvl="0" marL="0" rtl="0" algn="l">
              <a:lnSpc>
                <a:spcPct val="120000"/>
              </a:lnSpc>
              <a:spcBef>
                <a:spcPts val="1000"/>
              </a:spcBef>
              <a:spcAft>
                <a:spcPts val="0"/>
              </a:spcAft>
              <a:buClr>
                <a:schemeClr val="dk1"/>
              </a:buClr>
              <a:buSzPct val="100000"/>
              <a:buNone/>
            </a:pPr>
            <a:r>
              <a:rPr b="1" lang="en-US" sz="3200"/>
              <a:t>1.Dispositional: </a:t>
            </a:r>
            <a:endParaRPr b="1" sz="3200"/>
          </a:p>
          <a:p>
            <a:pPr indent="0" lvl="0" marL="0" rtl="0" algn="l">
              <a:lnSpc>
                <a:spcPct val="120000"/>
              </a:lnSpc>
              <a:spcBef>
                <a:spcPts val="1000"/>
              </a:spcBef>
              <a:spcAft>
                <a:spcPts val="0"/>
              </a:spcAft>
              <a:buClr>
                <a:schemeClr val="dk1"/>
              </a:buClr>
              <a:buSzPct val="100000"/>
              <a:buNone/>
            </a:pPr>
            <a:r>
              <a:rPr lang="en-US" sz="3200"/>
              <a:t>related to the psychological and ﬁscal characteristics of individuals that negatively impact on the individual's decision to pursue education. </a:t>
            </a:r>
            <a:endParaRPr sz="3200"/>
          </a:p>
          <a:p>
            <a:pPr indent="0" lvl="0" marL="0" rtl="0" algn="l">
              <a:lnSpc>
                <a:spcPct val="120000"/>
              </a:lnSpc>
              <a:spcBef>
                <a:spcPts val="1000"/>
              </a:spcBef>
              <a:spcAft>
                <a:spcPts val="0"/>
              </a:spcAft>
              <a:buClr>
                <a:schemeClr val="dk1"/>
              </a:buClr>
              <a:buSzPct val="100000"/>
              <a:buNone/>
            </a:pPr>
            <a:r>
              <a:rPr lang="en-US" sz="3200"/>
              <a:t>These include:</a:t>
            </a:r>
            <a:endParaRPr sz="3200"/>
          </a:p>
          <a:p>
            <a:pPr indent="-228600" lvl="0" marL="228600" rtl="0" algn="l">
              <a:lnSpc>
                <a:spcPct val="120000"/>
              </a:lnSpc>
              <a:spcBef>
                <a:spcPts val="1000"/>
              </a:spcBef>
              <a:spcAft>
                <a:spcPts val="0"/>
              </a:spcAft>
              <a:buClr>
                <a:schemeClr val="dk1"/>
              </a:buClr>
              <a:buSzPct val="100000"/>
              <a:buChar char="•"/>
            </a:pPr>
            <a:r>
              <a:rPr lang="en-US" sz="3200"/>
              <a:t>self-image,</a:t>
            </a:r>
            <a:endParaRPr sz="3200"/>
          </a:p>
          <a:p>
            <a:pPr indent="-228600" lvl="0" marL="228600" rtl="0" algn="l">
              <a:lnSpc>
                <a:spcPct val="120000"/>
              </a:lnSpc>
              <a:spcBef>
                <a:spcPts val="1000"/>
              </a:spcBef>
              <a:spcAft>
                <a:spcPts val="0"/>
              </a:spcAft>
              <a:buClr>
                <a:schemeClr val="dk1"/>
              </a:buClr>
              <a:buSzPct val="100000"/>
              <a:buChar char="•"/>
            </a:pPr>
            <a:r>
              <a:rPr lang="en-US" sz="3200"/>
              <a:t>self-consciousness,</a:t>
            </a:r>
            <a:endParaRPr sz="3200"/>
          </a:p>
          <a:p>
            <a:pPr indent="-228600" lvl="0" marL="228600" rtl="0" algn="l">
              <a:lnSpc>
                <a:spcPct val="120000"/>
              </a:lnSpc>
              <a:spcBef>
                <a:spcPts val="1000"/>
              </a:spcBef>
              <a:spcAft>
                <a:spcPts val="0"/>
              </a:spcAft>
              <a:buClr>
                <a:schemeClr val="dk1"/>
              </a:buClr>
              <a:buSzPct val="100000"/>
              <a:buChar char="•"/>
            </a:pPr>
            <a:r>
              <a:rPr lang="en-US" sz="3200"/>
              <a:t>degree of aspiration,</a:t>
            </a:r>
            <a:endParaRPr sz="3200"/>
          </a:p>
          <a:p>
            <a:pPr indent="-228600" lvl="0" marL="228600" rtl="0" algn="l">
              <a:lnSpc>
                <a:spcPct val="120000"/>
              </a:lnSpc>
              <a:spcBef>
                <a:spcPts val="1000"/>
              </a:spcBef>
              <a:spcAft>
                <a:spcPts val="0"/>
              </a:spcAft>
              <a:buClr>
                <a:schemeClr val="dk1"/>
              </a:buClr>
              <a:buSzPct val="100000"/>
              <a:buChar char="•"/>
            </a:pPr>
            <a:r>
              <a:rPr lang="en-US" sz="3200"/>
              <a:t>attitudes,</a:t>
            </a:r>
            <a:endParaRPr sz="3200"/>
          </a:p>
          <a:p>
            <a:pPr indent="-228600" lvl="0" marL="228600" rtl="0" algn="l">
              <a:lnSpc>
                <a:spcPct val="120000"/>
              </a:lnSpc>
              <a:spcBef>
                <a:spcPts val="1000"/>
              </a:spcBef>
              <a:spcAft>
                <a:spcPts val="0"/>
              </a:spcAft>
              <a:buClr>
                <a:schemeClr val="dk1"/>
              </a:buClr>
              <a:buSzPct val="100000"/>
              <a:buChar char="•"/>
            </a:pPr>
            <a:r>
              <a:rPr lang="en-US" sz="3200"/>
              <a:t>learning abilities,</a:t>
            </a:r>
            <a:endParaRPr sz="3200"/>
          </a:p>
          <a:p>
            <a:pPr indent="-228600" lvl="0" marL="228600" rtl="0" algn="l">
              <a:lnSpc>
                <a:spcPct val="120000"/>
              </a:lnSpc>
              <a:spcBef>
                <a:spcPts val="1000"/>
              </a:spcBef>
              <a:spcAft>
                <a:spcPts val="0"/>
              </a:spcAft>
              <a:buClr>
                <a:schemeClr val="dk1"/>
              </a:buClr>
              <a:buSzPct val="100000"/>
              <a:buChar char="•"/>
            </a:pPr>
            <a:r>
              <a:rPr lang="en-US" sz="3200"/>
              <a:t>attitude to education.</a:t>
            </a:r>
            <a:endParaRPr sz="3200"/>
          </a:p>
          <a:p>
            <a:pPr indent="0" lvl="0" marL="0" rtl="0" algn="l">
              <a:lnSpc>
                <a:spcPct val="120000"/>
              </a:lnSpc>
              <a:spcBef>
                <a:spcPts val="1000"/>
              </a:spcBef>
              <a:spcAft>
                <a:spcPts val="0"/>
              </a:spcAft>
              <a:buClr>
                <a:schemeClr val="dk1"/>
              </a:buClr>
              <a:buSzPct val="100000"/>
              <a:buNone/>
            </a:pPr>
            <a:r>
              <a:rPr lang="en-US" sz="3200"/>
              <a:t>It may be fear of failure, tiredness, feeling that they are too old. These barriers are often underestimated, as adults are reluctant to cite them as reasons for their non-participation (only 5-15% of adults cite them), and they are also linked to certain stereotypes (e.g. about learning ability in old age).</a:t>
            </a:r>
            <a:endParaRPr sz="3200"/>
          </a:p>
        </p:txBody>
      </p:sp>
      <p:pic>
        <p:nvPicPr>
          <p:cNvPr id="342" name="Google Shape;342;p19"/>
          <p:cNvPicPr preferRelativeResize="0"/>
          <p:nvPr/>
        </p:nvPicPr>
        <p:blipFill rotWithShape="1">
          <a:blip r:embed="rId3">
            <a:alphaModFix/>
          </a:blip>
          <a:srcRect b="0" l="0" r="0" t="0"/>
          <a:stretch/>
        </p:blipFill>
        <p:spPr>
          <a:xfrm>
            <a:off x="10814185" y="0"/>
            <a:ext cx="1377815" cy="1377815"/>
          </a:xfrm>
          <a:prstGeom prst="rect">
            <a:avLst/>
          </a:prstGeom>
          <a:noFill/>
          <a:ln>
            <a:noFill/>
          </a:ln>
        </p:spPr>
      </p:pic>
      <p:pic>
        <p:nvPicPr>
          <p:cNvPr id="343" name="Google Shape;343;p19"/>
          <p:cNvPicPr preferRelativeResize="0"/>
          <p:nvPr/>
        </p:nvPicPr>
        <p:blipFill rotWithShape="1">
          <a:blip r:embed="rId4">
            <a:alphaModFix/>
          </a:blip>
          <a:srcRect b="0" l="0" r="0" t="0"/>
          <a:stretch/>
        </p:blipFill>
        <p:spPr>
          <a:xfrm>
            <a:off x="10637385" y="6424878"/>
            <a:ext cx="1554615" cy="3535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 name="Shape 94"/>
        <p:cNvGrpSpPr/>
        <p:nvPr/>
      </p:nvGrpSpPr>
      <p:grpSpPr>
        <a:xfrm>
          <a:off x="0" y="0"/>
          <a:ext cx="0" cy="0"/>
          <a:chOff x="0" y="0"/>
          <a:chExt cx="0" cy="0"/>
        </a:xfrm>
      </p:grpSpPr>
      <p:sp>
        <p:nvSpPr>
          <p:cNvPr id="95" name="Google Shape;95;p2"/>
          <p:cNvSpPr/>
          <p:nvPr/>
        </p:nvSpPr>
        <p:spPr>
          <a:xfrm>
            <a:off x="8803792" y="3455896"/>
            <a:ext cx="3388208" cy="3406341"/>
          </a:xfrm>
          <a:custGeom>
            <a:rect b="b" l="l" r="r" t="t"/>
            <a:pathLst>
              <a:path extrusionOk="0" h="3406341" w="3388208">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96" name="Google Shape;96;p2"/>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97" name="Google Shape;97;p2"/>
          <p:cNvSpPr/>
          <p:nvPr/>
        </p:nvSpPr>
        <p:spPr>
          <a:xfrm>
            <a:off x="0" y="-1"/>
            <a:ext cx="6967903" cy="6857987"/>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98" name="Google Shape;98;p2"/>
          <p:cNvSpPr/>
          <p:nvPr/>
        </p:nvSpPr>
        <p:spPr>
          <a:xfrm rot="-5400000">
            <a:off x="54949" y="-54949"/>
            <a:ext cx="6858005" cy="6967903"/>
          </a:xfrm>
          <a:custGeom>
            <a:rect b="b" l="l" r="r" t="t"/>
            <a:pathLst>
              <a:path extrusionOk="0" h="2559050" w="2559050">
                <a:moveTo>
                  <a:pt x="0" y="0"/>
                </a:moveTo>
                <a:lnTo>
                  <a:pt x="2559050" y="0"/>
                </a:lnTo>
                <a:cubicBezTo>
                  <a:pt x="2559050" y="1413324"/>
                  <a:pt x="1413324" y="2559050"/>
                  <a:pt x="0" y="255905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sp>
        <p:nvSpPr>
          <p:cNvPr id="99" name="Google Shape;99;p2"/>
          <p:cNvSpPr txBox="1"/>
          <p:nvPr>
            <p:ph type="title"/>
          </p:nvPr>
        </p:nvSpPr>
        <p:spPr>
          <a:xfrm>
            <a:off x="1084728" y="2754999"/>
            <a:ext cx="4348578" cy="2005262"/>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3000"/>
              <a:buFont typeface="Avenir"/>
              <a:buNone/>
            </a:pPr>
            <a:r>
              <a:rPr b="1" lang="en-US" sz="3000">
                <a:solidFill>
                  <a:schemeClr val="dk1"/>
                </a:solidFill>
                <a:latin typeface="Avenir"/>
                <a:ea typeface="Avenir"/>
                <a:cs typeface="Avenir"/>
                <a:sym typeface="Avenir"/>
              </a:rPr>
              <a:t>MODULE 8: LIFELONG LEARNING AND VOLUNTEERING</a:t>
            </a:r>
            <a:br>
              <a:rPr b="1" lang="en-US" sz="3000">
                <a:solidFill>
                  <a:schemeClr val="dk1"/>
                </a:solidFill>
                <a:latin typeface="Avenir"/>
                <a:ea typeface="Avenir"/>
                <a:cs typeface="Avenir"/>
                <a:sym typeface="Avenir"/>
              </a:rPr>
            </a:br>
            <a:endParaRPr b="1" sz="3000">
              <a:solidFill>
                <a:schemeClr val="dk1"/>
              </a:solidFill>
              <a:latin typeface="Avenir"/>
              <a:ea typeface="Avenir"/>
              <a:cs typeface="Avenir"/>
              <a:sym typeface="Avenir"/>
            </a:endParaRPr>
          </a:p>
        </p:txBody>
      </p:sp>
      <p:sp>
        <p:nvSpPr>
          <p:cNvPr id="100" name="Google Shape;100;p2"/>
          <p:cNvSpPr txBox="1"/>
          <p:nvPr/>
        </p:nvSpPr>
        <p:spPr>
          <a:xfrm>
            <a:off x="1084728" y="4902489"/>
            <a:ext cx="4348578" cy="985075"/>
          </a:xfrm>
          <a:prstGeom prst="rect">
            <a:avLst/>
          </a:prstGeom>
          <a:noFill/>
          <a:ln>
            <a:noFill/>
          </a:ln>
        </p:spPr>
        <p:txBody>
          <a:bodyPr anchorCtr="0" anchor="t" bIns="45700" lIns="91425" spcFirstLastPara="1" rIns="91425" wrap="square" tIns="45700">
            <a:normAutofit/>
          </a:bodyPr>
          <a:lstStyle/>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chemeClr val="dk1"/>
                </a:solidFill>
                <a:latin typeface="Avenir"/>
                <a:ea typeface="Avenir"/>
                <a:cs typeface="Avenir"/>
                <a:sym typeface="Avenir"/>
              </a:rPr>
              <a:t>Learning as a way of life - Asking and Encouraging</a:t>
            </a:r>
            <a:endParaRPr b="0" i="0" sz="1400" u="none" cap="none" strike="noStrike">
              <a:solidFill>
                <a:srgbClr val="000000"/>
              </a:solidFill>
              <a:latin typeface="Arial"/>
              <a:ea typeface="Arial"/>
              <a:cs typeface="Arial"/>
              <a:sym typeface="Arial"/>
            </a:endParaRPr>
          </a:p>
        </p:txBody>
      </p:sp>
      <p:pic>
        <p:nvPicPr>
          <p:cNvPr descr="Slika, ki vsebuje besede sličica, risanka, skica, ilustracija&#10;&#10;Opis je samodejno ustvarjen" id="101" name="Google Shape;101;p2"/>
          <p:cNvPicPr preferRelativeResize="0"/>
          <p:nvPr>
            <p:ph idx="1" type="body"/>
          </p:nvPr>
        </p:nvPicPr>
        <p:blipFill rotWithShape="1">
          <a:blip r:embed="rId3">
            <a:alphaModFix/>
          </a:blip>
          <a:srcRect b="0" l="11746" r="11895" t="0"/>
          <a:stretch/>
        </p:blipFill>
        <p:spPr>
          <a:xfrm>
            <a:off x="6967903" y="-14"/>
            <a:ext cx="5236733" cy="6858000"/>
          </a:xfrm>
          <a:prstGeom prst="rect">
            <a:avLst/>
          </a:prstGeom>
          <a:noFill/>
          <a:ln>
            <a:noFill/>
          </a:ln>
        </p:spPr>
      </p:pic>
      <p:pic>
        <p:nvPicPr>
          <p:cNvPr descr="Slika, ki vsebuje besede električno modra, posnetek zaslona, pisava, modro&#10;&#10;Opis je samodejno ustvarjen" id="102" name="Google Shape;102;p2"/>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99"/>
                                        </p:tgtEl>
                                        <p:attrNameLst>
                                          <p:attrName>style.visibility</p:attrName>
                                        </p:attrNameLst>
                                      </p:cBhvr>
                                      <p:to>
                                        <p:strVal val="visible"/>
                                      </p:to>
                                    </p:set>
                                    <p:animEffect filter="fade" transition="in">
                                      <p:cBhvr>
                                        <p:cTn dur="400"/>
                                        <p:tgtEl>
                                          <p:spTgt spid="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7" name="Shape 347"/>
        <p:cNvGrpSpPr/>
        <p:nvPr/>
      </p:nvGrpSpPr>
      <p:grpSpPr>
        <a:xfrm>
          <a:off x="0" y="0"/>
          <a:ext cx="0" cy="0"/>
          <a:chOff x="0" y="0"/>
          <a:chExt cx="0" cy="0"/>
        </a:xfrm>
      </p:grpSpPr>
      <p:sp>
        <p:nvSpPr>
          <p:cNvPr id="348" name="Google Shape;348;p20"/>
          <p:cNvSpPr/>
          <p:nvPr/>
        </p:nvSpPr>
        <p:spPr>
          <a:xfrm>
            <a:off x="8803792" y="3455896"/>
            <a:ext cx="3388208" cy="3406341"/>
          </a:xfrm>
          <a:custGeom>
            <a:rect b="b" l="l" r="r" t="t"/>
            <a:pathLst>
              <a:path extrusionOk="0" h="3406341" w="3388208">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49" name="Google Shape;349;p2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50" name="Google Shape;350;p20"/>
          <p:cNvSpPr txBox="1"/>
          <p:nvPr/>
        </p:nvSpPr>
        <p:spPr>
          <a:xfrm>
            <a:off x="1077362" y="598812"/>
            <a:ext cx="6608086" cy="5342018"/>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110000"/>
              </a:lnSpc>
              <a:spcBef>
                <a:spcPts val="0"/>
              </a:spcBef>
              <a:spcAft>
                <a:spcPts val="0"/>
              </a:spcAft>
              <a:buClr>
                <a:srgbClr val="000000"/>
              </a:buClr>
              <a:buSzPct val="100000"/>
              <a:buFont typeface="Arial"/>
              <a:buNone/>
            </a:pPr>
            <a:r>
              <a:rPr b="1" i="0" lang="en-US" sz="2000" u="none" cap="none" strike="noStrike">
                <a:solidFill>
                  <a:schemeClr val="dk1"/>
                </a:solidFill>
                <a:latin typeface="Avenir"/>
                <a:ea typeface="Avenir"/>
                <a:cs typeface="Avenir"/>
                <a:sym typeface="Avenir"/>
              </a:rPr>
              <a:t>2. Situational barriers:</a:t>
            </a:r>
            <a:endParaRPr b="1" i="0" sz="2000" u="none" cap="none" strike="noStrike">
              <a:solidFill>
                <a:schemeClr val="dk1"/>
              </a:solidFill>
              <a:latin typeface="Avenir"/>
              <a:ea typeface="Avenir"/>
              <a:cs typeface="Avenir"/>
              <a:sym typeface="Avenir"/>
            </a:endParaRPr>
          </a:p>
          <a:p>
            <a:pPr indent="0" lvl="0" marL="0" marR="0" rtl="0" algn="l">
              <a:lnSpc>
                <a:spcPct val="110000"/>
              </a:lnSpc>
              <a:spcBef>
                <a:spcPts val="600"/>
              </a:spcBef>
              <a:spcAft>
                <a:spcPts val="0"/>
              </a:spcAft>
              <a:buClr>
                <a:srgbClr val="000000"/>
              </a:buClr>
              <a:buSzPct val="100000"/>
              <a:buFont typeface="Arial"/>
              <a:buNone/>
            </a:pPr>
            <a:r>
              <a:t/>
            </a:r>
            <a:endParaRPr b="1" i="0" sz="2000" u="none" cap="none" strike="noStrike">
              <a:solidFill>
                <a:schemeClr val="dk1"/>
              </a:solidFill>
              <a:latin typeface="Avenir"/>
              <a:ea typeface="Avenir"/>
              <a:cs typeface="Avenir"/>
              <a:sym typeface="Avenir"/>
            </a:endParaRPr>
          </a:p>
          <a:p>
            <a:pPr indent="-171450" lvl="0" marL="171450" marR="0" rtl="0" algn="just">
              <a:lnSpc>
                <a:spcPct val="110000"/>
              </a:lnSpc>
              <a:spcBef>
                <a:spcPts val="600"/>
              </a:spcBef>
              <a:spcAft>
                <a:spcPts val="0"/>
              </a:spcAft>
              <a:buClr>
                <a:schemeClr val="dk1"/>
              </a:buClr>
              <a:buSzPct val="100000"/>
              <a:buFont typeface="Arial"/>
              <a:buChar char="•"/>
            </a:pPr>
            <a:r>
              <a:rPr b="0" i="0" lang="en-US" sz="1800" u="none" cap="none" strike="noStrike">
                <a:solidFill>
                  <a:schemeClr val="dk1"/>
                </a:solidFill>
                <a:latin typeface="Avenir"/>
                <a:ea typeface="Avenir"/>
                <a:cs typeface="Avenir"/>
                <a:sym typeface="Avenir"/>
              </a:rPr>
              <a:t>Lack of money (e.g. to buy study materials, pay tuition fees, transport to education, etc.),</a:t>
            </a:r>
            <a:endParaRPr b="0" i="0" sz="1800" u="none" cap="none" strike="noStrike">
              <a:solidFill>
                <a:schemeClr val="dk1"/>
              </a:solidFill>
              <a:latin typeface="Avenir"/>
              <a:ea typeface="Avenir"/>
              <a:cs typeface="Avenir"/>
              <a:sym typeface="Avenir"/>
            </a:endParaRPr>
          </a:p>
          <a:p>
            <a:pPr indent="-171450" lvl="0" marL="171450" marR="0" rtl="0" algn="just">
              <a:lnSpc>
                <a:spcPct val="110000"/>
              </a:lnSpc>
              <a:spcBef>
                <a:spcPts val="600"/>
              </a:spcBef>
              <a:spcAft>
                <a:spcPts val="0"/>
              </a:spcAft>
              <a:buClr>
                <a:schemeClr val="dk1"/>
              </a:buClr>
              <a:buSzPct val="100000"/>
              <a:buFont typeface="Arial"/>
              <a:buChar char="•"/>
            </a:pPr>
            <a:r>
              <a:rPr b="0" i="0" lang="en-US" sz="1800" u="none" cap="none" strike="noStrike">
                <a:solidFill>
                  <a:schemeClr val="dk1"/>
                </a:solidFill>
                <a:latin typeface="Avenir"/>
                <a:ea typeface="Avenir"/>
                <a:cs typeface="Avenir"/>
                <a:sym typeface="Avenir"/>
              </a:rPr>
              <a:t>time (more common for younger adults, more educated adults and those with higher incomes, but also very present for older adults),</a:t>
            </a:r>
            <a:endParaRPr b="0" i="0" sz="1800" u="none" cap="none" strike="noStrike">
              <a:solidFill>
                <a:schemeClr val="dk1"/>
              </a:solidFill>
              <a:latin typeface="Avenir"/>
              <a:ea typeface="Avenir"/>
              <a:cs typeface="Avenir"/>
              <a:sym typeface="Avenir"/>
            </a:endParaRPr>
          </a:p>
          <a:p>
            <a:pPr indent="-171450" lvl="0" marL="171450" marR="0" rtl="0" algn="just">
              <a:lnSpc>
                <a:spcPct val="110000"/>
              </a:lnSpc>
              <a:spcBef>
                <a:spcPts val="600"/>
              </a:spcBef>
              <a:spcAft>
                <a:spcPts val="0"/>
              </a:spcAft>
              <a:buClr>
                <a:schemeClr val="dk1"/>
              </a:buClr>
              <a:buSzPct val="100000"/>
              <a:buFont typeface="Arial"/>
              <a:buChar char="•"/>
            </a:pPr>
            <a:r>
              <a:rPr b="0" i="0" lang="en-US" sz="1800" u="none" cap="none" strike="noStrike">
                <a:solidFill>
                  <a:schemeClr val="dk1"/>
                </a:solidFill>
                <a:latin typeface="Avenir"/>
                <a:ea typeface="Avenir"/>
                <a:cs typeface="Avenir"/>
                <a:sym typeface="Avenir"/>
              </a:rPr>
              <a:t>the influence of family and friends (when these influences are discouraging),</a:t>
            </a:r>
            <a:endParaRPr b="0" i="0" sz="1800" u="none" cap="none" strike="noStrike">
              <a:solidFill>
                <a:schemeClr val="dk1"/>
              </a:solidFill>
              <a:latin typeface="Avenir"/>
              <a:ea typeface="Avenir"/>
              <a:cs typeface="Avenir"/>
              <a:sym typeface="Avenir"/>
            </a:endParaRPr>
          </a:p>
          <a:p>
            <a:pPr indent="-171450" lvl="0" marL="171450" marR="0" rtl="0" algn="just">
              <a:lnSpc>
                <a:spcPct val="110000"/>
              </a:lnSpc>
              <a:spcBef>
                <a:spcPts val="600"/>
              </a:spcBef>
              <a:spcAft>
                <a:spcPts val="0"/>
              </a:spcAft>
              <a:buClr>
                <a:schemeClr val="dk1"/>
              </a:buClr>
              <a:buSzPct val="100000"/>
              <a:buFont typeface="Arial"/>
              <a:buChar char="•"/>
            </a:pPr>
            <a:r>
              <a:rPr b="0" i="0" lang="en-US" sz="1800" u="none" cap="none" strike="noStrike">
                <a:solidFill>
                  <a:schemeClr val="dk1"/>
                </a:solidFill>
                <a:latin typeface="Avenir"/>
                <a:ea typeface="Avenir"/>
                <a:cs typeface="Avenir"/>
                <a:sym typeface="Avenir"/>
              </a:rPr>
              <a:t>distance from the educational organization and some other factors.</a:t>
            </a:r>
            <a:endParaRPr b="0" i="0" sz="1800" u="none" cap="none" strike="noStrike">
              <a:solidFill>
                <a:schemeClr val="dk1"/>
              </a:solidFill>
              <a:latin typeface="Avenir"/>
              <a:ea typeface="Avenir"/>
              <a:cs typeface="Avenir"/>
              <a:sym typeface="Avenir"/>
            </a:endParaRPr>
          </a:p>
          <a:p>
            <a:pPr indent="-65722" lvl="0" marL="171450" marR="0" rtl="0" algn="just">
              <a:lnSpc>
                <a:spcPct val="110000"/>
              </a:lnSpc>
              <a:spcBef>
                <a:spcPts val="600"/>
              </a:spcBef>
              <a:spcAft>
                <a:spcPts val="0"/>
              </a:spcAft>
              <a:buClr>
                <a:schemeClr val="dk1"/>
              </a:buClr>
              <a:buSzPct val="100000"/>
              <a:buFont typeface="Arial"/>
              <a:buNone/>
            </a:pPr>
            <a:r>
              <a:t/>
            </a:r>
            <a:endParaRPr b="0" i="0" sz="1800" u="none" cap="none" strike="noStrike">
              <a:solidFill>
                <a:schemeClr val="dk1"/>
              </a:solidFill>
              <a:latin typeface="Avenir"/>
              <a:ea typeface="Avenir"/>
              <a:cs typeface="Avenir"/>
              <a:sym typeface="Avenir"/>
            </a:endParaRPr>
          </a:p>
          <a:p>
            <a:pPr indent="0" lvl="0" marL="0" marR="0" rtl="0" algn="just">
              <a:lnSpc>
                <a:spcPct val="110000"/>
              </a:lnSpc>
              <a:spcBef>
                <a:spcPts val="600"/>
              </a:spcBef>
              <a:spcAft>
                <a:spcPts val="0"/>
              </a:spcAft>
              <a:buClr>
                <a:srgbClr val="000000"/>
              </a:buClr>
              <a:buSzPct val="100000"/>
              <a:buFont typeface="Arial"/>
              <a:buNone/>
            </a:pPr>
            <a:r>
              <a:rPr b="0" i="0" lang="en-US" sz="1800" u="none" cap="none" strike="noStrike">
                <a:solidFill>
                  <a:schemeClr val="dk1"/>
                </a:solidFill>
                <a:latin typeface="Avenir"/>
                <a:ea typeface="Avenir"/>
                <a:cs typeface="Avenir"/>
                <a:sym typeface="Avenir"/>
              </a:rPr>
              <a:t>(Rubenson and Gongli 1997). McGivney (2001: 21) and Sargant et al. (2000) find that low income and place of residence have an extremely important influence on adult participation in education. An increase in leisure time alone does not increase people's educational attainment; the more active people are, the greater their need for new knowledge and the more time they are willing to spend on it.</a:t>
            </a:r>
            <a:endParaRPr b="0" i="0" sz="1400" u="none" cap="none" strike="noStrike">
              <a:solidFill>
                <a:srgbClr val="000000"/>
              </a:solidFill>
              <a:latin typeface="Arial"/>
              <a:ea typeface="Arial"/>
              <a:cs typeface="Arial"/>
              <a:sym typeface="Arial"/>
            </a:endParaRPr>
          </a:p>
        </p:txBody>
      </p:sp>
      <p:sp>
        <p:nvSpPr>
          <p:cNvPr id="351" name="Google Shape;351;p20"/>
          <p:cNvSpPr/>
          <p:nvPr/>
        </p:nvSpPr>
        <p:spPr>
          <a:xfrm>
            <a:off x="8707925" y="3401303"/>
            <a:ext cx="3485994" cy="345669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52" name="Google Shape;352;p20"/>
          <p:cNvSpPr/>
          <p:nvPr/>
        </p:nvSpPr>
        <p:spPr>
          <a:xfrm rot="10800000">
            <a:off x="8707923" y="-131"/>
            <a:ext cx="3488653" cy="3406192"/>
          </a:xfrm>
          <a:prstGeom prst="rect">
            <a:avLst/>
          </a:pr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53" name="Google Shape;353;p20"/>
          <p:cNvSpPr/>
          <p:nvPr/>
        </p:nvSpPr>
        <p:spPr>
          <a:xfrm flipH="1">
            <a:off x="8707925" y="3406925"/>
            <a:ext cx="3485990" cy="3451076"/>
          </a:xfrm>
          <a:custGeom>
            <a:rect b="b" l="l" r="r" t="t"/>
            <a:pathLst>
              <a:path extrusionOk="0" h="2559050" w="2559050">
                <a:moveTo>
                  <a:pt x="0" y="0"/>
                </a:moveTo>
                <a:lnTo>
                  <a:pt x="2559050" y="0"/>
                </a:lnTo>
                <a:cubicBezTo>
                  <a:pt x="2559050" y="1413324"/>
                  <a:pt x="1413324" y="2559050"/>
                  <a:pt x="0" y="255905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sp>
        <p:nvSpPr>
          <p:cNvPr id="354" name="Google Shape;354;p20"/>
          <p:cNvSpPr/>
          <p:nvPr/>
        </p:nvSpPr>
        <p:spPr>
          <a:xfrm rot="-5400000">
            <a:off x="8749175" y="-41251"/>
            <a:ext cx="3417103" cy="3499599"/>
          </a:xfrm>
          <a:custGeom>
            <a:rect b="b" l="l" r="r" t="t"/>
            <a:pathLst>
              <a:path extrusionOk="0" h="3430264" w="3484819">
                <a:moveTo>
                  <a:pt x="0" y="0"/>
                </a:moveTo>
                <a:lnTo>
                  <a:pt x="3484819" y="0"/>
                </a:lnTo>
                <a:lnTo>
                  <a:pt x="0" y="3430264"/>
                </a:lnTo>
                <a:lnTo>
                  <a:pt x="0" y="0"/>
                </a:lnTo>
                <a:close/>
              </a:path>
            </a:pathLst>
          </a:cu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pic>
        <p:nvPicPr>
          <p:cNvPr id="355" name="Google Shape;355;p20"/>
          <p:cNvPicPr preferRelativeResize="0"/>
          <p:nvPr/>
        </p:nvPicPr>
        <p:blipFill rotWithShape="1">
          <a:blip r:embed="rId3">
            <a:alphaModFix/>
          </a:blip>
          <a:srcRect b="0" l="0" r="0" t="0"/>
          <a:stretch/>
        </p:blipFill>
        <p:spPr>
          <a:xfrm>
            <a:off x="7319158" y="-131"/>
            <a:ext cx="1377815" cy="1377815"/>
          </a:xfrm>
          <a:prstGeom prst="rect">
            <a:avLst/>
          </a:prstGeom>
          <a:noFill/>
          <a:ln>
            <a:noFill/>
          </a:ln>
        </p:spPr>
      </p:pic>
      <p:pic>
        <p:nvPicPr>
          <p:cNvPr id="356" name="Google Shape;356;p20"/>
          <p:cNvPicPr preferRelativeResize="0"/>
          <p:nvPr/>
        </p:nvPicPr>
        <p:blipFill rotWithShape="1">
          <a:blip r:embed="rId4">
            <a:alphaModFix/>
          </a:blip>
          <a:srcRect b="0" l="0" r="0" t="0"/>
          <a:stretch/>
        </p:blipFill>
        <p:spPr>
          <a:xfrm>
            <a:off x="6908140" y="6325829"/>
            <a:ext cx="1554615" cy="3535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0" name="Shape 360"/>
        <p:cNvGrpSpPr/>
        <p:nvPr/>
      </p:nvGrpSpPr>
      <p:grpSpPr>
        <a:xfrm>
          <a:off x="0" y="0"/>
          <a:ext cx="0" cy="0"/>
          <a:chOff x="0" y="0"/>
          <a:chExt cx="0" cy="0"/>
        </a:xfrm>
      </p:grpSpPr>
      <p:sp>
        <p:nvSpPr>
          <p:cNvPr id="361" name="Google Shape;361;p21"/>
          <p:cNvSpPr/>
          <p:nvPr/>
        </p:nvSpPr>
        <p:spPr>
          <a:xfrm>
            <a:off x="8803792" y="3455896"/>
            <a:ext cx="3388208" cy="3406341"/>
          </a:xfrm>
          <a:custGeom>
            <a:rect b="b" l="l" r="r" t="t"/>
            <a:pathLst>
              <a:path extrusionOk="0" h="3406341" w="3388208">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62" name="Google Shape;362;p2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63" name="Google Shape;363;p21"/>
          <p:cNvSpPr txBox="1"/>
          <p:nvPr/>
        </p:nvSpPr>
        <p:spPr>
          <a:xfrm>
            <a:off x="276083" y="370504"/>
            <a:ext cx="8179760" cy="6313100"/>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Clr>
                <a:srgbClr val="000000"/>
              </a:buClr>
              <a:buSzPts val="2000"/>
              <a:buFont typeface="Arial"/>
              <a:buNone/>
            </a:pPr>
            <a:r>
              <a:rPr b="1" i="0" lang="en-US" sz="2000" u="none" cap="none" strike="noStrike">
                <a:solidFill>
                  <a:schemeClr val="dk1"/>
                </a:solidFill>
                <a:latin typeface="Avenir"/>
                <a:ea typeface="Avenir"/>
                <a:cs typeface="Avenir"/>
                <a:sym typeface="Avenir"/>
              </a:rPr>
              <a:t>3.Institutional barriers:</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600"/>
              </a:spcBef>
              <a:spcAft>
                <a:spcPts val="0"/>
              </a:spcAft>
              <a:buClr>
                <a:srgbClr val="000000"/>
              </a:buClr>
              <a:buSzPts val="2000"/>
              <a:buFont typeface="Arial"/>
              <a:buNone/>
            </a:pPr>
            <a:r>
              <a:t/>
            </a:r>
            <a:endParaRPr b="1" i="0" sz="2000" u="none" cap="none" strike="noStrike">
              <a:solidFill>
                <a:schemeClr val="dk1"/>
              </a:solidFill>
              <a:latin typeface="Avenir"/>
              <a:ea typeface="Avenir"/>
              <a:cs typeface="Avenir"/>
              <a:sym typeface="Avenir"/>
            </a:endParaRPr>
          </a:p>
          <a:p>
            <a:pPr indent="0" lvl="0" marL="0" marR="0" rtl="0" algn="l">
              <a:lnSpc>
                <a:spcPct val="110000"/>
              </a:lnSpc>
              <a:spcBef>
                <a:spcPts val="600"/>
              </a:spcBef>
              <a:spcAft>
                <a:spcPts val="0"/>
              </a:spcAft>
              <a:buClr>
                <a:srgbClr val="000000"/>
              </a:buClr>
              <a:buSzPts val="2000"/>
              <a:buFont typeface="Arial"/>
              <a:buNone/>
            </a:pPr>
            <a:r>
              <a:rPr b="0" i="0" lang="en-US" sz="2000" u="none" cap="none" strike="noStrike">
                <a:solidFill>
                  <a:schemeClr val="dk1"/>
                </a:solidFill>
                <a:latin typeface="Avenir"/>
                <a:ea typeface="Avenir"/>
                <a:cs typeface="Avenir"/>
                <a:sym typeface="Avenir"/>
              </a:rPr>
              <a:t>-scheduling difficulties,</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600"/>
              </a:spcBef>
              <a:spcAft>
                <a:spcPts val="0"/>
              </a:spcAft>
              <a:buClr>
                <a:srgbClr val="000000"/>
              </a:buClr>
              <a:buSzPts val="2000"/>
              <a:buFont typeface="Arial"/>
              <a:buNone/>
            </a:pPr>
            <a:r>
              <a:rPr b="0" i="0" lang="en-US" sz="2000" u="none" cap="none" strike="noStrike">
                <a:solidFill>
                  <a:schemeClr val="dk1"/>
                </a:solidFill>
                <a:latin typeface="Avenir"/>
                <a:ea typeface="Avenir"/>
                <a:cs typeface="Avenir"/>
                <a:sym typeface="Avenir"/>
              </a:rPr>
              <a:t>-inadequate programs (offer),</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600"/>
              </a:spcBef>
              <a:spcAft>
                <a:spcPts val="0"/>
              </a:spcAft>
              <a:buClr>
                <a:srgbClr val="000000"/>
              </a:buClr>
              <a:buSzPts val="2000"/>
              <a:buFont typeface="Arial"/>
              <a:buNone/>
            </a:pPr>
            <a:r>
              <a:rPr b="0" i="0" lang="en-US" sz="2000" u="none" cap="none" strike="noStrike">
                <a:solidFill>
                  <a:schemeClr val="dk1"/>
                </a:solidFill>
                <a:latin typeface="Avenir"/>
                <a:ea typeface="Avenir"/>
                <a:cs typeface="Avenir"/>
                <a:sym typeface="Avenir"/>
              </a:rPr>
              <a:t>-inadequate content,</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600"/>
              </a:spcBef>
              <a:spcAft>
                <a:spcPts val="0"/>
              </a:spcAft>
              <a:buClr>
                <a:srgbClr val="000000"/>
              </a:buClr>
              <a:buSzPts val="2000"/>
              <a:buFont typeface="Arial"/>
              <a:buNone/>
            </a:pPr>
            <a:r>
              <a:rPr b="0" i="0" lang="en-US" sz="2000" u="none" cap="none" strike="noStrike">
                <a:solidFill>
                  <a:schemeClr val="dk1"/>
                </a:solidFill>
                <a:latin typeface="Avenir"/>
                <a:ea typeface="Avenir"/>
                <a:cs typeface="Avenir"/>
                <a:sym typeface="Avenir"/>
              </a:rPr>
              <a:t>-enrolment conditions,</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600"/>
              </a:spcBef>
              <a:spcAft>
                <a:spcPts val="0"/>
              </a:spcAft>
              <a:buClr>
                <a:srgbClr val="000000"/>
              </a:buClr>
              <a:buSzPts val="2000"/>
              <a:buFont typeface="Arial"/>
              <a:buNone/>
            </a:pPr>
            <a:r>
              <a:rPr b="0" i="0" lang="en-US" sz="2000" u="none" cap="none" strike="noStrike">
                <a:solidFill>
                  <a:schemeClr val="dk1"/>
                </a:solidFill>
                <a:latin typeface="Avenir"/>
                <a:ea typeface="Avenir"/>
                <a:cs typeface="Avenir"/>
                <a:sym typeface="Avenir"/>
              </a:rPr>
              <a:t>-lack of information,</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600"/>
              </a:spcBef>
              <a:spcAft>
                <a:spcPts val="0"/>
              </a:spcAft>
              <a:buClr>
                <a:srgbClr val="000000"/>
              </a:buClr>
              <a:buSzPts val="2000"/>
              <a:buFont typeface="Arial"/>
              <a:buNone/>
            </a:pPr>
            <a:r>
              <a:rPr b="0" i="0" lang="en-US" sz="2000" u="none" cap="none" strike="noStrike">
                <a:solidFill>
                  <a:schemeClr val="dk1"/>
                </a:solidFill>
                <a:latin typeface="Avenir"/>
                <a:ea typeface="Avenir"/>
                <a:cs typeface="Avenir"/>
                <a:sym typeface="Avenir"/>
              </a:rPr>
              <a:t>-inadequate teachers, etc.</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600"/>
              </a:spcBef>
              <a:spcAft>
                <a:spcPts val="0"/>
              </a:spcAft>
              <a:buClr>
                <a:srgbClr val="000000"/>
              </a:buClr>
              <a:buSzPts val="1000"/>
              <a:buFont typeface="Arial"/>
              <a:buNone/>
            </a:pPr>
            <a:r>
              <a:t/>
            </a:r>
            <a:endParaRPr b="0" i="0" sz="1000" u="none" cap="none" strike="noStrike">
              <a:solidFill>
                <a:schemeClr val="dk1"/>
              </a:solidFill>
              <a:latin typeface="Avenir"/>
              <a:ea typeface="Avenir"/>
              <a:cs typeface="Avenir"/>
              <a:sym typeface="Avenir"/>
            </a:endParaRPr>
          </a:p>
          <a:p>
            <a:pPr indent="0" lvl="0" marL="0" marR="0" rtl="0" algn="l">
              <a:lnSpc>
                <a:spcPct val="110000"/>
              </a:lnSpc>
              <a:spcBef>
                <a:spcPts val="600"/>
              </a:spcBef>
              <a:spcAft>
                <a:spcPts val="0"/>
              </a:spcAft>
              <a:buClr>
                <a:srgbClr val="000000"/>
              </a:buClr>
              <a:buSzPts val="1000"/>
              <a:buFont typeface="Arial"/>
              <a:buNone/>
            </a:pPr>
            <a:r>
              <a:t/>
            </a:r>
            <a:endParaRPr b="0" i="0" sz="1000" u="none" cap="none" strike="noStrike">
              <a:solidFill>
                <a:schemeClr val="dk1"/>
              </a:solidFill>
              <a:latin typeface="Avenir"/>
              <a:ea typeface="Avenir"/>
              <a:cs typeface="Avenir"/>
              <a:sym typeface="Avenir"/>
            </a:endParaRPr>
          </a:p>
          <a:p>
            <a:pPr indent="0" lvl="0" marL="0" marR="0" rtl="0" algn="just">
              <a:lnSpc>
                <a:spcPct val="110000"/>
              </a:lnSpc>
              <a:spcBef>
                <a:spcPts val="600"/>
              </a:spcBef>
              <a:spcAft>
                <a:spcPts val="0"/>
              </a:spcAft>
              <a:buClr>
                <a:srgbClr val="000000"/>
              </a:buClr>
              <a:buSzPts val="1800"/>
              <a:buFont typeface="Arial"/>
              <a:buNone/>
            </a:pPr>
            <a:r>
              <a:rPr b="0" i="0" lang="en-US" sz="1800" u="none" cap="none" strike="noStrike">
                <a:solidFill>
                  <a:schemeClr val="dk1"/>
                </a:solidFill>
                <a:latin typeface="Avenir"/>
                <a:ea typeface="Avenir"/>
                <a:cs typeface="Avenir"/>
                <a:sym typeface="Avenir"/>
              </a:rPr>
              <a:t>Sargant et al (1997: 65) state that in the UK, disinterest in learning increases sharply with age; almost half of the over-75s consider themselves too old, too ill or too unfit to learn. The characteristics of educational programs are an important de-identifier of participation in education by adults and older adults in particular; educational provision is also increasingly responsive to market needs and targeted at adults with clear aspirations.  Motivation for education is one of the most characteristic indicators of participation.</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600"/>
              </a:spcBef>
              <a:spcAft>
                <a:spcPts val="0"/>
              </a:spcAft>
              <a:buClr>
                <a:srgbClr val="000000"/>
              </a:buClr>
              <a:buSzPts val="1000"/>
              <a:buFont typeface="Arial"/>
              <a:buNone/>
            </a:pPr>
            <a:r>
              <a:t/>
            </a:r>
            <a:endParaRPr b="0" i="0" sz="1000" u="none" cap="none" strike="noStrike">
              <a:solidFill>
                <a:schemeClr val="dk1"/>
              </a:solidFill>
              <a:latin typeface="Avenir"/>
              <a:ea typeface="Avenir"/>
              <a:cs typeface="Avenir"/>
              <a:sym typeface="Avenir"/>
            </a:endParaRPr>
          </a:p>
        </p:txBody>
      </p:sp>
      <p:sp>
        <p:nvSpPr>
          <p:cNvPr id="364" name="Google Shape;364;p21"/>
          <p:cNvSpPr/>
          <p:nvPr/>
        </p:nvSpPr>
        <p:spPr>
          <a:xfrm>
            <a:off x="8707925" y="3401303"/>
            <a:ext cx="3485994" cy="345669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65" name="Google Shape;365;p21"/>
          <p:cNvSpPr/>
          <p:nvPr/>
        </p:nvSpPr>
        <p:spPr>
          <a:xfrm rot="10800000">
            <a:off x="8707923" y="-131"/>
            <a:ext cx="3488653" cy="3406192"/>
          </a:xfrm>
          <a:prstGeom prst="rect">
            <a:avLst/>
          </a:pr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66" name="Google Shape;366;p21"/>
          <p:cNvSpPr/>
          <p:nvPr/>
        </p:nvSpPr>
        <p:spPr>
          <a:xfrm flipH="1">
            <a:off x="8707925" y="3406925"/>
            <a:ext cx="3485990" cy="3451076"/>
          </a:xfrm>
          <a:custGeom>
            <a:rect b="b" l="l" r="r" t="t"/>
            <a:pathLst>
              <a:path extrusionOk="0" h="2559050" w="2559050">
                <a:moveTo>
                  <a:pt x="0" y="0"/>
                </a:moveTo>
                <a:lnTo>
                  <a:pt x="2559050" y="0"/>
                </a:lnTo>
                <a:cubicBezTo>
                  <a:pt x="2559050" y="1413324"/>
                  <a:pt x="1413324" y="2559050"/>
                  <a:pt x="0" y="255905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sp>
        <p:nvSpPr>
          <p:cNvPr id="367" name="Google Shape;367;p21"/>
          <p:cNvSpPr/>
          <p:nvPr/>
        </p:nvSpPr>
        <p:spPr>
          <a:xfrm rot="-5400000">
            <a:off x="8749175" y="-41251"/>
            <a:ext cx="3417103" cy="3499599"/>
          </a:xfrm>
          <a:custGeom>
            <a:rect b="b" l="l" r="r" t="t"/>
            <a:pathLst>
              <a:path extrusionOk="0" h="3430264" w="3484819">
                <a:moveTo>
                  <a:pt x="0" y="0"/>
                </a:moveTo>
                <a:lnTo>
                  <a:pt x="3484819" y="0"/>
                </a:lnTo>
                <a:lnTo>
                  <a:pt x="0" y="3430264"/>
                </a:lnTo>
                <a:lnTo>
                  <a:pt x="0" y="0"/>
                </a:lnTo>
                <a:close/>
              </a:path>
            </a:pathLst>
          </a:cu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68" name="Google Shape;368;p21"/>
          <p:cNvSpPr txBox="1"/>
          <p:nvPr/>
        </p:nvSpPr>
        <p:spPr>
          <a:xfrm>
            <a:off x="9104607" y="1027689"/>
            <a:ext cx="2692625" cy="132343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venir"/>
                <a:ea typeface="Avenir"/>
                <a:cs typeface="Avenir"/>
                <a:sym typeface="Avenir"/>
              </a:rPr>
              <a:t>Source: Lifelong learning and education for older adults. January 2009 Publisher: Ljubljana: Pedagoški institut.ISBN: 978-961-6086-95-0LIFELONG LEARNING - EDUCATION OF OLDER ADULTS Dr Sonja Kump Dr Sabina Jelenc Krašovec SCIENTIFIC REPORTS OF THE PEDAGOGICAL INSTITUTE</a:t>
            </a:r>
            <a:endParaRPr b="0" i="0" sz="1400" u="none" cap="none" strike="noStrike">
              <a:solidFill>
                <a:srgbClr val="000000"/>
              </a:solidFill>
              <a:latin typeface="Arial"/>
              <a:ea typeface="Arial"/>
              <a:cs typeface="Arial"/>
              <a:sym typeface="Arial"/>
            </a:endParaRPr>
          </a:p>
        </p:txBody>
      </p:sp>
      <p:pic>
        <p:nvPicPr>
          <p:cNvPr id="369" name="Google Shape;369;p21"/>
          <p:cNvPicPr preferRelativeResize="0"/>
          <p:nvPr/>
        </p:nvPicPr>
        <p:blipFill rotWithShape="1">
          <a:blip r:embed="rId3">
            <a:alphaModFix/>
          </a:blip>
          <a:srcRect b="0" l="0" r="0" t="0"/>
          <a:stretch/>
        </p:blipFill>
        <p:spPr>
          <a:xfrm>
            <a:off x="7319158" y="0"/>
            <a:ext cx="1377815" cy="1377815"/>
          </a:xfrm>
          <a:prstGeom prst="rect">
            <a:avLst/>
          </a:prstGeom>
          <a:noFill/>
          <a:ln>
            <a:noFill/>
          </a:ln>
        </p:spPr>
      </p:pic>
      <p:pic>
        <p:nvPicPr>
          <p:cNvPr id="370" name="Google Shape;370;p21"/>
          <p:cNvPicPr preferRelativeResize="0"/>
          <p:nvPr/>
        </p:nvPicPr>
        <p:blipFill rotWithShape="1">
          <a:blip r:embed="rId4">
            <a:alphaModFix/>
          </a:blip>
          <a:srcRect b="0" l="0" r="0" t="0"/>
          <a:stretch/>
        </p:blipFill>
        <p:spPr>
          <a:xfrm>
            <a:off x="7021793" y="6411059"/>
            <a:ext cx="1554615" cy="3535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4" name="Shape 374"/>
        <p:cNvGrpSpPr/>
        <p:nvPr/>
      </p:nvGrpSpPr>
      <p:grpSpPr>
        <a:xfrm>
          <a:off x="0" y="0"/>
          <a:ext cx="0" cy="0"/>
          <a:chOff x="0" y="0"/>
          <a:chExt cx="0" cy="0"/>
        </a:xfrm>
      </p:grpSpPr>
      <p:sp>
        <p:nvSpPr>
          <p:cNvPr id="375" name="Google Shape;375;p2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76" name="Google Shape;376;p22"/>
          <p:cNvSpPr txBox="1"/>
          <p:nvPr>
            <p:ph type="title"/>
          </p:nvPr>
        </p:nvSpPr>
        <p:spPr>
          <a:xfrm>
            <a:off x="1493437" y="492001"/>
            <a:ext cx="10037400" cy="885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2600"/>
              <a:buFont typeface="Avenir"/>
              <a:buNone/>
            </a:pPr>
            <a:r>
              <a:rPr lang="en-US" sz="2600"/>
              <a:t>What kind of education promotes social inclusion for older adults?</a:t>
            </a:r>
            <a:endParaRPr sz="2600"/>
          </a:p>
        </p:txBody>
      </p:sp>
      <p:sp>
        <p:nvSpPr>
          <p:cNvPr id="377" name="Google Shape;377;p22"/>
          <p:cNvSpPr/>
          <p:nvPr/>
        </p:nvSpPr>
        <p:spPr>
          <a:xfrm>
            <a:off x="0" y="1708339"/>
            <a:ext cx="12192000" cy="5149662"/>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grpSp>
        <p:nvGrpSpPr>
          <p:cNvPr id="378" name="Google Shape;378;p22"/>
          <p:cNvGrpSpPr/>
          <p:nvPr/>
        </p:nvGrpSpPr>
        <p:grpSpPr>
          <a:xfrm>
            <a:off x="1166611" y="2810655"/>
            <a:ext cx="9858777" cy="3128988"/>
            <a:chOff x="88698" y="780"/>
            <a:chExt cx="9858777" cy="3128988"/>
          </a:xfrm>
        </p:grpSpPr>
        <p:sp>
          <p:nvSpPr>
            <p:cNvPr id="379" name="Google Shape;379;p22"/>
            <p:cNvSpPr/>
            <p:nvPr/>
          </p:nvSpPr>
          <p:spPr>
            <a:xfrm>
              <a:off x="88698" y="780"/>
              <a:ext cx="4225190" cy="2682995"/>
            </a:xfrm>
            <a:prstGeom prst="roundRect">
              <a:avLst>
                <a:gd fmla="val 10000"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22"/>
            <p:cNvSpPr/>
            <p:nvPr/>
          </p:nvSpPr>
          <p:spPr>
            <a:xfrm>
              <a:off x="558164" y="446773"/>
              <a:ext cx="4225190" cy="2682995"/>
            </a:xfrm>
            <a:prstGeom prst="roundRect">
              <a:avLst>
                <a:gd fmla="val 10000" name="adj"/>
              </a:avLst>
            </a:prstGeom>
            <a:solidFill>
              <a:schemeClr val="lt1">
                <a:alpha val="89411"/>
              </a:schemeClr>
            </a:solidFill>
            <a:ln cap="flat" cmpd="sng" w="12700">
              <a:solidFill>
                <a:srgbClr val="F7931B"/>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22"/>
            <p:cNvSpPr txBox="1"/>
            <p:nvPr/>
          </p:nvSpPr>
          <p:spPr>
            <a:xfrm>
              <a:off x="636746" y="525355"/>
              <a:ext cx="4068026" cy="2525831"/>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2400"/>
                <a:buFont typeface="Avenir"/>
                <a:buNone/>
              </a:pPr>
              <a:r>
                <a:rPr b="0" i="0" lang="en-US" sz="2400" u="none" cap="none" strike="noStrike">
                  <a:solidFill>
                    <a:schemeClr val="dk1"/>
                  </a:solidFill>
                  <a:latin typeface="Avenir"/>
                  <a:ea typeface="Avenir"/>
                  <a:cs typeface="Avenir"/>
                  <a:sym typeface="Avenir"/>
                </a:rPr>
                <a:t>Education in old age depends on education throughout the life cycle.</a:t>
              </a:r>
              <a:endParaRPr b="0" i="0" sz="1400" u="none" cap="none" strike="noStrike">
                <a:solidFill>
                  <a:srgbClr val="000000"/>
                </a:solidFill>
                <a:latin typeface="Arial"/>
                <a:ea typeface="Arial"/>
                <a:cs typeface="Arial"/>
                <a:sym typeface="Arial"/>
              </a:endParaRPr>
            </a:p>
          </p:txBody>
        </p:sp>
        <p:sp>
          <p:nvSpPr>
            <p:cNvPr id="382" name="Google Shape;382;p22"/>
            <p:cNvSpPr/>
            <p:nvPr/>
          </p:nvSpPr>
          <p:spPr>
            <a:xfrm>
              <a:off x="5252820" y="780"/>
              <a:ext cx="4225190" cy="2682995"/>
            </a:xfrm>
            <a:prstGeom prst="roundRect">
              <a:avLst>
                <a:gd fmla="val 10000"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22"/>
            <p:cNvSpPr/>
            <p:nvPr/>
          </p:nvSpPr>
          <p:spPr>
            <a:xfrm>
              <a:off x="5722285" y="446773"/>
              <a:ext cx="4225190" cy="2682995"/>
            </a:xfrm>
            <a:prstGeom prst="roundRect">
              <a:avLst>
                <a:gd fmla="val 10000" name="adj"/>
              </a:avLst>
            </a:prstGeom>
            <a:solidFill>
              <a:schemeClr val="lt1">
                <a:alpha val="89411"/>
              </a:schemeClr>
            </a:solidFill>
            <a:ln cap="flat" cmpd="sng" w="12700">
              <a:solidFill>
                <a:srgbClr val="F7931B"/>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22"/>
            <p:cNvSpPr txBox="1"/>
            <p:nvPr/>
          </p:nvSpPr>
          <p:spPr>
            <a:xfrm>
              <a:off x="5800867" y="525355"/>
              <a:ext cx="4068026" cy="2525831"/>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2400"/>
                <a:buFont typeface="Avenir"/>
                <a:buNone/>
              </a:pPr>
              <a:r>
                <a:rPr b="0" i="0" lang="en-US" sz="2400" u="none" cap="none" strike="noStrike">
                  <a:solidFill>
                    <a:schemeClr val="dk1"/>
                  </a:solidFill>
                  <a:latin typeface="Avenir"/>
                  <a:ea typeface="Avenir"/>
                  <a:cs typeface="Avenir"/>
                  <a:sym typeface="Avenir"/>
                </a:rPr>
                <a:t>Educational gerontology emphasizes the importance of education in reducing the marginalization of older adults, which is influenced by economic, social, political and cultural factors.</a:t>
              </a:r>
              <a:endParaRPr b="0" i="0" sz="1400" u="none" cap="none" strike="noStrike">
                <a:solidFill>
                  <a:srgbClr val="000000"/>
                </a:solidFill>
                <a:latin typeface="Arial"/>
                <a:ea typeface="Arial"/>
                <a:cs typeface="Arial"/>
                <a:sym typeface="Arial"/>
              </a:endParaRPr>
            </a:p>
          </p:txBody>
        </p:sp>
      </p:grpSp>
      <p:pic>
        <p:nvPicPr>
          <p:cNvPr id="385" name="Google Shape;385;p22"/>
          <p:cNvPicPr preferRelativeResize="0"/>
          <p:nvPr/>
        </p:nvPicPr>
        <p:blipFill rotWithShape="1">
          <a:blip r:embed="rId3">
            <a:alphaModFix/>
          </a:blip>
          <a:srcRect b="0" l="0" r="0" t="0"/>
          <a:stretch/>
        </p:blipFill>
        <p:spPr>
          <a:xfrm>
            <a:off x="115600" y="86100"/>
            <a:ext cx="1377815" cy="1377815"/>
          </a:xfrm>
          <a:prstGeom prst="rect">
            <a:avLst/>
          </a:prstGeom>
          <a:noFill/>
          <a:ln>
            <a:noFill/>
          </a:ln>
        </p:spPr>
      </p:pic>
      <p:pic>
        <p:nvPicPr>
          <p:cNvPr id="386" name="Google Shape;386;p22"/>
          <p:cNvPicPr preferRelativeResize="0"/>
          <p:nvPr/>
        </p:nvPicPr>
        <p:blipFill rotWithShape="1">
          <a:blip r:embed="rId4">
            <a:alphaModFix/>
          </a:blip>
          <a:srcRect b="0" l="0" r="0" t="0"/>
          <a:stretch/>
        </p:blipFill>
        <p:spPr>
          <a:xfrm>
            <a:off x="10437446" y="6327602"/>
            <a:ext cx="1554615" cy="3535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0" name="Shape 390"/>
        <p:cNvGrpSpPr/>
        <p:nvPr/>
      </p:nvGrpSpPr>
      <p:grpSpPr>
        <a:xfrm>
          <a:off x="0" y="0"/>
          <a:ext cx="0" cy="0"/>
          <a:chOff x="0" y="0"/>
          <a:chExt cx="0" cy="0"/>
        </a:xfrm>
      </p:grpSpPr>
      <p:sp>
        <p:nvSpPr>
          <p:cNvPr id="391" name="Google Shape;391;p2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92" name="Google Shape;392;p23"/>
          <p:cNvSpPr txBox="1"/>
          <p:nvPr>
            <p:ph type="title"/>
          </p:nvPr>
        </p:nvSpPr>
        <p:spPr>
          <a:xfrm>
            <a:off x="1541700" y="-129560"/>
            <a:ext cx="6608086" cy="1507375"/>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Education offer in Slovenia</a:t>
            </a:r>
            <a:endParaRPr/>
          </a:p>
        </p:txBody>
      </p:sp>
      <p:sp>
        <p:nvSpPr>
          <p:cNvPr id="393" name="Google Shape;393;p23"/>
          <p:cNvSpPr txBox="1"/>
          <p:nvPr>
            <p:ph idx="1" type="body"/>
          </p:nvPr>
        </p:nvSpPr>
        <p:spPr>
          <a:xfrm>
            <a:off x="168460" y="1593131"/>
            <a:ext cx="8371002" cy="4875600"/>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just">
              <a:lnSpc>
                <a:spcPct val="110000"/>
              </a:lnSpc>
              <a:spcBef>
                <a:spcPts val="0"/>
              </a:spcBef>
              <a:spcAft>
                <a:spcPts val="0"/>
              </a:spcAft>
              <a:buClr>
                <a:schemeClr val="dk1"/>
              </a:buClr>
              <a:buSzPct val="100000"/>
              <a:buChar char="•"/>
            </a:pPr>
            <a:r>
              <a:rPr lang="en-US" sz="2000"/>
              <a:t>In Slovenia, education exclusively for older adults began in 1984, when the first experimental education program for older people was launched.</a:t>
            </a:r>
            <a:endParaRPr sz="2000"/>
          </a:p>
          <a:p>
            <a:pPr indent="-228600" lvl="0" marL="228600" rtl="0" algn="just">
              <a:lnSpc>
                <a:spcPct val="110000"/>
              </a:lnSpc>
              <a:spcBef>
                <a:spcPts val="1000"/>
              </a:spcBef>
              <a:spcAft>
                <a:spcPts val="0"/>
              </a:spcAft>
              <a:buClr>
                <a:schemeClr val="dk1"/>
              </a:buClr>
              <a:buSzPct val="100000"/>
              <a:buChar char="•"/>
            </a:pPr>
            <a:r>
              <a:rPr lang="en-US" sz="2000"/>
              <a:t>In 1986, volunteers within the Andragogical Society and on the initiative of Prof. Dr. Ana Krajnc laid the foundations for today's University for the Third Age, which now operates as an independent association (Findeisen 1999; Krajnc 1992; 1999).The University of the Third Age is by its nature non-profit-making. It is based on voluntary work, participation and contribution. The students, tutors and staff of the university share their knowledge, experience, culture and insights with each other and contribute to the creative work of their study group and the university as a whole to the best of their abilities. </a:t>
            </a:r>
            <a:endParaRPr sz="2000"/>
          </a:p>
          <a:p>
            <a:pPr indent="-228600" lvl="0" marL="228600" rtl="0" algn="just">
              <a:lnSpc>
                <a:spcPct val="110000"/>
              </a:lnSpc>
              <a:spcBef>
                <a:spcPts val="1000"/>
              </a:spcBef>
              <a:spcAft>
                <a:spcPts val="0"/>
              </a:spcAft>
              <a:buClr>
                <a:schemeClr val="dk1"/>
              </a:buClr>
              <a:buSzPct val="100000"/>
              <a:buChar char="•"/>
            </a:pPr>
            <a:r>
              <a:rPr lang="en-US" sz="2000"/>
              <a:t>The University is open to adults in their later years and to long-term unemployed older people, irrespective of their age, level of formal education, political, ethnic or religious affiliation.</a:t>
            </a:r>
            <a:endParaRPr sz="2000"/>
          </a:p>
          <a:p>
            <a:pPr indent="0" lvl="0" marL="0" rtl="0" algn="l">
              <a:lnSpc>
                <a:spcPct val="110000"/>
              </a:lnSpc>
              <a:spcBef>
                <a:spcPts val="1000"/>
              </a:spcBef>
              <a:spcAft>
                <a:spcPts val="0"/>
              </a:spcAft>
              <a:buClr>
                <a:schemeClr val="dk1"/>
              </a:buClr>
              <a:buSzPct val="100000"/>
              <a:buNone/>
            </a:pPr>
            <a:r>
              <a:rPr lang="en-US" sz="1100" u="sng">
                <a:solidFill>
                  <a:schemeClr val="hlink"/>
                </a:solidFill>
                <a:hlinkClick r:id="rId3"/>
              </a:rPr>
              <a:t>http://www.univerzazatretjeobd-drustvo.si/Porocilo%20U3%202007.pdf</a:t>
            </a:r>
            <a:endParaRPr sz="1100"/>
          </a:p>
        </p:txBody>
      </p:sp>
      <p:sp>
        <p:nvSpPr>
          <p:cNvPr id="394" name="Google Shape;394;p23"/>
          <p:cNvSpPr/>
          <p:nvPr/>
        </p:nvSpPr>
        <p:spPr>
          <a:xfrm>
            <a:off x="8707925" y="3401303"/>
            <a:ext cx="3485994" cy="345669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95" name="Google Shape;395;p23"/>
          <p:cNvSpPr/>
          <p:nvPr/>
        </p:nvSpPr>
        <p:spPr>
          <a:xfrm rot="10800000">
            <a:off x="8707923" y="-131"/>
            <a:ext cx="3488653" cy="3406192"/>
          </a:xfrm>
          <a:prstGeom prst="rect">
            <a:avLst/>
          </a:pr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96" name="Google Shape;396;p23"/>
          <p:cNvSpPr/>
          <p:nvPr/>
        </p:nvSpPr>
        <p:spPr>
          <a:xfrm flipH="1">
            <a:off x="8707925" y="3406925"/>
            <a:ext cx="3485990" cy="3451076"/>
          </a:xfrm>
          <a:custGeom>
            <a:rect b="b" l="l" r="r" t="t"/>
            <a:pathLst>
              <a:path extrusionOk="0" h="2559050" w="2559050">
                <a:moveTo>
                  <a:pt x="0" y="0"/>
                </a:moveTo>
                <a:lnTo>
                  <a:pt x="2559050" y="0"/>
                </a:lnTo>
                <a:cubicBezTo>
                  <a:pt x="2559050" y="1413324"/>
                  <a:pt x="1413324" y="2559050"/>
                  <a:pt x="0" y="255905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sp>
        <p:nvSpPr>
          <p:cNvPr id="397" name="Google Shape;397;p23"/>
          <p:cNvSpPr/>
          <p:nvPr/>
        </p:nvSpPr>
        <p:spPr>
          <a:xfrm rot="-5400000">
            <a:off x="8749175" y="-41251"/>
            <a:ext cx="3417103" cy="3499599"/>
          </a:xfrm>
          <a:custGeom>
            <a:rect b="b" l="l" r="r" t="t"/>
            <a:pathLst>
              <a:path extrusionOk="0" h="3430264" w="3484819">
                <a:moveTo>
                  <a:pt x="0" y="0"/>
                </a:moveTo>
                <a:lnTo>
                  <a:pt x="3484819" y="0"/>
                </a:lnTo>
                <a:lnTo>
                  <a:pt x="0" y="3430264"/>
                </a:lnTo>
                <a:lnTo>
                  <a:pt x="0" y="0"/>
                </a:lnTo>
                <a:close/>
              </a:path>
            </a:pathLst>
          </a:cu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pic>
        <p:nvPicPr>
          <p:cNvPr id="398" name="Google Shape;398;p23"/>
          <p:cNvPicPr preferRelativeResize="0"/>
          <p:nvPr/>
        </p:nvPicPr>
        <p:blipFill rotWithShape="1">
          <a:blip r:embed="rId4">
            <a:alphaModFix/>
          </a:blip>
          <a:srcRect b="0" l="0" r="0" t="0"/>
          <a:stretch/>
        </p:blipFill>
        <p:spPr>
          <a:xfrm>
            <a:off x="-4576" y="0"/>
            <a:ext cx="1377815" cy="1377815"/>
          </a:xfrm>
          <a:prstGeom prst="rect">
            <a:avLst/>
          </a:prstGeom>
          <a:noFill/>
          <a:ln>
            <a:noFill/>
          </a:ln>
        </p:spPr>
      </p:pic>
      <p:pic>
        <p:nvPicPr>
          <p:cNvPr id="399" name="Google Shape;399;p23"/>
          <p:cNvPicPr preferRelativeResize="0"/>
          <p:nvPr/>
        </p:nvPicPr>
        <p:blipFill rotWithShape="1">
          <a:blip r:embed="rId5">
            <a:alphaModFix/>
          </a:blip>
          <a:srcRect b="0" l="0" r="0" t="0"/>
          <a:stretch/>
        </p:blipFill>
        <p:spPr>
          <a:xfrm>
            <a:off x="6991650" y="6327602"/>
            <a:ext cx="1554615" cy="3535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3" name="Shape 403"/>
        <p:cNvGrpSpPr/>
        <p:nvPr/>
      </p:nvGrpSpPr>
      <p:grpSpPr>
        <a:xfrm>
          <a:off x="0" y="0"/>
          <a:ext cx="0" cy="0"/>
          <a:chOff x="0" y="0"/>
          <a:chExt cx="0" cy="0"/>
        </a:xfrm>
      </p:grpSpPr>
      <p:sp>
        <p:nvSpPr>
          <p:cNvPr id="404" name="Google Shape;404;p24"/>
          <p:cNvSpPr/>
          <p:nvPr/>
        </p:nvSpPr>
        <p:spPr>
          <a:xfrm>
            <a:off x="8803792" y="3455896"/>
            <a:ext cx="3388208" cy="3406341"/>
          </a:xfrm>
          <a:custGeom>
            <a:rect b="b" l="l" r="r" t="t"/>
            <a:pathLst>
              <a:path extrusionOk="0" h="3406341" w="3388208">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405" name="Google Shape;405;p24"/>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406" name="Google Shape;406;p24"/>
          <p:cNvSpPr/>
          <p:nvPr/>
        </p:nvSpPr>
        <p:spPr>
          <a:xfrm>
            <a:off x="0" y="3529852"/>
            <a:ext cx="6736976" cy="3328145"/>
          </a:xfrm>
          <a:prstGeom prst="rect">
            <a:avLst/>
          </a:pr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407" name="Google Shape;407;p24"/>
          <p:cNvSpPr/>
          <p:nvPr/>
        </p:nvSpPr>
        <p:spPr>
          <a:xfrm>
            <a:off x="0" y="2"/>
            <a:ext cx="3414824" cy="6864873"/>
          </a:xfrm>
          <a:custGeom>
            <a:rect b="b" l="l" r="r" t="t"/>
            <a:pathLst>
              <a:path extrusionOk="0" h="6864873" w="3414824">
                <a:moveTo>
                  <a:pt x="0" y="3376141"/>
                </a:moveTo>
                <a:lnTo>
                  <a:pt x="3414824" y="3376141"/>
                </a:lnTo>
                <a:cubicBezTo>
                  <a:pt x="3414824" y="5302914"/>
                  <a:pt x="1885955" y="6864873"/>
                  <a:pt x="0" y="6864873"/>
                </a:cubicBezTo>
                <a:close/>
                <a:moveTo>
                  <a:pt x="2" y="0"/>
                </a:moveTo>
                <a:lnTo>
                  <a:pt x="3414824" y="0"/>
                </a:lnTo>
                <a:lnTo>
                  <a:pt x="3414824" y="3376140"/>
                </a:lnTo>
                <a:lnTo>
                  <a:pt x="2" y="337614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408" name="Google Shape;408;p24"/>
          <p:cNvSpPr txBox="1"/>
          <p:nvPr>
            <p:ph type="title"/>
          </p:nvPr>
        </p:nvSpPr>
        <p:spPr>
          <a:xfrm>
            <a:off x="352032" y="2314263"/>
            <a:ext cx="2401165" cy="2491904"/>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10000"/>
              </a:lnSpc>
              <a:spcBef>
                <a:spcPts val="0"/>
              </a:spcBef>
              <a:spcAft>
                <a:spcPts val="0"/>
              </a:spcAft>
              <a:buClr>
                <a:schemeClr val="dk1"/>
              </a:buClr>
              <a:buSzPct val="100000"/>
              <a:buFont typeface="Avenir"/>
              <a:buNone/>
            </a:pPr>
            <a:r>
              <a:rPr b="1" lang="en-US" sz="2400">
                <a:solidFill>
                  <a:schemeClr val="dk1"/>
                </a:solidFill>
                <a:latin typeface="Avenir"/>
                <a:ea typeface="Avenir"/>
                <a:cs typeface="Avenir"/>
                <a:sym typeface="Avenir"/>
              </a:rPr>
              <a:t>Slovenian Third Age University</a:t>
            </a:r>
            <a:br>
              <a:rPr b="1" lang="en-US" sz="2400">
                <a:solidFill>
                  <a:schemeClr val="dk1"/>
                </a:solidFill>
                <a:latin typeface="Avenir"/>
                <a:ea typeface="Avenir"/>
                <a:cs typeface="Avenir"/>
                <a:sym typeface="Avenir"/>
              </a:rPr>
            </a:br>
            <a:br>
              <a:rPr b="1" lang="en-US" sz="2400">
                <a:solidFill>
                  <a:schemeClr val="dk1"/>
                </a:solidFill>
                <a:latin typeface="Avenir"/>
                <a:ea typeface="Avenir"/>
                <a:cs typeface="Avenir"/>
                <a:sym typeface="Avenir"/>
              </a:rPr>
            </a:br>
            <a:br>
              <a:rPr b="1" lang="en-US" sz="2400">
                <a:solidFill>
                  <a:schemeClr val="dk1"/>
                </a:solidFill>
                <a:latin typeface="Avenir"/>
                <a:ea typeface="Avenir"/>
                <a:cs typeface="Avenir"/>
                <a:sym typeface="Avenir"/>
              </a:rPr>
            </a:br>
            <a:br>
              <a:rPr b="1" lang="en-US" sz="2400">
                <a:solidFill>
                  <a:schemeClr val="dk1"/>
                </a:solidFill>
                <a:latin typeface="Avenir"/>
                <a:ea typeface="Avenir"/>
                <a:cs typeface="Avenir"/>
                <a:sym typeface="Avenir"/>
              </a:rPr>
            </a:br>
            <a:r>
              <a:rPr b="0" lang="en-US" sz="1100" u="sng">
                <a:solidFill>
                  <a:schemeClr val="dk1"/>
                </a:solidFill>
                <a:latin typeface="Avenir"/>
                <a:ea typeface="Avenir"/>
                <a:cs typeface="Avenir"/>
                <a:sym typeface="Avenir"/>
                <a:hlinkClick r:id="rId3">
                  <a:extLst>
                    <a:ext uri="{A12FA001-AC4F-418D-AE19-62706E023703}">
                      <ahyp:hlinkClr val="tx"/>
                    </a:ext>
                  </a:extLst>
                </a:hlinkClick>
              </a:rPr>
              <a:t>http://www.univerzazatretjeobd-drustvo.si/Porocilo%20U3%202007.pdf</a:t>
            </a:r>
            <a:br>
              <a:rPr b="0" lang="en-US" sz="1100">
                <a:solidFill>
                  <a:schemeClr val="dk1"/>
                </a:solidFill>
                <a:latin typeface="Avenir"/>
                <a:ea typeface="Avenir"/>
                <a:cs typeface="Avenir"/>
                <a:sym typeface="Avenir"/>
              </a:rPr>
            </a:br>
            <a:endParaRPr b="0" sz="1100">
              <a:solidFill>
                <a:schemeClr val="dk1"/>
              </a:solidFill>
              <a:latin typeface="Avenir"/>
              <a:ea typeface="Avenir"/>
              <a:cs typeface="Avenir"/>
              <a:sym typeface="Avenir"/>
            </a:endParaRPr>
          </a:p>
        </p:txBody>
      </p:sp>
      <p:sp>
        <p:nvSpPr>
          <p:cNvPr id="409" name="Google Shape;409;p24"/>
          <p:cNvSpPr/>
          <p:nvPr/>
        </p:nvSpPr>
        <p:spPr>
          <a:xfrm>
            <a:off x="3414823" y="-6876"/>
            <a:ext cx="8777176" cy="6871754"/>
          </a:xfrm>
          <a:custGeom>
            <a:rect b="b" l="l" r="r" t="t"/>
            <a:pathLst>
              <a:path extrusionOk="0" h="6871754" w="8777176">
                <a:moveTo>
                  <a:pt x="0" y="0"/>
                </a:moveTo>
                <a:lnTo>
                  <a:pt x="3414822" y="0"/>
                </a:lnTo>
                <a:lnTo>
                  <a:pt x="3414822" y="6875"/>
                </a:lnTo>
                <a:lnTo>
                  <a:pt x="8777176" y="6875"/>
                </a:lnTo>
                <a:lnTo>
                  <a:pt x="8777176" y="6871754"/>
                </a:lnTo>
                <a:lnTo>
                  <a:pt x="3251085" y="6871754"/>
                </a:lnTo>
                <a:lnTo>
                  <a:pt x="3251085" y="6860643"/>
                </a:lnTo>
                <a:lnTo>
                  <a:pt x="3239098" y="6860334"/>
                </a:lnTo>
                <a:cubicBezTo>
                  <a:pt x="1434808" y="6766895"/>
                  <a:pt x="0" y="5242703"/>
                  <a:pt x="0" y="3376141"/>
                </a:cubicBezTo>
                <a:lnTo>
                  <a:pt x="3251085" y="3376141"/>
                </a:lnTo>
                <a:lnTo>
                  <a:pt x="3251085" y="3376140"/>
                </a:lnTo>
                <a:lnTo>
                  <a:pt x="0" y="3376140"/>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grpSp>
        <p:nvGrpSpPr>
          <p:cNvPr id="410" name="Google Shape;410;p24"/>
          <p:cNvGrpSpPr/>
          <p:nvPr/>
        </p:nvGrpSpPr>
        <p:grpSpPr>
          <a:xfrm>
            <a:off x="4908175" y="773206"/>
            <a:ext cx="6205912" cy="5015752"/>
            <a:chOff x="0" y="0"/>
            <a:chExt cx="6205912" cy="5015752"/>
          </a:xfrm>
        </p:grpSpPr>
        <p:cxnSp>
          <p:nvCxnSpPr>
            <p:cNvPr id="411" name="Google Shape;411;p24"/>
            <p:cNvCxnSpPr/>
            <p:nvPr/>
          </p:nvCxnSpPr>
          <p:spPr>
            <a:xfrm>
              <a:off x="0" y="0"/>
              <a:ext cx="6205912"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412" name="Google Shape;412;p24"/>
            <p:cNvSpPr/>
            <p:nvPr/>
          </p:nvSpPr>
          <p:spPr>
            <a:xfrm>
              <a:off x="0" y="0"/>
              <a:ext cx="6205912" cy="250787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24"/>
            <p:cNvSpPr txBox="1"/>
            <p:nvPr/>
          </p:nvSpPr>
          <p:spPr>
            <a:xfrm>
              <a:off x="0" y="0"/>
              <a:ext cx="6205912" cy="2507876"/>
            </a:xfrm>
            <a:prstGeom prst="rect">
              <a:avLst/>
            </a:prstGeom>
            <a:noFill/>
            <a:ln>
              <a:noFill/>
            </a:ln>
          </p:spPr>
          <p:txBody>
            <a:bodyPr anchorCtr="0" anchor="t" bIns="171450" lIns="171450" spcFirstLastPara="1" rIns="171450" wrap="square" tIns="171450">
              <a:noAutofit/>
            </a:bodyPr>
            <a:lstStyle/>
            <a:p>
              <a:pPr indent="0" lvl="0" marL="0" marR="0" rtl="0" algn="l">
                <a:lnSpc>
                  <a:spcPct val="90000"/>
                </a:lnSpc>
                <a:spcBef>
                  <a:spcPts val="0"/>
                </a:spcBef>
                <a:spcAft>
                  <a:spcPts val="0"/>
                </a:spcAft>
                <a:buClr>
                  <a:schemeClr val="dk1"/>
                </a:buClr>
                <a:buSzPts val="4500"/>
                <a:buFont typeface="Avenir"/>
                <a:buNone/>
              </a:pPr>
              <a:r>
                <a:rPr b="0" i="0" lang="en-US" sz="4500" u="none" cap="none" strike="noStrike">
                  <a:solidFill>
                    <a:schemeClr val="dk1"/>
                  </a:solidFill>
                  <a:latin typeface="Avenir"/>
                  <a:ea typeface="Avenir"/>
                  <a:cs typeface="Avenir"/>
                  <a:sym typeface="Avenir"/>
                </a:rPr>
                <a:t>36 Universities across 34 towns and cities in Slovenia.</a:t>
              </a:r>
              <a:endParaRPr b="0" i="0" sz="1400" u="none" cap="none" strike="noStrike">
                <a:solidFill>
                  <a:srgbClr val="000000"/>
                </a:solidFill>
                <a:latin typeface="Arial"/>
                <a:ea typeface="Arial"/>
                <a:cs typeface="Arial"/>
                <a:sym typeface="Arial"/>
              </a:endParaRPr>
            </a:p>
          </p:txBody>
        </p:sp>
        <p:cxnSp>
          <p:nvCxnSpPr>
            <p:cNvPr id="414" name="Google Shape;414;p24"/>
            <p:cNvCxnSpPr/>
            <p:nvPr/>
          </p:nvCxnSpPr>
          <p:spPr>
            <a:xfrm>
              <a:off x="0" y="2507876"/>
              <a:ext cx="6205912"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415" name="Google Shape;415;p24"/>
            <p:cNvSpPr/>
            <p:nvPr/>
          </p:nvSpPr>
          <p:spPr>
            <a:xfrm>
              <a:off x="0" y="2507876"/>
              <a:ext cx="6205912" cy="250787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24"/>
            <p:cNvSpPr txBox="1"/>
            <p:nvPr/>
          </p:nvSpPr>
          <p:spPr>
            <a:xfrm>
              <a:off x="0" y="2507876"/>
              <a:ext cx="6205912" cy="2507876"/>
            </a:xfrm>
            <a:prstGeom prst="rect">
              <a:avLst/>
            </a:prstGeom>
            <a:noFill/>
            <a:ln>
              <a:noFill/>
            </a:ln>
          </p:spPr>
          <p:txBody>
            <a:bodyPr anchorCtr="0" anchor="t" bIns="171450" lIns="171450" spcFirstLastPara="1" rIns="171450" wrap="square" tIns="171450">
              <a:noAutofit/>
            </a:bodyPr>
            <a:lstStyle/>
            <a:p>
              <a:pPr indent="0" lvl="0" marL="0" marR="0" rtl="0" algn="l">
                <a:lnSpc>
                  <a:spcPct val="90000"/>
                </a:lnSpc>
                <a:spcBef>
                  <a:spcPts val="0"/>
                </a:spcBef>
                <a:spcAft>
                  <a:spcPts val="0"/>
                </a:spcAft>
                <a:buClr>
                  <a:schemeClr val="dk1"/>
                </a:buClr>
                <a:buSzPts val="4500"/>
                <a:buFont typeface="Avenir"/>
                <a:buNone/>
              </a:pPr>
              <a:r>
                <a:rPr b="0" i="0" lang="en-US" sz="4500" u="none" cap="none" strike="noStrike">
                  <a:solidFill>
                    <a:schemeClr val="dk1"/>
                  </a:solidFill>
                  <a:latin typeface="Avenir"/>
                  <a:ea typeface="Avenir"/>
                  <a:cs typeface="Avenir"/>
                  <a:sym typeface="Avenir"/>
                </a:rPr>
                <a:t>17,000+ Older Adults participating in educational programs.</a:t>
              </a:r>
              <a:endParaRPr b="0" i="0" sz="1400" u="none" cap="none" strike="noStrike">
                <a:solidFill>
                  <a:srgbClr val="000000"/>
                </a:solidFill>
                <a:latin typeface="Arial"/>
                <a:ea typeface="Arial"/>
                <a:cs typeface="Arial"/>
                <a:sym typeface="Arial"/>
              </a:endParaRPr>
            </a:p>
          </p:txBody>
        </p:sp>
      </p:grpSp>
      <p:pic>
        <p:nvPicPr>
          <p:cNvPr id="417" name="Google Shape;417;p24"/>
          <p:cNvPicPr preferRelativeResize="0"/>
          <p:nvPr/>
        </p:nvPicPr>
        <p:blipFill rotWithShape="1">
          <a:blip r:embed="rId4">
            <a:alphaModFix/>
          </a:blip>
          <a:srcRect b="0" l="0" r="0" t="0"/>
          <a:stretch/>
        </p:blipFill>
        <p:spPr>
          <a:xfrm>
            <a:off x="2743977" y="5999161"/>
            <a:ext cx="1554615" cy="353599"/>
          </a:xfrm>
          <a:prstGeom prst="rect">
            <a:avLst/>
          </a:prstGeom>
          <a:noFill/>
          <a:ln>
            <a:noFill/>
          </a:ln>
        </p:spPr>
      </p:pic>
      <p:pic>
        <p:nvPicPr>
          <p:cNvPr id="418" name="Google Shape;418;p24"/>
          <p:cNvPicPr preferRelativeResize="0"/>
          <p:nvPr/>
        </p:nvPicPr>
        <p:blipFill rotWithShape="1">
          <a:blip r:embed="rId5">
            <a:alphaModFix/>
          </a:blip>
          <a:srcRect b="0" l="0" r="0" t="0"/>
          <a:stretch/>
        </p:blipFill>
        <p:spPr>
          <a:xfrm>
            <a:off x="63568" y="0"/>
            <a:ext cx="1377815" cy="137781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2" name="Shape 422"/>
        <p:cNvGrpSpPr/>
        <p:nvPr/>
      </p:nvGrpSpPr>
      <p:grpSpPr>
        <a:xfrm>
          <a:off x="0" y="0"/>
          <a:ext cx="0" cy="0"/>
          <a:chOff x="0" y="0"/>
          <a:chExt cx="0" cy="0"/>
        </a:xfrm>
      </p:grpSpPr>
      <p:sp>
        <p:nvSpPr>
          <p:cNvPr id="423" name="Google Shape;423;p25"/>
          <p:cNvSpPr/>
          <p:nvPr/>
        </p:nvSpPr>
        <p:spPr>
          <a:xfrm>
            <a:off x="8803792" y="3455896"/>
            <a:ext cx="3388208" cy="3406341"/>
          </a:xfrm>
          <a:custGeom>
            <a:rect b="b" l="l" r="r" t="t"/>
            <a:pathLst>
              <a:path extrusionOk="0" h="3406341" w="3388208">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424" name="Google Shape;424;p25"/>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425" name="Google Shape;425;p25"/>
          <p:cNvSpPr/>
          <p:nvPr/>
        </p:nvSpPr>
        <p:spPr>
          <a:xfrm>
            <a:off x="0" y="3529852"/>
            <a:ext cx="6736976" cy="3328145"/>
          </a:xfrm>
          <a:prstGeom prst="rect">
            <a:avLst/>
          </a:pr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426" name="Google Shape;426;p25"/>
          <p:cNvSpPr/>
          <p:nvPr/>
        </p:nvSpPr>
        <p:spPr>
          <a:xfrm>
            <a:off x="0" y="2"/>
            <a:ext cx="3414824" cy="6864873"/>
          </a:xfrm>
          <a:custGeom>
            <a:rect b="b" l="l" r="r" t="t"/>
            <a:pathLst>
              <a:path extrusionOk="0" h="6864873" w="3414824">
                <a:moveTo>
                  <a:pt x="0" y="3376141"/>
                </a:moveTo>
                <a:lnTo>
                  <a:pt x="3414824" y="3376141"/>
                </a:lnTo>
                <a:cubicBezTo>
                  <a:pt x="3414824" y="5302914"/>
                  <a:pt x="1885955" y="6864873"/>
                  <a:pt x="0" y="6864873"/>
                </a:cubicBezTo>
                <a:close/>
                <a:moveTo>
                  <a:pt x="2" y="0"/>
                </a:moveTo>
                <a:lnTo>
                  <a:pt x="3414824" y="0"/>
                </a:lnTo>
                <a:lnTo>
                  <a:pt x="3414824" y="3376140"/>
                </a:lnTo>
                <a:lnTo>
                  <a:pt x="2" y="337614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427" name="Google Shape;427;p25"/>
          <p:cNvSpPr/>
          <p:nvPr/>
        </p:nvSpPr>
        <p:spPr>
          <a:xfrm>
            <a:off x="3414823" y="-6876"/>
            <a:ext cx="8777176" cy="6871754"/>
          </a:xfrm>
          <a:custGeom>
            <a:rect b="b" l="l" r="r" t="t"/>
            <a:pathLst>
              <a:path extrusionOk="0" h="6871754" w="8777176">
                <a:moveTo>
                  <a:pt x="0" y="0"/>
                </a:moveTo>
                <a:lnTo>
                  <a:pt x="3414822" y="0"/>
                </a:lnTo>
                <a:lnTo>
                  <a:pt x="3414822" y="6875"/>
                </a:lnTo>
                <a:lnTo>
                  <a:pt x="8777176" y="6875"/>
                </a:lnTo>
                <a:lnTo>
                  <a:pt x="8777176" y="6871754"/>
                </a:lnTo>
                <a:lnTo>
                  <a:pt x="3251085" y="6871754"/>
                </a:lnTo>
                <a:lnTo>
                  <a:pt x="3251085" y="6860643"/>
                </a:lnTo>
                <a:lnTo>
                  <a:pt x="3239098" y="6860334"/>
                </a:lnTo>
                <a:cubicBezTo>
                  <a:pt x="1434808" y="6766895"/>
                  <a:pt x="0" y="5242703"/>
                  <a:pt x="0" y="3376141"/>
                </a:cubicBezTo>
                <a:lnTo>
                  <a:pt x="3251085" y="3376141"/>
                </a:lnTo>
                <a:lnTo>
                  <a:pt x="3251085" y="3376140"/>
                </a:lnTo>
                <a:lnTo>
                  <a:pt x="0" y="3376140"/>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grpSp>
        <p:nvGrpSpPr>
          <p:cNvPr id="428" name="Google Shape;428;p25"/>
          <p:cNvGrpSpPr/>
          <p:nvPr/>
        </p:nvGrpSpPr>
        <p:grpSpPr>
          <a:xfrm>
            <a:off x="4908175" y="1239337"/>
            <a:ext cx="6205912" cy="4083490"/>
            <a:chOff x="0" y="466131"/>
            <a:chExt cx="6205912" cy="4083490"/>
          </a:xfrm>
        </p:grpSpPr>
        <p:sp>
          <p:nvSpPr>
            <p:cNvPr id="429" name="Google Shape;429;p25"/>
            <p:cNvSpPr/>
            <p:nvPr/>
          </p:nvSpPr>
          <p:spPr>
            <a:xfrm>
              <a:off x="0" y="466131"/>
              <a:ext cx="6205912" cy="1318923"/>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25"/>
            <p:cNvSpPr txBox="1"/>
            <p:nvPr/>
          </p:nvSpPr>
          <p:spPr>
            <a:xfrm>
              <a:off x="64385" y="530516"/>
              <a:ext cx="6077142" cy="1190153"/>
            </a:xfrm>
            <a:prstGeom prst="rect">
              <a:avLst/>
            </a:prstGeom>
            <a:noFill/>
            <a:ln>
              <a:noFill/>
            </a:ln>
          </p:spPr>
          <p:txBody>
            <a:bodyPr anchorCtr="0" anchor="ctr" bIns="83800" lIns="83800" spcFirstLastPara="1" rIns="83800" wrap="square" tIns="83800">
              <a:noAutofit/>
            </a:bodyPr>
            <a:lstStyle/>
            <a:p>
              <a:pPr indent="0" lvl="0" marL="0" marR="0" rtl="0" algn="l">
                <a:lnSpc>
                  <a:spcPct val="100000"/>
                </a:lnSpc>
                <a:spcBef>
                  <a:spcPts val="0"/>
                </a:spcBef>
                <a:spcAft>
                  <a:spcPts val="0"/>
                </a:spcAft>
                <a:buClr>
                  <a:schemeClr val="lt1"/>
                </a:buClr>
                <a:buSzPts val="2200"/>
                <a:buFont typeface="Avenir"/>
                <a:buNone/>
              </a:pPr>
              <a:r>
                <a:rPr b="0" i="0" lang="en-US" sz="2200" u="none" cap="none" strike="noStrike">
                  <a:solidFill>
                    <a:schemeClr val="lt1"/>
                  </a:solidFill>
                  <a:latin typeface="Avenir"/>
                  <a:ea typeface="Avenir"/>
                  <a:cs typeface="Avenir"/>
                  <a:sym typeface="Avenir"/>
                </a:rPr>
                <a:t>Growing Interest and Provision</a:t>
              </a:r>
              <a:endParaRPr b="0" i="0" sz="1400" u="none" cap="none" strike="noStrike">
                <a:solidFill>
                  <a:srgbClr val="000000"/>
                </a:solidFill>
                <a:latin typeface="Arial"/>
                <a:ea typeface="Arial"/>
                <a:cs typeface="Arial"/>
                <a:sym typeface="Arial"/>
              </a:endParaRPr>
            </a:p>
          </p:txBody>
        </p:sp>
        <p:sp>
          <p:nvSpPr>
            <p:cNvPr id="431" name="Google Shape;431;p25"/>
            <p:cNvSpPr/>
            <p:nvPr/>
          </p:nvSpPr>
          <p:spPr>
            <a:xfrm>
              <a:off x="0" y="1848414"/>
              <a:ext cx="6205912" cy="1318923"/>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25"/>
            <p:cNvSpPr txBox="1"/>
            <p:nvPr/>
          </p:nvSpPr>
          <p:spPr>
            <a:xfrm>
              <a:off x="64385" y="1912799"/>
              <a:ext cx="6077142" cy="1190153"/>
            </a:xfrm>
            <a:prstGeom prst="rect">
              <a:avLst/>
            </a:prstGeom>
            <a:noFill/>
            <a:ln>
              <a:noFill/>
            </a:ln>
          </p:spPr>
          <p:txBody>
            <a:bodyPr anchorCtr="0" anchor="ctr" bIns="83800" lIns="83800" spcFirstLastPara="1" rIns="83800" wrap="square" tIns="83800">
              <a:noAutofit/>
            </a:bodyPr>
            <a:lstStyle/>
            <a:p>
              <a:pPr indent="0" lvl="0" marL="0" marR="0" rtl="0" algn="l">
                <a:lnSpc>
                  <a:spcPct val="100000"/>
                </a:lnSpc>
                <a:spcBef>
                  <a:spcPts val="0"/>
                </a:spcBef>
                <a:spcAft>
                  <a:spcPts val="0"/>
                </a:spcAft>
                <a:buClr>
                  <a:schemeClr val="lt1"/>
                </a:buClr>
                <a:buSzPts val="2200"/>
                <a:buFont typeface="Avenir"/>
                <a:buNone/>
              </a:pPr>
              <a:r>
                <a:rPr b="0" i="0" lang="en-US" sz="2200" u="none" cap="none" strike="noStrike">
                  <a:solidFill>
                    <a:schemeClr val="lt1"/>
                  </a:solidFill>
                  <a:latin typeface="Avenir"/>
                  <a:ea typeface="Avenir"/>
                  <a:cs typeface="Avenir"/>
                  <a:sym typeface="Avenir"/>
                </a:rPr>
                <a:t>Year-by-year growth in the number of learning groups and participants.</a:t>
              </a:r>
              <a:endParaRPr b="0" i="0" sz="1400" u="none" cap="none" strike="noStrike">
                <a:solidFill>
                  <a:srgbClr val="000000"/>
                </a:solidFill>
                <a:latin typeface="Arial"/>
                <a:ea typeface="Arial"/>
                <a:cs typeface="Arial"/>
                <a:sym typeface="Arial"/>
              </a:endParaRPr>
            </a:p>
          </p:txBody>
        </p:sp>
        <p:sp>
          <p:nvSpPr>
            <p:cNvPr id="433" name="Google Shape;433;p25"/>
            <p:cNvSpPr/>
            <p:nvPr/>
          </p:nvSpPr>
          <p:spPr>
            <a:xfrm>
              <a:off x="0" y="3230698"/>
              <a:ext cx="6205912" cy="1318923"/>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25"/>
            <p:cNvSpPr txBox="1"/>
            <p:nvPr/>
          </p:nvSpPr>
          <p:spPr>
            <a:xfrm>
              <a:off x="64385" y="3295083"/>
              <a:ext cx="6077142" cy="1190153"/>
            </a:xfrm>
            <a:prstGeom prst="rect">
              <a:avLst/>
            </a:prstGeom>
            <a:noFill/>
            <a:ln>
              <a:noFill/>
            </a:ln>
          </p:spPr>
          <p:txBody>
            <a:bodyPr anchorCtr="0" anchor="ctr" bIns="83800" lIns="83800" spcFirstLastPara="1" rIns="83800" wrap="square" tIns="83800">
              <a:noAutofit/>
            </a:bodyPr>
            <a:lstStyle/>
            <a:p>
              <a:pPr indent="0" lvl="0" marL="0" marR="0" rtl="0" algn="l">
                <a:lnSpc>
                  <a:spcPct val="100000"/>
                </a:lnSpc>
                <a:spcBef>
                  <a:spcPts val="0"/>
                </a:spcBef>
                <a:spcAft>
                  <a:spcPts val="0"/>
                </a:spcAft>
                <a:buClr>
                  <a:schemeClr val="lt1"/>
                </a:buClr>
                <a:buSzPts val="2200"/>
                <a:buFont typeface="Avenir"/>
                <a:buNone/>
              </a:pPr>
              <a:r>
                <a:rPr b="0" i="0" lang="en-US" sz="2200" u="none" cap="none" strike="noStrike">
                  <a:solidFill>
                    <a:schemeClr val="lt1"/>
                  </a:solidFill>
                  <a:latin typeface="Avenir"/>
                  <a:ea typeface="Avenir"/>
                  <a:cs typeface="Avenir"/>
                  <a:sym typeface="Avenir"/>
                </a:rPr>
                <a:t>Strong Interest: Reflects both the desire for education among older adults and the current lack of sufficient educational opportunities.</a:t>
              </a:r>
              <a:endParaRPr b="0" i="0" sz="1400" u="none" cap="none" strike="noStrike">
                <a:solidFill>
                  <a:srgbClr val="000000"/>
                </a:solidFill>
                <a:latin typeface="Arial"/>
                <a:ea typeface="Arial"/>
                <a:cs typeface="Arial"/>
                <a:sym typeface="Arial"/>
              </a:endParaRPr>
            </a:p>
          </p:txBody>
        </p:sp>
      </p:grpSp>
      <p:pic>
        <p:nvPicPr>
          <p:cNvPr id="435" name="Google Shape;435;p25"/>
          <p:cNvPicPr preferRelativeResize="0"/>
          <p:nvPr/>
        </p:nvPicPr>
        <p:blipFill rotWithShape="1">
          <a:blip r:embed="rId3">
            <a:alphaModFix/>
          </a:blip>
          <a:srcRect b="0" l="0" r="0" t="0"/>
          <a:stretch/>
        </p:blipFill>
        <p:spPr>
          <a:xfrm>
            <a:off x="0" y="84298"/>
            <a:ext cx="1377815" cy="1377815"/>
          </a:xfrm>
          <a:prstGeom prst="rect">
            <a:avLst/>
          </a:prstGeom>
          <a:noFill/>
          <a:ln>
            <a:noFill/>
          </a:ln>
        </p:spPr>
      </p:pic>
      <p:pic>
        <p:nvPicPr>
          <p:cNvPr id="436" name="Google Shape;436;p25"/>
          <p:cNvPicPr preferRelativeResize="0"/>
          <p:nvPr/>
        </p:nvPicPr>
        <p:blipFill rotWithShape="1">
          <a:blip r:embed="rId4">
            <a:alphaModFix/>
          </a:blip>
          <a:srcRect b="0" l="0" r="0" t="0"/>
          <a:stretch/>
        </p:blipFill>
        <p:spPr>
          <a:xfrm>
            <a:off x="2637517" y="5948266"/>
            <a:ext cx="1554615" cy="3535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0" name="Shape 440"/>
        <p:cNvGrpSpPr/>
        <p:nvPr/>
      </p:nvGrpSpPr>
      <p:grpSpPr>
        <a:xfrm>
          <a:off x="0" y="0"/>
          <a:ext cx="0" cy="0"/>
          <a:chOff x="0" y="0"/>
          <a:chExt cx="0" cy="0"/>
        </a:xfrm>
      </p:grpSpPr>
      <p:sp>
        <p:nvSpPr>
          <p:cNvPr id="441" name="Google Shape;441;p26"/>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442" name="Google Shape;442;p26"/>
          <p:cNvSpPr/>
          <p:nvPr/>
        </p:nvSpPr>
        <p:spPr>
          <a:xfrm>
            <a:off x="0" y="3529852"/>
            <a:ext cx="6736976" cy="3328145"/>
          </a:xfrm>
          <a:prstGeom prst="rect">
            <a:avLst/>
          </a:pr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443" name="Google Shape;443;p26"/>
          <p:cNvSpPr/>
          <p:nvPr/>
        </p:nvSpPr>
        <p:spPr>
          <a:xfrm>
            <a:off x="0" y="2"/>
            <a:ext cx="3414824" cy="6864873"/>
          </a:xfrm>
          <a:custGeom>
            <a:rect b="b" l="l" r="r" t="t"/>
            <a:pathLst>
              <a:path extrusionOk="0" h="6864873" w="3414824">
                <a:moveTo>
                  <a:pt x="0" y="3376141"/>
                </a:moveTo>
                <a:lnTo>
                  <a:pt x="3414824" y="3376141"/>
                </a:lnTo>
                <a:cubicBezTo>
                  <a:pt x="3414824" y="5302914"/>
                  <a:pt x="1885955" y="6864873"/>
                  <a:pt x="0" y="6864873"/>
                </a:cubicBezTo>
                <a:close/>
                <a:moveTo>
                  <a:pt x="2" y="0"/>
                </a:moveTo>
                <a:lnTo>
                  <a:pt x="3414824" y="0"/>
                </a:lnTo>
                <a:lnTo>
                  <a:pt x="3414824" y="3376140"/>
                </a:lnTo>
                <a:lnTo>
                  <a:pt x="2" y="337614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444" name="Google Shape;444;p26"/>
          <p:cNvSpPr txBox="1"/>
          <p:nvPr>
            <p:ph type="title"/>
          </p:nvPr>
        </p:nvSpPr>
        <p:spPr>
          <a:xfrm>
            <a:off x="336030" y="2277022"/>
            <a:ext cx="2401165" cy="2491904"/>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400"/>
              <a:buFont typeface="Avenir"/>
              <a:buNone/>
            </a:pPr>
            <a:r>
              <a:rPr lang="en-US" sz="2400"/>
              <a:t>Subjects Offered</a:t>
            </a:r>
            <a:br>
              <a:rPr lang="en-US" sz="2400"/>
            </a:br>
            <a:br>
              <a:rPr lang="en-US" sz="2400"/>
            </a:br>
            <a:br>
              <a:rPr lang="en-US" sz="2400"/>
            </a:br>
            <a:r>
              <a:rPr b="0" lang="en-US" sz="1100" u="sng">
                <a:solidFill>
                  <a:schemeClr val="hlink"/>
                </a:solidFill>
                <a:hlinkClick r:id="rId3"/>
              </a:rPr>
              <a:t>http://www.univerzaza-tretjeobd-drustvo.si/Porocilo%20U3%202007.pdf</a:t>
            </a:r>
            <a:br>
              <a:rPr b="0" lang="en-US" sz="1100"/>
            </a:br>
            <a:endParaRPr b="0" sz="1100"/>
          </a:p>
        </p:txBody>
      </p:sp>
      <p:sp>
        <p:nvSpPr>
          <p:cNvPr id="445" name="Google Shape;445;p26"/>
          <p:cNvSpPr/>
          <p:nvPr/>
        </p:nvSpPr>
        <p:spPr>
          <a:xfrm>
            <a:off x="3414823" y="-6876"/>
            <a:ext cx="8777176" cy="6871754"/>
          </a:xfrm>
          <a:custGeom>
            <a:rect b="b" l="l" r="r" t="t"/>
            <a:pathLst>
              <a:path extrusionOk="0" h="6871754" w="8777176">
                <a:moveTo>
                  <a:pt x="0" y="0"/>
                </a:moveTo>
                <a:lnTo>
                  <a:pt x="3414822" y="0"/>
                </a:lnTo>
                <a:lnTo>
                  <a:pt x="3414822" y="6875"/>
                </a:lnTo>
                <a:lnTo>
                  <a:pt x="8777176" y="6875"/>
                </a:lnTo>
                <a:lnTo>
                  <a:pt x="8777176" y="6871754"/>
                </a:lnTo>
                <a:lnTo>
                  <a:pt x="3251085" y="6871754"/>
                </a:lnTo>
                <a:lnTo>
                  <a:pt x="3251085" y="6860643"/>
                </a:lnTo>
                <a:lnTo>
                  <a:pt x="3239098" y="6860334"/>
                </a:lnTo>
                <a:cubicBezTo>
                  <a:pt x="1434808" y="6766895"/>
                  <a:pt x="0" y="5242703"/>
                  <a:pt x="0" y="3376141"/>
                </a:cubicBezTo>
                <a:lnTo>
                  <a:pt x="3251085" y="3376141"/>
                </a:lnTo>
                <a:lnTo>
                  <a:pt x="3251085" y="3376140"/>
                </a:lnTo>
                <a:lnTo>
                  <a:pt x="0" y="3376140"/>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grpSp>
        <p:nvGrpSpPr>
          <p:cNvPr id="446" name="Google Shape;446;p26"/>
          <p:cNvGrpSpPr/>
          <p:nvPr/>
        </p:nvGrpSpPr>
        <p:grpSpPr>
          <a:xfrm>
            <a:off x="4908175" y="773818"/>
            <a:ext cx="6205912" cy="5014527"/>
            <a:chOff x="0" y="612"/>
            <a:chExt cx="6205912" cy="5014527"/>
          </a:xfrm>
        </p:grpSpPr>
        <p:cxnSp>
          <p:nvCxnSpPr>
            <p:cNvPr id="447" name="Google Shape;447;p26"/>
            <p:cNvCxnSpPr/>
            <p:nvPr/>
          </p:nvCxnSpPr>
          <p:spPr>
            <a:xfrm>
              <a:off x="0" y="612"/>
              <a:ext cx="6205912" cy="0"/>
            </a:xfrm>
            <a:prstGeom prst="straightConnector1">
              <a:avLst/>
            </a:prstGeom>
            <a:solidFill>
              <a:schemeClr val="dk2"/>
            </a:solidFill>
            <a:ln cap="flat" cmpd="sng" w="12700">
              <a:solidFill>
                <a:schemeClr val="dk2"/>
              </a:solidFill>
              <a:prstDash val="solid"/>
              <a:miter lim="800000"/>
              <a:headEnd len="sm" w="sm" type="none"/>
              <a:tailEnd len="sm" w="sm" type="none"/>
            </a:ln>
          </p:spPr>
        </p:cxnSp>
        <p:sp>
          <p:nvSpPr>
            <p:cNvPr id="448" name="Google Shape;448;p26"/>
            <p:cNvSpPr/>
            <p:nvPr/>
          </p:nvSpPr>
          <p:spPr>
            <a:xfrm>
              <a:off x="0" y="612"/>
              <a:ext cx="6205912" cy="50145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26"/>
            <p:cNvSpPr txBox="1"/>
            <p:nvPr/>
          </p:nvSpPr>
          <p:spPr>
            <a:xfrm>
              <a:off x="0" y="612"/>
              <a:ext cx="6205912" cy="501452"/>
            </a:xfrm>
            <a:prstGeom prst="rect">
              <a:avLst/>
            </a:prstGeom>
            <a:noFill/>
            <a:ln>
              <a:noFill/>
            </a:ln>
          </p:spPr>
          <p:txBody>
            <a:bodyPr anchorCtr="0" anchor="t" bIns="87625" lIns="87625" spcFirstLastPara="1" rIns="87625" wrap="square" tIns="87625">
              <a:noAutofit/>
            </a:bodyPr>
            <a:lstStyle/>
            <a:p>
              <a:pPr indent="0" lvl="0" marL="0" marR="0" rtl="0" algn="l">
                <a:lnSpc>
                  <a:spcPct val="90000"/>
                </a:lnSpc>
                <a:spcBef>
                  <a:spcPts val="0"/>
                </a:spcBef>
                <a:spcAft>
                  <a:spcPts val="0"/>
                </a:spcAft>
                <a:buClr>
                  <a:schemeClr val="dk1"/>
                </a:buClr>
                <a:buSzPts val="2300"/>
                <a:buFont typeface="Avenir"/>
                <a:buNone/>
              </a:pPr>
              <a:r>
                <a:rPr b="0" i="0" lang="en-US" sz="2300" u="none" cap="none" strike="noStrike">
                  <a:solidFill>
                    <a:schemeClr val="dk1"/>
                  </a:solidFill>
                  <a:latin typeface="Avenir"/>
                  <a:ea typeface="Avenir"/>
                  <a:cs typeface="Avenir"/>
                  <a:sym typeface="Avenir"/>
                </a:rPr>
                <a:t>Art History &amp; Archaeology</a:t>
              </a:r>
              <a:endParaRPr b="0" i="0" sz="2300" u="none" cap="none" strike="noStrike">
                <a:solidFill>
                  <a:schemeClr val="dk1"/>
                </a:solidFill>
                <a:latin typeface="Avenir"/>
                <a:ea typeface="Avenir"/>
                <a:cs typeface="Avenir"/>
                <a:sym typeface="Avenir"/>
              </a:endParaRPr>
            </a:p>
          </p:txBody>
        </p:sp>
        <p:cxnSp>
          <p:nvCxnSpPr>
            <p:cNvPr id="450" name="Google Shape;450;p26"/>
            <p:cNvCxnSpPr/>
            <p:nvPr/>
          </p:nvCxnSpPr>
          <p:spPr>
            <a:xfrm>
              <a:off x="0" y="502065"/>
              <a:ext cx="6205912" cy="0"/>
            </a:xfrm>
            <a:prstGeom prst="straightConnector1">
              <a:avLst/>
            </a:prstGeom>
            <a:solidFill>
              <a:schemeClr val="dk2"/>
            </a:solidFill>
            <a:ln cap="flat" cmpd="sng" w="12700">
              <a:solidFill>
                <a:schemeClr val="dk2"/>
              </a:solidFill>
              <a:prstDash val="solid"/>
              <a:miter lim="800000"/>
              <a:headEnd len="sm" w="sm" type="none"/>
              <a:tailEnd len="sm" w="sm" type="none"/>
            </a:ln>
          </p:spPr>
        </p:cxnSp>
        <p:sp>
          <p:nvSpPr>
            <p:cNvPr id="451" name="Google Shape;451;p26"/>
            <p:cNvSpPr/>
            <p:nvPr/>
          </p:nvSpPr>
          <p:spPr>
            <a:xfrm>
              <a:off x="0" y="502065"/>
              <a:ext cx="6205912" cy="50145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26"/>
            <p:cNvSpPr txBox="1"/>
            <p:nvPr/>
          </p:nvSpPr>
          <p:spPr>
            <a:xfrm>
              <a:off x="0" y="502065"/>
              <a:ext cx="6205912" cy="501452"/>
            </a:xfrm>
            <a:prstGeom prst="rect">
              <a:avLst/>
            </a:prstGeom>
            <a:noFill/>
            <a:ln>
              <a:noFill/>
            </a:ln>
          </p:spPr>
          <p:txBody>
            <a:bodyPr anchorCtr="0" anchor="t" bIns="87625" lIns="87625" spcFirstLastPara="1" rIns="87625" wrap="square" tIns="87625">
              <a:noAutofit/>
            </a:bodyPr>
            <a:lstStyle/>
            <a:p>
              <a:pPr indent="0" lvl="0" marL="0" marR="0" rtl="0" algn="l">
                <a:lnSpc>
                  <a:spcPct val="90000"/>
                </a:lnSpc>
                <a:spcBef>
                  <a:spcPts val="0"/>
                </a:spcBef>
                <a:spcAft>
                  <a:spcPts val="0"/>
                </a:spcAft>
                <a:buClr>
                  <a:schemeClr val="dk1"/>
                </a:buClr>
                <a:buSzPts val="2300"/>
                <a:buFont typeface="Avenir"/>
                <a:buNone/>
              </a:pPr>
              <a:r>
                <a:rPr b="0" i="0" lang="en-US" sz="2300" u="none" cap="none" strike="noStrike">
                  <a:solidFill>
                    <a:schemeClr val="dk1"/>
                  </a:solidFill>
                  <a:latin typeface="Avenir"/>
                  <a:ea typeface="Avenir"/>
                  <a:cs typeface="Avenir"/>
                  <a:sym typeface="Avenir"/>
                </a:rPr>
                <a:t>Musical Art</a:t>
              </a:r>
              <a:endParaRPr b="0" i="0" sz="2300" u="none" cap="none" strike="noStrike">
                <a:solidFill>
                  <a:schemeClr val="dk1"/>
                </a:solidFill>
                <a:latin typeface="Avenir"/>
                <a:ea typeface="Avenir"/>
                <a:cs typeface="Avenir"/>
                <a:sym typeface="Avenir"/>
              </a:endParaRPr>
            </a:p>
          </p:txBody>
        </p:sp>
        <p:cxnSp>
          <p:nvCxnSpPr>
            <p:cNvPr id="453" name="Google Shape;453;p26"/>
            <p:cNvCxnSpPr/>
            <p:nvPr/>
          </p:nvCxnSpPr>
          <p:spPr>
            <a:xfrm>
              <a:off x="0" y="1003517"/>
              <a:ext cx="6205912" cy="0"/>
            </a:xfrm>
            <a:prstGeom prst="straightConnector1">
              <a:avLst/>
            </a:prstGeom>
            <a:solidFill>
              <a:schemeClr val="dk2"/>
            </a:solidFill>
            <a:ln cap="flat" cmpd="sng" w="12700">
              <a:solidFill>
                <a:schemeClr val="dk2"/>
              </a:solidFill>
              <a:prstDash val="solid"/>
              <a:miter lim="800000"/>
              <a:headEnd len="sm" w="sm" type="none"/>
              <a:tailEnd len="sm" w="sm" type="none"/>
            </a:ln>
          </p:spPr>
        </p:cxnSp>
        <p:sp>
          <p:nvSpPr>
            <p:cNvPr id="454" name="Google Shape;454;p26"/>
            <p:cNvSpPr/>
            <p:nvPr/>
          </p:nvSpPr>
          <p:spPr>
            <a:xfrm>
              <a:off x="0" y="1003517"/>
              <a:ext cx="6205912" cy="50145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26"/>
            <p:cNvSpPr txBox="1"/>
            <p:nvPr/>
          </p:nvSpPr>
          <p:spPr>
            <a:xfrm>
              <a:off x="0" y="1003517"/>
              <a:ext cx="6205912" cy="501452"/>
            </a:xfrm>
            <a:prstGeom prst="rect">
              <a:avLst/>
            </a:prstGeom>
            <a:noFill/>
            <a:ln>
              <a:noFill/>
            </a:ln>
          </p:spPr>
          <p:txBody>
            <a:bodyPr anchorCtr="0" anchor="t" bIns="87625" lIns="87625" spcFirstLastPara="1" rIns="87625" wrap="square" tIns="87625">
              <a:noAutofit/>
            </a:bodyPr>
            <a:lstStyle/>
            <a:p>
              <a:pPr indent="0" lvl="0" marL="0" marR="0" rtl="0" algn="l">
                <a:lnSpc>
                  <a:spcPct val="90000"/>
                </a:lnSpc>
                <a:spcBef>
                  <a:spcPts val="0"/>
                </a:spcBef>
                <a:spcAft>
                  <a:spcPts val="0"/>
                </a:spcAft>
                <a:buClr>
                  <a:schemeClr val="dk1"/>
                </a:buClr>
                <a:buSzPts val="2300"/>
                <a:buFont typeface="Avenir"/>
                <a:buNone/>
              </a:pPr>
              <a:r>
                <a:rPr b="0" i="0" lang="en-US" sz="2300" u="none" cap="none" strike="noStrike">
                  <a:solidFill>
                    <a:schemeClr val="dk1"/>
                  </a:solidFill>
                  <a:latin typeface="Avenir"/>
                  <a:ea typeface="Avenir"/>
                  <a:cs typeface="Avenir"/>
                  <a:sym typeface="Avenir"/>
                </a:rPr>
                <a:t>History</a:t>
              </a:r>
              <a:endParaRPr b="0" i="0" sz="2300" u="none" cap="none" strike="noStrike">
                <a:solidFill>
                  <a:schemeClr val="dk1"/>
                </a:solidFill>
                <a:latin typeface="Avenir"/>
                <a:ea typeface="Avenir"/>
                <a:cs typeface="Avenir"/>
                <a:sym typeface="Avenir"/>
              </a:endParaRPr>
            </a:p>
          </p:txBody>
        </p:sp>
        <p:cxnSp>
          <p:nvCxnSpPr>
            <p:cNvPr id="456" name="Google Shape;456;p26"/>
            <p:cNvCxnSpPr/>
            <p:nvPr/>
          </p:nvCxnSpPr>
          <p:spPr>
            <a:xfrm>
              <a:off x="0" y="1504970"/>
              <a:ext cx="6205912" cy="0"/>
            </a:xfrm>
            <a:prstGeom prst="straightConnector1">
              <a:avLst/>
            </a:prstGeom>
            <a:solidFill>
              <a:schemeClr val="dk2"/>
            </a:solidFill>
            <a:ln cap="flat" cmpd="sng" w="12700">
              <a:solidFill>
                <a:schemeClr val="dk2"/>
              </a:solidFill>
              <a:prstDash val="solid"/>
              <a:miter lim="800000"/>
              <a:headEnd len="sm" w="sm" type="none"/>
              <a:tailEnd len="sm" w="sm" type="none"/>
            </a:ln>
          </p:spPr>
        </p:cxnSp>
        <p:sp>
          <p:nvSpPr>
            <p:cNvPr id="457" name="Google Shape;457;p26"/>
            <p:cNvSpPr/>
            <p:nvPr/>
          </p:nvSpPr>
          <p:spPr>
            <a:xfrm>
              <a:off x="0" y="1504970"/>
              <a:ext cx="6205912" cy="50145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26"/>
            <p:cNvSpPr txBox="1"/>
            <p:nvPr/>
          </p:nvSpPr>
          <p:spPr>
            <a:xfrm>
              <a:off x="0" y="1504970"/>
              <a:ext cx="6205912" cy="501452"/>
            </a:xfrm>
            <a:prstGeom prst="rect">
              <a:avLst/>
            </a:prstGeom>
            <a:noFill/>
            <a:ln>
              <a:noFill/>
            </a:ln>
          </p:spPr>
          <p:txBody>
            <a:bodyPr anchorCtr="0" anchor="t" bIns="87625" lIns="87625" spcFirstLastPara="1" rIns="87625" wrap="square" tIns="87625">
              <a:noAutofit/>
            </a:bodyPr>
            <a:lstStyle/>
            <a:p>
              <a:pPr indent="0" lvl="0" marL="0" marR="0" rtl="0" algn="l">
                <a:lnSpc>
                  <a:spcPct val="90000"/>
                </a:lnSpc>
                <a:spcBef>
                  <a:spcPts val="0"/>
                </a:spcBef>
                <a:spcAft>
                  <a:spcPts val="0"/>
                </a:spcAft>
                <a:buClr>
                  <a:schemeClr val="dk1"/>
                </a:buClr>
                <a:buSzPts val="2300"/>
                <a:buFont typeface="Avenir"/>
                <a:buNone/>
              </a:pPr>
              <a:r>
                <a:rPr b="0" i="0" lang="en-US" sz="2300" u="none" cap="none" strike="noStrike">
                  <a:solidFill>
                    <a:schemeClr val="dk1"/>
                  </a:solidFill>
                  <a:latin typeface="Avenir"/>
                  <a:ea typeface="Avenir"/>
                  <a:cs typeface="Avenir"/>
                  <a:sym typeface="Avenir"/>
                </a:rPr>
                <a:t>Literature</a:t>
              </a:r>
              <a:endParaRPr b="0" i="0" sz="2300" u="none" cap="none" strike="noStrike">
                <a:solidFill>
                  <a:schemeClr val="dk1"/>
                </a:solidFill>
                <a:latin typeface="Avenir"/>
                <a:ea typeface="Avenir"/>
                <a:cs typeface="Avenir"/>
                <a:sym typeface="Avenir"/>
              </a:endParaRPr>
            </a:p>
          </p:txBody>
        </p:sp>
        <p:cxnSp>
          <p:nvCxnSpPr>
            <p:cNvPr id="459" name="Google Shape;459;p26"/>
            <p:cNvCxnSpPr/>
            <p:nvPr/>
          </p:nvCxnSpPr>
          <p:spPr>
            <a:xfrm>
              <a:off x="0" y="2006423"/>
              <a:ext cx="6205912" cy="0"/>
            </a:xfrm>
            <a:prstGeom prst="straightConnector1">
              <a:avLst/>
            </a:prstGeom>
            <a:solidFill>
              <a:schemeClr val="dk2"/>
            </a:solidFill>
            <a:ln cap="flat" cmpd="sng" w="12700">
              <a:solidFill>
                <a:schemeClr val="dk2"/>
              </a:solidFill>
              <a:prstDash val="solid"/>
              <a:miter lim="800000"/>
              <a:headEnd len="sm" w="sm" type="none"/>
              <a:tailEnd len="sm" w="sm" type="none"/>
            </a:ln>
          </p:spPr>
        </p:cxnSp>
        <p:sp>
          <p:nvSpPr>
            <p:cNvPr id="460" name="Google Shape;460;p26"/>
            <p:cNvSpPr/>
            <p:nvPr/>
          </p:nvSpPr>
          <p:spPr>
            <a:xfrm>
              <a:off x="0" y="2006423"/>
              <a:ext cx="6205912" cy="50145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26"/>
            <p:cNvSpPr txBox="1"/>
            <p:nvPr/>
          </p:nvSpPr>
          <p:spPr>
            <a:xfrm>
              <a:off x="0" y="2006423"/>
              <a:ext cx="6205912" cy="501452"/>
            </a:xfrm>
            <a:prstGeom prst="rect">
              <a:avLst/>
            </a:prstGeom>
            <a:noFill/>
            <a:ln>
              <a:noFill/>
            </a:ln>
          </p:spPr>
          <p:txBody>
            <a:bodyPr anchorCtr="0" anchor="t" bIns="87625" lIns="87625" spcFirstLastPara="1" rIns="87625" wrap="square" tIns="87625">
              <a:noAutofit/>
            </a:bodyPr>
            <a:lstStyle/>
            <a:p>
              <a:pPr indent="0" lvl="0" marL="0" marR="0" rtl="0" algn="l">
                <a:lnSpc>
                  <a:spcPct val="90000"/>
                </a:lnSpc>
                <a:spcBef>
                  <a:spcPts val="0"/>
                </a:spcBef>
                <a:spcAft>
                  <a:spcPts val="0"/>
                </a:spcAft>
                <a:buClr>
                  <a:schemeClr val="dk1"/>
                </a:buClr>
                <a:buSzPts val="2300"/>
                <a:buFont typeface="Avenir"/>
                <a:buNone/>
              </a:pPr>
              <a:r>
                <a:rPr b="0" i="0" lang="en-US" sz="2300" u="none" cap="none" strike="noStrike">
                  <a:solidFill>
                    <a:schemeClr val="dk1"/>
                  </a:solidFill>
                  <a:latin typeface="Avenir"/>
                  <a:ea typeface="Avenir"/>
                  <a:cs typeface="Avenir"/>
                  <a:sym typeface="Avenir"/>
                </a:rPr>
                <a:t>Psychology</a:t>
              </a:r>
              <a:endParaRPr b="0" i="0" sz="2300" u="none" cap="none" strike="noStrike">
                <a:solidFill>
                  <a:schemeClr val="dk1"/>
                </a:solidFill>
                <a:latin typeface="Avenir"/>
                <a:ea typeface="Avenir"/>
                <a:cs typeface="Avenir"/>
                <a:sym typeface="Avenir"/>
              </a:endParaRPr>
            </a:p>
          </p:txBody>
        </p:sp>
        <p:cxnSp>
          <p:nvCxnSpPr>
            <p:cNvPr id="462" name="Google Shape;462;p26"/>
            <p:cNvCxnSpPr/>
            <p:nvPr/>
          </p:nvCxnSpPr>
          <p:spPr>
            <a:xfrm>
              <a:off x="0" y="2507876"/>
              <a:ext cx="6205912" cy="0"/>
            </a:xfrm>
            <a:prstGeom prst="straightConnector1">
              <a:avLst/>
            </a:prstGeom>
            <a:solidFill>
              <a:schemeClr val="dk2"/>
            </a:solidFill>
            <a:ln cap="flat" cmpd="sng" w="12700">
              <a:solidFill>
                <a:schemeClr val="dk2"/>
              </a:solidFill>
              <a:prstDash val="solid"/>
              <a:miter lim="800000"/>
              <a:headEnd len="sm" w="sm" type="none"/>
              <a:tailEnd len="sm" w="sm" type="none"/>
            </a:ln>
          </p:spPr>
        </p:cxnSp>
        <p:sp>
          <p:nvSpPr>
            <p:cNvPr id="463" name="Google Shape;463;p26"/>
            <p:cNvSpPr/>
            <p:nvPr/>
          </p:nvSpPr>
          <p:spPr>
            <a:xfrm>
              <a:off x="0" y="2507876"/>
              <a:ext cx="6205912" cy="50145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26"/>
            <p:cNvSpPr txBox="1"/>
            <p:nvPr/>
          </p:nvSpPr>
          <p:spPr>
            <a:xfrm>
              <a:off x="0" y="2507876"/>
              <a:ext cx="6205912" cy="501452"/>
            </a:xfrm>
            <a:prstGeom prst="rect">
              <a:avLst/>
            </a:prstGeom>
            <a:noFill/>
            <a:ln>
              <a:noFill/>
            </a:ln>
          </p:spPr>
          <p:txBody>
            <a:bodyPr anchorCtr="0" anchor="t" bIns="87625" lIns="87625" spcFirstLastPara="1" rIns="87625" wrap="square" tIns="87625">
              <a:noAutofit/>
            </a:bodyPr>
            <a:lstStyle/>
            <a:p>
              <a:pPr indent="0" lvl="0" marL="0" marR="0" rtl="0" algn="l">
                <a:lnSpc>
                  <a:spcPct val="90000"/>
                </a:lnSpc>
                <a:spcBef>
                  <a:spcPts val="0"/>
                </a:spcBef>
                <a:spcAft>
                  <a:spcPts val="0"/>
                </a:spcAft>
                <a:buClr>
                  <a:schemeClr val="dk1"/>
                </a:buClr>
                <a:buSzPts val="2300"/>
                <a:buFont typeface="Avenir"/>
                <a:buNone/>
              </a:pPr>
              <a:r>
                <a:rPr b="0" i="0" lang="en-US" sz="2300" u="none" cap="none" strike="noStrike">
                  <a:solidFill>
                    <a:schemeClr val="dk1"/>
                  </a:solidFill>
                  <a:latin typeface="Avenir"/>
                  <a:ea typeface="Avenir"/>
                  <a:cs typeface="Avenir"/>
                  <a:sym typeface="Avenir"/>
                </a:rPr>
                <a:t>Astronomy</a:t>
              </a:r>
              <a:endParaRPr b="0" i="0" sz="2300" u="none" cap="none" strike="noStrike">
                <a:solidFill>
                  <a:schemeClr val="dk1"/>
                </a:solidFill>
                <a:latin typeface="Avenir"/>
                <a:ea typeface="Avenir"/>
                <a:cs typeface="Avenir"/>
                <a:sym typeface="Avenir"/>
              </a:endParaRPr>
            </a:p>
          </p:txBody>
        </p:sp>
        <p:cxnSp>
          <p:nvCxnSpPr>
            <p:cNvPr id="465" name="Google Shape;465;p26"/>
            <p:cNvCxnSpPr/>
            <p:nvPr/>
          </p:nvCxnSpPr>
          <p:spPr>
            <a:xfrm>
              <a:off x="0" y="3009329"/>
              <a:ext cx="6205912" cy="0"/>
            </a:xfrm>
            <a:prstGeom prst="straightConnector1">
              <a:avLst/>
            </a:prstGeom>
            <a:solidFill>
              <a:schemeClr val="dk2"/>
            </a:solidFill>
            <a:ln cap="flat" cmpd="sng" w="12700">
              <a:solidFill>
                <a:schemeClr val="dk2"/>
              </a:solidFill>
              <a:prstDash val="solid"/>
              <a:miter lim="800000"/>
              <a:headEnd len="sm" w="sm" type="none"/>
              <a:tailEnd len="sm" w="sm" type="none"/>
            </a:ln>
          </p:spPr>
        </p:cxnSp>
        <p:sp>
          <p:nvSpPr>
            <p:cNvPr id="466" name="Google Shape;466;p26"/>
            <p:cNvSpPr/>
            <p:nvPr/>
          </p:nvSpPr>
          <p:spPr>
            <a:xfrm>
              <a:off x="0" y="3009329"/>
              <a:ext cx="6205912" cy="50145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26"/>
            <p:cNvSpPr txBox="1"/>
            <p:nvPr/>
          </p:nvSpPr>
          <p:spPr>
            <a:xfrm>
              <a:off x="0" y="3009329"/>
              <a:ext cx="6205912" cy="501452"/>
            </a:xfrm>
            <a:prstGeom prst="rect">
              <a:avLst/>
            </a:prstGeom>
            <a:noFill/>
            <a:ln>
              <a:noFill/>
            </a:ln>
          </p:spPr>
          <p:txBody>
            <a:bodyPr anchorCtr="0" anchor="t" bIns="87625" lIns="87625" spcFirstLastPara="1" rIns="87625" wrap="square" tIns="87625">
              <a:noAutofit/>
            </a:bodyPr>
            <a:lstStyle/>
            <a:p>
              <a:pPr indent="0" lvl="0" marL="0" marR="0" rtl="0" algn="l">
                <a:lnSpc>
                  <a:spcPct val="90000"/>
                </a:lnSpc>
                <a:spcBef>
                  <a:spcPts val="0"/>
                </a:spcBef>
                <a:spcAft>
                  <a:spcPts val="0"/>
                </a:spcAft>
                <a:buClr>
                  <a:schemeClr val="dk1"/>
                </a:buClr>
                <a:buSzPts val="2300"/>
                <a:buFont typeface="Avenir"/>
                <a:buNone/>
              </a:pPr>
              <a:r>
                <a:rPr b="0" i="0" lang="en-US" sz="2300" u="none" cap="none" strike="noStrike">
                  <a:solidFill>
                    <a:schemeClr val="dk1"/>
                  </a:solidFill>
                  <a:latin typeface="Avenir"/>
                  <a:ea typeface="Avenir"/>
                  <a:cs typeface="Avenir"/>
                  <a:sym typeface="Avenir"/>
                </a:rPr>
                <a:t>Calligraphy</a:t>
              </a:r>
              <a:endParaRPr b="0" i="0" sz="2300" u="none" cap="none" strike="noStrike">
                <a:solidFill>
                  <a:schemeClr val="dk1"/>
                </a:solidFill>
                <a:latin typeface="Avenir"/>
                <a:ea typeface="Avenir"/>
                <a:cs typeface="Avenir"/>
                <a:sym typeface="Avenir"/>
              </a:endParaRPr>
            </a:p>
          </p:txBody>
        </p:sp>
        <p:cxnSp>
          <p:nvCxnSpPr>
            <p:cNvPr id="468" name="Google Shape;468;p26"/>
            <p:cNvCxnSpPr/>
            <p:nvPr/>
          </p:nvCxnSpPr>
          <p:spPr>
            <a:xfrm>
              <a:off x="0" y="3510782"/>
              <a:ext cx="6205912" cy="0"/>
            </a:xfrm>
            <a:prstGeom prst="straightConnector1">
              <a:avLst/>
            </a:prstGeom>
            <a:solidFill>
              <a:schemeClr val="dk2"/>
            </a:solidFill>
            <a:ln cap="flat" cmpd="sng" w="12700">
              <a:solidFill>
                <a:schemeClr val="dk2"/>
              </a:solidFill>
              <a:prstDash val="solid"/>
              <a:miter lim="800000"/>
              <a:headEnd len="sm" w="sm" type="none"/>
              <a:tailEnd len="sm" w="sm" type="none"/>
            </a:ln>
          </p:spPr>
        </p:cxnSp>
        <p:sp>
          <p:nvSpPr>
            <p:cNvPr id="469" name="Google Shape;469;p26"/>
            <p:cNvSpPr/>
            <p:nvPr/>
          </p:nvSpPr>
          <p:spPr>
            <a:xfrm>
              <a:off x="0" y="3510782"/>
              <a:ext cx="6205912" cy="50145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26"/>
            <p:cNvSpPr txBox="1"/>
            <p:nvPr/>
          </p:nvSpPr>
          <p:spPr>
            <a:xfrm>
              <a:off x="0" y="3510782"/>
              <a:ext cx="6205912" cy="501452"/>
            </a:xfrm>
            <a:prstGeom prst="rect">
              <a:avLst/>
            </a:prstGeom>
            <a:noFill/>
            <a:ln>
              <a:noFill/>
            </a:ln>
          </p:spPr>
          <p:txBody>
            <a:bodyPr anchorCtr="0" anchor="t" bIns="87625" lIns="87625" spcFirstLastPara="1" rIns="87625" wrap="square" tIns="87625">
              <a:noAutofit/>
            </a:bodyPr>
            <a:lstStyle/>
            <a:p>
              <a:pPr indent="0" lvl="0" marL="0" marR="0" rtl="0" algn="l">
                <a:lnSpc>
                  <a:spcPct val="90000"/>
                </a:lnSpc>
                <a:spcBef>
                  <a:spcPts val="0"/>
                </a:spcBef>
                <a:spcAft>
                  <a:spcPts val="0"/>
                </a:spcAft>
                <a:buClr>
                  <a:schemeClr val="dk1"/>
                </a:buClr>
                <a:buSzPts val="2300"/>
                <a:buFont typeface="Avenir"/>
                <a:buNone/>
              </a:pPr>
              <a:r>
                <a:rPr b="0" i="0" lang="en-US" sz="2300" u="none" cap="none" strike="noStrike">
                  <a:solidFill>
                    <a:schemeClr val="dk1"/>
                  </a:solidFill>
                  <a:latin typeface="Avenir"/>
                  <a:ea typeface="Avenir"/>
                  <a:cs typeface="Avenir"/>
                  <a:sym typeface="Avenir"/>
                </a:rPr>
                <a:t>Computer Science</a:t>
              </a:r>
              <a:endParaRPr b="0" i="0" sz="2300" u="none" cap="none" strike="noStrike">
                <a:solidFill>
                  <a:schemeClr val="dk1"/>
                </a:solidFill>
                <a:latin typeface="Avenir"/>
                <a:ea typeface="Avenir"/>
                <a:cs typeface="Avenir"/>
                <a:sym typeface="Avenir"/>
              </a:endParaRPr>
            </a:p>
          </p:txBody>
        </p:sp>
        <p:cxnSp>
          <p:nvCxnSpPr>
            <p:cNvPr id="471" name="Google Shape;471;p26"/>
            <p:cNvCxnSpPr/>
            <p:nvPr/>
          </p:nvCxnSpPr>
          <p:spPr>
            <a:xfrm>
              <a:off x="0" y="4012235"/>
              <a:ext cx="6205912" cy="0"/>
            </a:xfrm>
            <a:prstGeom prst="straightConnector1">
              <a:avLst/>
            </a:prstGeom>
            <a:solidFill>
              <a:schemeClr val="dk2"/>
            </a:solidFill>
            <a:ln cap="flat" cmpd="sng" w="12700">
              <a:solidFill>
                <a:schemeClr val="dk2"/>
              </a:solidFill>
              <a:prstDash val="solid"/>
              <a:miter lim="800000"/>
              <a:headEnd len="sm" w="sm" type="none"/>
              <a:tailEnd len="sm" w="sm" type="none"/>
            </a:ln>
          </p:spPr>
        </p:cxnSp>
        <p:sp>
          <p:nvSpPr>
            <p:cNvPr id="472" name="Google Shape;472;p26"/>
            <p:cNvSpPr/>
            <p:nvPr/>
          </p:nvSpPr>
          <p:spPr>
            <a:xfrm>
              <a:off x="0" y="4012235"/>
              <a:ext cx="6205912" cy="50145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26"/>
            <p:cNvSpPr txBox="1"/>
            <p:nvPr/>
          </p:nvSpPr>
          <p:spPr>
            <a:xfrm>
              <a:off x="0" y="4012235"/>
              <a:ext cx="6205912" cy="501452"/>
            </a:xfrm>
            <a:prstGeom prst="rect">
              <a:avLst/>
            </a:prstGeom>
            <a:noFill/>
            <a:ln>
              <a:noFill/>
            </a:ln>
          </p:spPr>
          <p:txBody>
            <a:bodyPr anchorCtr="0" anchor="t" bIns="87625" lIns="87625" spcFirstLastPara="1" rIns="87625" wrap="square" tIns="87625">
              <a:noAutofit/>
            </a:bodyPr>
            <a:lstStyle/>
            <a:p>
              <a:pPr indent="0" lvl="0" marL="0" marR="0" rtl="0" algn="l">
                <a:lnSpc>
                  <a:spcPct val="90000"/>
                </a:lnSpc>
                <a:spcBef>
                  <a:spcPts val="0"/>
                </a:spcBef>
                <a:spcAft>
                  <a:spcPts val="0"/>
                </a:spcAft>
                <a:buClr>
                  <a:schemeClr val="dk1"/>
                </a:buClr>
                <a:buSzPts val="2300"/>
                <a:buFont typeface="Avenir"/>
                <a:buNone/>
              </a:pPr>
              <a:r>
                <a:rPr b="0" i="0" lang="en-US" sz="2300" u="none" cap="none" strike="noStrike">
                  <a:solidFill>
                    <a:schemeClr val="dk1"/>
                  </a:solidFill>
                  <a:latin typeface="Avenir"/>
                  <a:ea typeface="Avenir"/>
                  <a:cs typeface="Avenir"/>
                  <a:sym typeface="Avenir"/>
                </a:rPr>
                <a:t>Foreign Languages</a:t>
              </a:r>
              <a:endParaRPr b="0" i="0" sz="2300" u="none" cap="none" strike="noStrike">
                <a:solidFill>
                  <a:schemeClr val="dk1"/>
                </a:solidFill>
                <a:latin typeface="Avenir"/>
                <a:ea typeface="Avenir"/>
                <a:cs typeface="Avenir"/>
                <a:sym typeface="Avenir"/>
              </a:endParaRPr>
            </a:p>
          </p:txBody>
        </p:sp>
        <p:cxnSp>
          <p:nvCxnSpPr>
            <p:cNvPr id="474" name="Google Shape;474;p26"/>
            <p:cNvCxnSpPr/>
            <p:nvPr/>
          </p:nvCxnSpPr>
          <p:spPr>
            <a:xfrm>
              <a:off x="0" y="4513687"/>
              <a:ext cx="6205912" cy="0"/>
            </a:xfrm>
            <a:prstGeom prst="straightConnector1">
              <a:avLst/>
            </a:prstGeom>
            <a:solidFill>
              <a:schemeClr val="dk2"/>
            </a:solidFill>
            <a:ln cap="flat" cmpd="sng" w="12700">
              <a:solidFill>
                <a:schemeClr val="dk2"/>
              </a:solidFill>
              <a:prstDash val="solid"/>
              <a:miter lim="800000"/>
              <a:headEnd len="sm" w="sm" type="none"/>
              <a:tailEnd len="sm" w="sm" type="none"/>
            </a:ln>
          </p:spPr>
        </p:cxnSp>
        <p:sp>
          <p:nvSpPr>
            <p:cNvPr id="475" name="Google Shape;475;p26"/>
            <p:cNvSpPr/>
            <p:nvPr/>
          </p:nvSpPr>
          <p:spPr>
            <a:xfrm>
              <a:off x="0" y="4513687"/>
              <a:ext cx="6205912" cy="50145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26"/>
            <p:cNvSpPr txBox="1"/>
            <p:nvPr/>
          </p:nvSpPr>
          <p:spPr>
            <a:xfrm>
              <a:off x="0" y="4513687"/>
              <a:ext cx="6205912" cy="501452"/>
            </a:xfrm>
            <a:prstGeom prst="rect">
              <a:avLst/>
            </a:prstGeom>
            <a:noFill/>
            <a:ln>
              <a:noFill/>
            </a:ln>
          </p:spPr>
          <p:txBody>
            <a:bodyPr anchorCtr="0" anchor="t" bIns="87625" lIns="87625" spcFirstLastPara="1" rIns="87625" wrap="square" tIns="87625">
              <a:noAutofit/>
            </a:bodyPr>
            <a:lstStyle/>
            <a:p>
              <a:pPr indent="0" lvl="0" marL="0" marR="0" rtl="0" algn="l">
                <a:lnSpc>
                  <a:spcPct val="90000"/>
                </a:lnSpc>
                <a:spcBef>
                  <a:spcPts val="0"/>
                </a:spcBef>
                <a:spcAft>
                  <a:spcPts val="0"/>
                </a:spcAft>
                <a:buClr>
                  <a:schemeClr val="dk1"/>
                </a:buClr>
                <a:buSzPts val="2300"/>
                <a:buFont typeface="Avenir"/>
                <a:buNone/>
              </a:pPr>
              <a:r>
                <a:rPr b="0" i="0" lang="en-US" sz="2300" u="none" cap="none" strike="noStrike">
                  <a:solidFill>
                    <a:schemeClr val="dk1"/>
                  </a:solidFill>
                  <a:latin typeface="Avenir"/>
                  <a:ea typeface="Avenir"/>
                  <a:cs typeface="Avenir"/>
                  <a:sym typeface="Avenir"/>
                </a:rPr>
                <a:t>Other interesting subjects </a:t>
              </a:r>
              <a:endParaRPr b="0" i="0" sz="2300" u="none" cap="none" strike="noStrike">
                <a:solidFill>
                  <a:schemeClr val="dk1"/>
                </a:solidFill>
                <a:latin typeface="Avenir"/>
                <a:ea typeface="Avenir"/>
                <a:cs typeface="Avenir"/>
                <a:sym typeface="Avenir"/>
              </a:endParaRPr>
            </a:p>
          </p:txBody>
        </p:sp>
      </p:grpSp>
      <p:pic>
        <p:nvPicPr>
          <p:cNvPr id="477" name="Google Shape;477;p26"/>
          <p:cNvPicPr preferRelativeResize="0"/>
          <p:nvPr/>
        </p:nvPicPr>
        <p:blipFill rotWithShape="1">
          <a:blip r:embed="rId4">
            <a:alphaModFix/>
          </a:blip>
          <a:srcRect b="0" l="0" r="0" t="0"/>
          <a:stretch/>
        </p:blipFill>
        <p:spPr>
          <a:xfrm>
            <a:off x="2591180" y="6019399"/>
            <a:ext cx="1554615" cy="353599"/>
          </a:xfrm>
          <a:prstGeom prst="rect">
            <a:avLst/>
          </a:prstGeom>
          <a:noFill/>
          <a:ln>
            <a:noFill/>
          </a:ln>
        </p:spPr>
      </p:pic>
      <p:pic>
        <p:nvPicPr>
          <p:cNvPr id="478" name="Google Shape;478;p26"/>
          <p:cNvPicPr preferRelativeResize="0"/>
          <p:nvPr/>
        </p:nvPicPr>
        <p:blipFill rotWithShape="1">
          <a:blip r:embed="rId5">
            <a:alphaModFix/>
          </a:blip>
          <a:srcRect b="0" l="0" r="0" t="0"/>
          <a:stretch/>
        </p:blipFill>
        <p:spPr>
          <a:xfrm>
            <a:off x="0" y="0"/>
            <a:ext cx="1377815" cy="137781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2" name="Shape 482"/>
        <p:cNvGrpSpPr/>
        <p:nvPr/>
      </p:nvGrpSpPr>
      <p:grpSpPr>
        <a:xfrm>
          <a:off x="0" y="0"/>
          <a:ext cx="0" cy="0"/>
          <a:chOff x="0" y="0"/>
          <a:chExt cx="0" cy="0"/>
        </a:xfrm>
      </p:grpSpPr>
      <p:sp>
        <p:nvSpPr>
          <p:cNvPr id="483" name="Google Shape;483;p27"/>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484" name="Google Shape;484;p27"/>
          <p:cNvSpPr/>
          <p:nvPr/>
        </p:nvSpPr>
        <p:spPr>
          <a:xfrm>
            <a:off x="0" y="3529852"/>
            <a:ext cx="6736976" cy="3328145"/>
          </a:xfrm>
          <a:prstGeom prst="rect">
            <a:avLst/>
          </a:pr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485" name="Google Shape;485;p27"/>
          <p:cNvSpPr/>
          <p:nvPr/>
        </p:nvSpPr>
        <p:spPr>
          <a:xfrm>
            <a:off x="0" y="2"/>
            <a:ext cx="3414824" cy="6864873"/>
          </a:xfrm>
          <a:custGeom>
            <a:rect b="b" l="l" r="r" t="t"/>
            <a:pathLst>
              <a:path extrusionOk="0" h="6864873" w="3414824">
                <a:moveTo>
                  <a:pt x="0" y="3376141"/>
                </a:moveTo>
                <a:lnTo>
                  <a:pt x="3414824" y="3376141"/>
                </a:lnTo>
                <a:cubicBezTo>
                  <a:pt x="3414824" y="5302914"/>
                  <a:pt x="1885955" y="6864873"/>
                  <a:pt x="0" y="6864873"/>
                </a:cubicBezTo>
                <a:close/>
                <a:moveTo>
                  <a:pt x="2" y="0"/>
                </a:moveTo>
                <a:lnTo>
                  <a:pt x="3414824" y="0"/>
                </a:lnTo>
                <a:lnTo>
                  <a:pt x="3414824" y="3376140"/>
                </a:lnTo>
                <a:lnTo>
                  <a:pt x="2" y="337614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486" name="Google Shape;486;p27"/>
          <p:cNvSpPr txBox="1"/>
          <p:nvPr>
            <p:ph type="title"/>
          </p:nvPr>
        </p:nvSpPr>
        <p:spPr>
          <a:xfrm>
            <a:off x="407657" y="1965603"/>
            <a:ext cx="2401165" cy="2491904"/>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700"/>
              <a:buFont typeface="Avenir"/>
              <a:buNone/>
            </a:pPr>
            <a:r>
              <a:rPr lang="en-US" sz="1700"/>
              <a:t>The following activities are among the study activities of the University of Ljubljana for the Third Age in Ljubljana:</a:t>
            </a:r>
            <a:br>
              <a:rPr lang="en-US" sz="1700"/>
            </a:br>
            <a:endParaRPr sz="1700"/>
          </a:p>
        </p:txBody>
      </p:sp>
      <p:sp>
        <p:nvSpPr>
          <p:cNvPr id="487" name="Google Shape;487;p27"/>
          <p:cNvSpPr/>
          <p:nvPr/>
        </p:nvSpPr>
        <p:spPr>
          <a:xfrm>
            <a:off x="3414823" y="-6876"/>
            <a:ext cx="8777176" cy="6871754"/>
          </a:xfrm>
          <a:custGeom>
            <a:rect b="b" l="l" r="r" t="t"/>
            <a:pathLst>
              <a:path extrusionOk="0" h="6871754" w="8777176">
                <a:moveTo>
                  <a:pt x="0" y="0"/>
                </a:moveTo>
                <a:lnTo>
                  <a:pt x="3414822" y="0"/>
                </a:lnTo>
                <a:lnTo>
                  <a:pt x="3414822" y="6875"/>
                </a:lnTo>
                <a:lnTo>
                  <a:pt x="8777176" y="6875"/>
                </a:lnTo>
                <a:lnTo>
                  <a:pt x="8777176" y="6871754"/>
                </a:lnTo>
                <a:lnTo>
                  <a:pt x="3251085" y="6871754"/>
                </a:lnTo>
                <a:lnTo>
                  <a:pt x="3251085" y="6860643"/>
                </a:lnTo>
                <a:lnTo>
                  <a:pt x="3239098" y="6860334"/>
                </a:lnTo>
                <a:cubicBezTo>
                  <a:pt x="1434808" y="6766895"/>
                  <a:pt x="0" y="5242703"/>
                  <a:pt x="0" y="3376141"/>
                </a:cubicBezTo>
                <a:lnTo>
                  <a:pt x="3251085" y="3376141"/>
                </a:lnTo>
                <a:lnTo>
                  <a:pt x="3251085" y="3376140"/>
                </a:lnTo>
                <a:lnTo>
                  <a:pt x="0" y="3376140"/>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grpSp>
        <p:nvGrpSpPr>
          <p:cNvPr id="488" name="Google Shape;488;p27"/>
          <p:cNvGrpSpPr/>
          <p:nvPr/>
        </p:nvGrpSpPr>
        <p:grpSpPr>
          <a:xfrm>
            <a:off x="4908175" y="773818"/>
            <a:ext cx="6205912" cy="5014528"/>
            <a:chOff x="0" y="612"/>
            <a:chExt cx="6205912" cy="5014528"/>
          </a:xfrm>
        </p:grpSpPr>
        <p:cxnSp>
          <p:nvCxnSpPr>
            <p:cNvPr id="489" name="Google Shape;489;p27"/>
            <p:cNvCxnSpPr/>
            <p:nvPr/>
          </p:nvCxnSpPr>
          <p:spPr>
            <a:xfrm>
              <a:off x="0" y="612"/>
              <a:ext cx="6205912"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490" name="Google Shape;490;p27"/>
            <p:cNvSpPr/>
            <p:nvPr/>
          </p:nvSpPr>
          <p:spPr>
            <a:xfrm>
              <a:off x="0" y="612"/>
              <a:ext cx="6205912" cy="100290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27"/>
            <p:cNvSpPr txBox="1"/>
            <p:nvPr/>
          </p:nvSpPr>
          <p:spPr>
            <a:xfrm>
              <a:off x="0" y="612"/>
              <a:ext cx="6205912" cy="1002905"/>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Avenir"/>
                <a:buNone/>
              </a:pPr>
              <a:r>
                <a:rPr b="0" i="0" lang="en-US" sz="2000" u="none" cap="none" strike="noStrike">
                  <a:solidFill>
                    <a:schemeClr val="dk1"/>
                  </a:solidFill>
                  <a:latin typeface="Avenir"/>
                  <a:ea typeface="Avenir"/>
                  <a:cs typeface="Avenir"/>
                  <a:sym typeface="Avenir"/>
                </a:rPr>
                <a:t>-training of older adults for self-employment,</a:t>
              </a:r>
              <a:endParaRPr b="0" i="0" sz="1400" u="none" cap="none" strike="noStrike">
                <a:solidFill>
                  <a:srgbClr val="000000"/>
                </a:solidFill>
                <a:latin typeface="Arial"/>
                <a:ea typeface="Arial"/>
                <a:cs typeface="Arial"/>
                <a:sym typeface="Arial"/>
              </a:endParaRPr>
            </a:p>
          </p:txBody>
        </p:sp>
        <p:cxnSp>
          <p:nvCxnSpPr>
            <p:cNvPr id="492" name="Google Shape;492;p27"/>
            <p:cNvCxnSpPr/>
            <p:nvPr/>
          </p:nvCxnSpPr>
          <p:spPr>
            <a:xfrm>
              <a:off x="0" y="1003517"/>
              <a:ext cx="6205912"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493" name="Google Shape;493;p27"/>
            <p:cNvSpPr/>
            <p:nvPr/>
          </p:nvSpPr>
          <p:spPr>
            <a:xfrm>
              <a:off x="0" y="1003517"/>
              <a:ext cx="6205912" cy="100290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27"/>
            <p:cNvSpPr txBox="1"/>
            <p:nvPr/>
          </p:nvSpPr>
          <p:spPr>
            <a:xfrm>
              <a:off x="0" y="1003517"/>
              <a:ext cx="6205912" cy="1002905"/>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Avenir"/>
                <a:buNone/>
              </a:pPr>
              <a:r>
                <a:rPr b="0" i="0" lang="en-US" sz="2000" u="none" cap="none" strike="noStrike">
                  <a:solidFill>
                    <a:schemeClr val="dk1"/>
                  </a:solidFill>
                  <a:latin typeface="Avenir"/>
                  <a:ea typeface="Avenir"/>
                  <a:cs typeface="Avenir"/>
                  <a:sym typeface="Avenir"/>
                </a:rPr>
                <a:t>-training for voluntary work in non-governmental organizations,</a:t>
              </a:r>
              <a:endParaRPr b="0" i="0" sz="1400" u="none" cap="none" strike="noStrike">
                <a:solidFill>
                  <a:srgbClr val="000000"/>
                </a:solidFill>
                <a:latin typeface="Arial"/>
                <a:ea typeface="Arial"/>
                <a:cs typeface="Arial"/>
                <a:sym typeface="Arial"/>
              </a:endParaRPr>
            </a:p>
          </p:txBody>
        </p:sp>
        <p:cxnSp>
          <p:nvCxnSpPr>
            <p:cNvPr id="495" name="Google Shape;495;p27"/>
            <p:cNvCxnSpPr/>
            <p:nvPr/>
          </p:nvCxnSpPr>
          <p:spPr>
            <a:xfrm>
              <a:off x="0" y="2006423"/>
              <a:ext cx="6205912"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496" name="Google Shape;496;p27"/>
            <p:cNvSpPr/>
            <p:nvPr/>
          </p:nvSpPr>
          <p:spPr>
            <a:xfrm>
              <a:off x="0" y="2006423"/>
              <a:ext cx="6205912" cy="100290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27"/>
            <p:cNvSpPr txBox="1"/>
            <p:nvPr/>
          </p:nvSpPr>
          <p:spPr>
            <a:xfrm>
              <a:off x="0" y="2006423"/>
              <a:ext cx="6205912" cy="1002905"/>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Avenir"/>
                <a:buNone/>
              </a:pPr>
              <a:r>
                <a:rPr b="0" i="0" lang="en-US" sz="2000" u="none" cap="none" strike="noStrike">
                  <a:solidFill>
                    <a:schemeClr val="dk1"/>
                  </a:solidFill>
                  <a:latin typeface="Avenir"/>
                  <a:ea typeface="Avenir"/>
                  <a:cs typeface="Avenir"/>
                  <a:sym typeface="Avenir"/>
                </a:rPr>
                <a:t>-education of older adults and the public for changing the position of older adults in society and for active coexistence with other generations,</a:t>
              </a:r>
              <a:endParaRPr b="0" i="0" sz="1400" u="none" cap="none" strike="noStrike">
                <a:solidFill>
                  <a:srgbClr val="000000"/>
                </a:solidFill>
                <a:latin typeface="Arial"/>
                <a:ea typeface="Arial"/>
                <a:cs typeface="Arial"/>
                <a:sym typeface="Arial"/>
              </a:endParaRPr>
            </a:p>
          </p:txBody>
        </p:sp>
        <p:cxnSp>
          <p:nvCxnSpPr>
            <p:cNvPr id="498" name="Google Shape;498;p27"/>
            <p:cNvCxnSpPr/>
            <p:nvPr/>
          </p:nvCxnSpPr>
          <p:spPr>
            <a:xfrm>
              <a:off x="0" y="3009329"/>
              <a:ext cx="6205912"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499" name="Google Shape;499;p27"/>
            <p:cNvSpPr/>
            <p:nvPr/>
          </p:nvSpPr>
          <p:spPr>
            <a:xfrm>
              <a:off x="0" y="3009329"/>
              <a:ext cx="6205912" cy="100290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27"/>
            <p:cNvSpPr txBox="1"/>
            <p:nvPr/>
          </p:nvSpPr>
          <p:spPr>
            <a:xfrm>
              <a:off x="0" y="3009329"/>
              <a:ext cx="6205912" cy="1002905"/>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Avenir"/>
                <a:buNone/>
              </a:pPr>
              <a:r>
                <a:rPr b="0" i="0" lang="en-US" sz="2000" u="none" cap="none" strike="noStrike">
                  <a:solidFill>
                    <a:schemeClr val="dk1"/>
                  </a:solidFill>
                  <a:latin typeface="Avenir"/>
                  <a:ea typeface="Avenir"/>
                  <a:cs typeface="Avenir"/>
                  <a:sym typeface="Avenir"/>
                </a:rPr>
                <a:t>-advising older adults to live and deal with life issues,</a:t>
              </a:r>
              <a:endParaRPr b="0" i="0" sz="1400" u="none" cap="none" strike="noStrike">
                <a:solidFill>
                  <a:srgbClr val="000000"/>
                </a:solidFill>
                <a:latin typeface="Arial"/>
                <a:ea typeface="Arial"/>
                <a:cs typeface="Arial"/>
                <a:sym typeface="Arial"/>
              </a:endParaRPr>
            </a:p>
          </p:txBody>
        </p:sp>
        <p:cxnSp>
          <p:nvCxnSpPr>
            <p:cNvPr id="501" name="Google Shape;501;p27"/>
            <p:cNvCxnSpPr/>
            <p:nvPr/>
          </p:nvCxnSpPr>
          <p:spPr>
            <a:xfrm>
              <a:off x="0" y="4012235"/>
              <a:ext cx="6205912"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502" name="Google Shape;502;p27"/>
            <p:cNvSpPr/>
            <p:nvPr/>
          </p:nvSpPr>
          <p:spPr>
            <a:xfrm>
              <a:off x="0" y="4012235"/>
              <a:ext cx="6205912" cy="100290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27"/>
            <p:cNvSpPr txBox="1"/>
            <p:nvPr/>
          </p:nvSpPr>
          <p:spPr>
            <a:xfrm>
              <a:off x="0" y="4012235"/>
              <a:ext cx="6205912" cy="1002905"/>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Avenir"/>
                <a:buNone/>
              </a:pPr>
              <a:r>
                <a:rPr b="0" i="0" lang="en-US" sz="2000" u="none" cap="none" strike="noStrike">
                  <a:solidFill>
                    <a:schemeClr val="dk1"/>
                  </a:solidFill>
                  <a:latin typeface="Avenir"/>
                  <a:ea typeface="Avenir"/>
                  <a:cs typeface="Avenir"/>
                  <a:sym typeface="Avenir"/>
                </a:rPr>
                <a:t>-training mentors of older adults, etc.</a:t>
              </a:r>
              <a:endParaRPr b="0" i="0" sz="1400" u="none" cap="none" strike="noStrike">
                <a:solidFill>
                  <a:srgbClr val="000000"/>
                </a:solidFill>
                <a:latin typeface="Arial"/>
                <a:ea typeface="Arial"/>
                <a:cs typeface="Arial"/>
                <a:sym typeface="Arial"/>
              </a:endParaRPr>
            </a:p>
          </p:txBody>
        </p:sp>
      </p:grpSp>
      <p:pic>
        <p:nvPicPr>
          <p:cNvPr id="504" name="Google Shape;504;p27"/>
          <p:cNvPicPr preferRelativeResize="0"/>
          <p:nvPr/>
        </p:nvPicPr>
        <p:blipFill rotWithShape="1">
          <a:blip r:embed="rId3">
            <a:alphaModFix/>
          </a:blip>
          <a:srcRect b="0" l="0" r="0" t="0"/>
          <a:stretch/>
        </p:blipFill>
        <p:spPr>
          <a:xfrm>
            <a:off x="0" y="-3"/>
            <a:ext cx="1377815" cy="1377815"/>
          </a:xfrm>
          <a:prstGeom prst="rect">
            <a:avLst/>
          </a:prstGeom>
          <a:noFill/>
          <a:ln>
            <a:noFill/>
          </a:ln>
        </p:spPr>
      </p:pic>
      <p:pic>
        <p:nvPicPr>
          <p:cNvPr id="505" name="Google Shape;505;p27"/>
          <p:cNvPicPr preferRelativeResize="0"/>
          <p:nvPr/>
        </p:nvPicPr>
        <p:blipFill rotWithShape="1">
          <a:blip r:embed="rId4">
            <a:alphaModFix/>
          </a:blip>
          <a:srcRect b="0" l="0" r="0" t="0"/>
          <a:stretch/>
        </p:blipFill>
        <p:spPr>
          <a:xfrm>
            <a:off x="2606884" y="6021756"/>
            <a:ext cx="1554615" cy="3535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9" name="Shape 509"/>
        <p:cNvGrpSpPr/>
        <p:nvPr/>
      </p:nvGrpSpPr>
      <p:grpSpPr>
        <a:xfrm>
          <a:off x="0" y="0"/>
          <a:ext cx="0" cy="0"/>
          <a:chOff x="0" y="0"/>
          <a:chExt cx="0" cy="0"/>
        </a:xfrm>
      </p:grpSpPr>
      <p:sp>
        <p:nvSpPr>
          <p:cNvPr id="510" name="Google Shape;510;p28"/>
          <p:cNvSpPr/>
          <p:nvPr/>
        </p:nvSpPr>
        <p:spPr>
          <a:xfrm>
            <a:off x="8803792" y="3455896"/>
            <a:ext cx="3388208" cy="3406341"/>
          </a:xfrm>
          <a:custGeom>
            <a:rect b="b" l="l" r="r" t="t"/>
            <a:pathLst>
              <a:path extrusionOk="0" h="3406341" w="3388208">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511" name="Google Shape;511;p28"/>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512" name="Google Shape;512;p28"/>
          <p:cNvSpPr/>
          <p:nvPr/>
        </p:nvSpPr>
        <p:spPr>
          <a:xfrm>
            <a:off x="0" y="3529852"/>
            <a:ext cx="6736976" cy="3328145"/>
          </a:xfrm>
          <a:prstGeom prst="rect">
            <a:avLst/>
          </a:pr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513" name="Google Shape;513;p28"/>
          <p:cNvSpPr/>
          <p:nvPr/>
        </p:nvSpPr>
        <p:spPr>
          <a:xfrm>
            <a:off x="0" y="2"/>
            <a:ext cx="3414824" cy="6864873"/>
          </a:xfrm>
          <a:custGeom>
            <a:rect b="b" l="l" r="r" t="t"/>
            <a:pathLst>
              <a:path extrusionOk="0" h="6864873" w="3414824">
                <a:moveTo>
                  <a:pt x="0" y="3376141"/>
                </a:moveTo>
                <a:lnTo>
                  <a:pt x="3414824" y="3376141"/>
                </a:lnTo>
                <a:cubicBezTo>
                  <a:pt x="3414824" y="5302914"/>
                  <a:pt x="1885955" y="6864873"/>
                  <a:pt x="0" y="6864873"/>
                </a:cubicBezTo>
                <a:close/>
                <a:moveTo>
                  <a:pt x="2" y="0"/>
                </a:moveTo>
                <a:lnTo>
                  <a:pt x="3414824" y="0"/>
                </a:lnTo>
                <a:lnTo>
                  <a:pt x="3414824" y="3376140"/>
                </a:lnTo>
                <a:lnTo>
                  <a:pt x="2" y="337614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514" name="Google Shape;514;p28"/>
          <p:cNvSpPr/>
          <p:nvPr/>
        </p:nvSpPr>
        <p:spPr>
          <a:xfrm>
            <a:off x="3414823" y="-6876"/>
            <a:ext cx="8777176" cy="6871754"/>
          </a:xfrm>
          <a:custGeom>
            <a:rect b="b" l="l" r="r" t="t"/>
            <a:pathLst>
              <a:path extrusionOk="0" h="6871754" w="8777176">
                <a:moveTo>
                  <a:pt x="0" y="0"/>
                </a:moveTo>
                <a:lnTo>
                  <a:pt x="3414822" y="0"/>
                </a:lnTo>
                <a:lnTo>
                  <a:pt x="3414822" y="6875"/>
                </a:lnTo>
                <a:lnTo>
                  <a:pt x="8777176" y="6875"/>
                </a:lnTo>
                <a:lnTo>
                  <a:pt x="8777176" y="6871754"/>
                </a:lnTo>
                <a:lnTo>
                  <a:pt x="3251085" y="6871754"/>
                </a:lnTo>
                <a:lnTo>
                  <a:pt x="3251085" y="6860643"/>
                </a:lnTo>
                <a:lnTo>
                  <a:pt x="3239098" y="6860334"/>
                </a:lnTo>
                <a:cubicBezTo>
                  <a:pt x="1434808" y="6766895"/>
                  <a:pt x="0" y="5242703"/>
                  <a:pt x="0" y="3376141"/>
                </a:cubicBezTo>
                <a:lnTo>
                  <a:pt x="3251085" y="3376141"/>
                </a:lnTo>
                <a:lnTo>
                  <a:pt x="3251085" y="3376140"/>
                </a:lnTo>
                <a:lnTo>
                  <a:pt x="0" y="3376140"/>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grpSp>
        <p:nvGrpSpPr>
          <p:cNvPr id="515" name="Google Shape;515;p28"/>
          <p:cNvGrpSpPr/>
          <p:nvPr/>
        </p:nvGrpSpPr>
        <p:grpSpPr>
          <a:xfrm>
            <a:off x="4908175" y="775467"/>
            <a:ext cx="6205912" cy="5011229"/>
            <a:chOff x="0" y="2261"/>
            <a:chExt cx="6205912" cy="5011229"/>
          </a:xfrm>
        </p:grpSpPr>
        <p:sp>
          <p:nvSpPr>
            <p:cNvPr id="516" name="Google Shape;516;p28"/>
            <p:cNvSpPr/>
            <p:nvPr/>
          </p:nvSpPr>
          <p:spPr>
            <a:xfrm>
              <a:off x="0" y="3027272"/>
              <a:ext cx="6205912" cy="1986218"/>
            </a:xfrm>
            <a:prstGeom prst="rect">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28"/>
            <p:cNvSpPr txBox="1"/>
            <p:nvPr/>
          </p:nvSpPr>
          <p:spPr>
            <a:xfrm>
              <a:off x="0" y="3027272"/>
              <a:ext cx="6205912" cy="1986218"/>
            </a:xfrm>
            <a:prstGeom prst="rect">
              <a:avLst/>
            </a:prstGeom>
            <a:noFill/>
            <a:ln>
              <a:noFill/>
            </a:ln>
          </p:spPr>
          <p:txBody>
            <a:bodyPr anchorCtr="0" anchor="ctr" bIns="142225" lIns="142225" spcFirstLastPara="1" rIns="142225" wrap="square" tIns="142225">
              <a:noAutofit/>
            </a:bodyPr>
            <a:lstStyle/>
            <a:p>
              <a:pPr indent="0" lvl="0" marL="0" marR="0" rtl="0" algn="ctr">
                <a:lnSpc>
                  <a:spcPct val="90000"/>
                </a:lnSpc>
                <a:spcBef>
                  <a:spcPts val="0"/>
                </a:spcBef>
                <a:spcAft>
                  <a:spcPts val="0"/>
                </a:spcAft>
                <a:buClr>
                  <a:schemeClr val="lt1"/>
                </a:buClr>
                <a:buSzPts val="2000"/>
                <a:buFont typeface="Avenir"/>
                <a:buNone/>
              </a:pPr>
              <a:r>
                <a:rPr b="0" i="0" lang="en-US" sz="2000" u="none" cap="none" strike="noStrike">
                  <a:solidFill>
                    <a:schemeClr val="lt1"/>
                  </a:solidFill>
                  <a:latin typeface="Avenir"/>
                  <a:ea typeface="Avenir"/>
                  <a:cs typeface="Avenir"/>
                  <a:sym typeface="Avenir"/>
                </a:rPr>
                <a:t>Voluntary work gives older people the opportunity to learn, help others, enjoy socializing and grow as individuals.</a:t>
              </a:r>
              <a:endParaRPr b="0" i="0" sz="1400" u="none" cap="none" strike="noStrike">
                <a:solidFill>
                  <a:srgbClr val="000000"/>
                </a:solidFill>
                <a:latin typeface="Arial"/>
                <a:ea typeface="Arial"/>
                <a:cs typeface="Arial"/>
                <a:sym typeface="Arial"/>
              </a:endParaRPr>
            </a:p>
          </p:txBody>
        </p:sp>
        <p:sp>
          <p:nvSpPr>
            <p:cNvPr id="518" name="Google Shape;518;p28"/>
            <p:cNvSpPr/>
            <p:nvPr/>
          </p:nvSpPr>
          <p:spPr>
            <a:xfrm rot="10800000">
              <a:off x="0" y="2261"/>
              <a:ext cx="6205912" cy="3054804"/>
            </a:xfrm>
            <a:prstGeom prst="upArrowCallout">
              <a:avLst>
                <a:gd fmla="val 25000" name="adj1"/>
                <a:gd fmla="val 25000" name="adj2"/>
                <a:gd fmla="val 25000" name="adj3"/>
                <a:gd fmla="val 64977" name="adj4"/>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28"/>
            <p:cNvSpPr txBox="1"/>
            <p:nvPr/>
          </p:nvSpPr>
          <p:spPr>
            <a:xfrm>
              <a:off x="0" y="2261"/>
              <a:ext cx="6205912" cy="1984920"/>
            </a:xfrm>
            <a:prstGeom prst="rect">
              <a:avLst/>
            </a:prstGeom>
            <a:noFill/>
            <a:ln>
              <a:noFill/>
            </a:ln>
          </p:spPr>
          <p:txBody>
            <a:bodyPr anchorCtr="0" anchor="ctr" bIns="142225" lIns="142225" spcFirstLastPara="1" rIns="142225" wrap="square" tIns="142225">
              <a:noAutofit/>
            </a:bodyPr>
            <a:lstStyle/>
            <a:p>
              <a:pPr indent="0" lvl="0" marL="0" marR="0" rtl="0" algn="ctr">
                <a:lnSpc>
                  <a:spcPct val="90000"/>
                </a:lnSpc>
                <a:spcBef>
                  <a:spcPts val="0"/>
                </a:spcBef>
                <a:spcAft>
                  <a:spcPts val="0"/>
                </a:spcAft>
                <a:buClr>
                  <a:schemeClr val="lt1"/>
                </a:buClr>
                <a:buSzPts val="2000"/>
                <a:buFont typeface="Avenir"/>
                <a:buNone/>
              </a:pPr>
              <a:r>
                <a:rPr b="0" i="0" lang="en-US" sz="2000" u="none" cap="none" strike="noStrike">
                  <a:solidFill>
                    <a:schemeClr val="lt1"/>
                  </a:solidFill>
                  <a:latin typeface="Avenir"/>
                  <a:ea typeface="Avenir"/>
                  <a:cs typeface="Avenir"/>
                  <a:sym typeface="Avenir"/>
                </a:rPr>
                <a:t>Students of the University of the Third Age can take part in various volunteering programs organized by the University itself or in cooperation with cultural, educational, health and humanitarian institutions, such as museums, libraries, schools, kindergartens, hospitals, charities and retirement homes. </a:t>
              </a:r>
              <a:endParaRPr b="0" i="0" sz="1400" u="none" cap="none" strike="noStrike">
                <a:solidFill>
                  <a:srgbClr val="000000"/>
                </a:solidFill>
                <a:latin typeface="Arial"/>
                <a:ea typeface="Arial"/>
                <a:cs typeface="Arial"/>
                <a:sym typeface="Arial"/>
              </a:endParaRPr>
            </a:p>
          </p:txBody>
        </p:sp>
      </p:grpSp>
      <p:pic>
        <p:nvPicPr>
          <p:cNvPr id="520" name="Google Shape;520;p28"/>
          <p:cNvPicPr preferRelativeResize="0"/>
          <p:nvPr/>
        </p:nvPicPr>
        <p:blipFill rotWithShape="1">
          <a:blip r:embed="rId3">
            <a:alphaModFix/>
          </a:blip>
          <a:srcRect b="0" l="0" r="0" t="0"/>
          <a:stretch/>
        </p:blipFill>
        <p:spPr>
          <a:xfrm>
            <a:off x="2637514" y="6231070"/>
            <a:ext cx="1554615" cy="353599"/>
          </a:xfrm>
          <a:prstGeom prst="rect">
            <a:avLst/>
          </a:prstGeom>
          <a:noFill/>
          <a:ln>
            <a:noFill/>
          </a:ln>
        </p:spPr>
      </p:pic>
      <p:pic>
        <p:nvPicPr>
          <p:cNvPr id="521" name="Google Shape;521;p28"/>
          <p:cNvPicPr preferRelativeResize="0"/>
          <p:nvPr/>
        </p:nvPicPr>
        <p:blipFill rotWithShape="1">
          <a:blip r:embed="rId4">
            <a:alphaModFix/>
          </a:blip>
          <a:srcRect b="0" l="0" r="0" t="0"/>
          <a:stretch/>
        </p:blipFill>
        <p:spPr>
          <a:xfrm>
            <a:off x="0" y="0"/>
            <a:ext cx="1377815" cy="137781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5" name="Shape 525"/>
        <p:cNvGrpSpPr/>
        <p:nvPr/>
      </p:nvGrpSpPr>
      <p:grpSpPr>
        <a:xfrm>
          <a:off x="0" y="0"/>
          <a:ext cx="0" cy="0"/>
          <a:chOff x="0" y="0"/>
          <a:chExt cx="0" cy="0"/>
        </a:xfrm>
      </p:grpSpPr>
      <p:sp>
        <p:nvSpPr>
          <p:cNvPr id="526" name="Google Shape;526;p2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527" name="Google Shape;527;p29"/>
          <p:cNvSpPr txBox="1"/>
          <p:nvPr>
            <p:ph type="title"/>
          </p:nvPr>
        </p:nvSpPr>
        <p:spPr>
          <a:xfrm>
            <a:off x="1077362" y="720435"/>
            <a:ext cx="6484670" cy="1507375"/>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3000"/>
              <a:buFont typeface="Avenir"/>
              <a:buNone/>
            </a:pPr>
            <a:r>
              <a:rPr lang="en-US" sz="3000"/>
              <a:t>Additional new educational opportunities in Slovenia after 1990</a:t>
            </a:r>
            <a:endParaRPr sz="3000"/>
          </a:p>
        </p:txBody>
      </p:sp>
      <p:sp>
        <p:nvSpPr>
          <p:cNvPr id="528" name="Google Shape;528;p29"/>
          <p:cNvSpPr txBox="1"/>
          <p:nvPr>
            <p:ph idx="1" type="body"/>
          </p:nvPr>
        </p:nvSpPr>
        <p:spPr>
          <a:xfrm>
            <a:off x="1077362" y="2434974"/>
            <a:ext cx="6484670" cy="3505855"/>
          </a:xfrm>
          <a:prstGeom prst="rect">
            <a:avLst/>
          </a:prstGeom>
          <a:noFill/>
          <a:ln>
            <a:noFill/>
          </a:ln>
        </p:spPr>
        <p:txBody>
          <a:bodyPr anchorCtr="0" anchor="t" bIns="45700" lIns="91425" spcFirstLastPara="1" rIns="91425" wrap="square" tIns="45700">
            <a:normAutofit/>
          </a:bodyPr>
          <a:lstStyle/>
          <a:p>
            <a:pPr indent="-228600" lvl="0" marL="228600" rtl="0" algn="l">
              <a:lnSpc>
                <a:spcPct val="110000"/>
              </a:lnSpc>
              <a:spcBef>
                <a:spcPts val="0"/>
              </a:spcBef>
              <a:spcAft>
                <a:spcPts val="0"/>
              </a:spcAft>
              <a:buClr>
                <a:schemeClr val="dk1"/>
              </a:buClr>
              <a:buSzPts val="1800"/>
              <a:buChar char="•"/>
            </a:pPr>
            <a:r>
              <a:rPr b="1" lang="en-US"/>
              <a:t>STUDY CIRCLES</a:t>
            </a:r>
            <a:endParaRPr b="1"/>
          </a:p>
          <a:p>
            <a:pPr indent="-228600" lvl="0" marL="228600" rtl="0" algn="l">
              <a:lnSpc>
                <a:spcPct val="110000"/>
              </a:lnSpc>
              <a:spcBef>
                <a:spcPts val="1000"/>
              </a:spcBef>
              <a:spcAft>
                <a:spcPts val="0"/>
              </a:spcAft>
              <a:buClr>
                <a:schemeClr val="dk1"/>
              </a:buClr>
              <a:buSzPts val="1800"/>
              <a:buChar char="•"/>
            </a:pPr>
            <a:r>
              <a:rPr b="1" lang="en-US"/>
              <a:t>PRINCIPLES: Public Universties, Universities for the Third Age, public libraries, other organizations.</a:t>
            </a:r>
            <a:endParaRPr b="1"/>
          </a:p>
          <a:p>
            <a:pPr indent="-228600" lvl="0" marL="228600" rtl="0" algn="l">
              <a:lnSpc>
                <a:spcPct val="110000"/>
              </a:lnSpc>
              <a:spcBef>
                <a:spcPts val="1000"/>
              </a:spcBef>
              <a:spcAft>
                <a:spcPts val="0"/>
              </a:spcAft>
              <a:buClr>
                <a:schemeClr val="dk1"/>
              </a:buClr>
              <a:buSzPts val="1800"/>
              <a:buChar char="•"/>
            </a:pPr>
            <a:r>
              <a:rPr b="1" lang="en-US"/>
              <a:t>Common themes: folk traditions, customs and traditions no longer known to young people.</a:t>
            </a:r>
            <a:endParaRPr/>
          </a:p>
          <a:p>
            <a:pPr indent="-228600" lvl="0" marL="228600" rtl="0" algn="l">
              <a:lnSpc>
                <a:spcPct val="110000"/>
              </a:lnSpc>
              <a:spcBef>
                <a:spcPts val="1000"/>
              </a:spcBef>
              <a:spcAft>
                <a:spcPts val="0"/>
              </a:spcAft>
              <a:buClr>
                <a:schemeClr val="dk1"/>
              </a:buClr>
              <a:buSzPts val="1800"/>
              <a:buChar char="•"/>
            </a:pPr>
            <a:r>
              <a:rPr b="1" lang="en-US"/>
              <a:t>PURPOSE: by passing on knowledge and experience from the older to the younger generation, we also promote intergenerational cooperation and help.</a:t>
            </a:r>
            <a:endParaRPr/>
          </a:p>
        </p:txBody>
      </p:sp>
      <p:sp>
        <p:nvSpPr>
          <p:cNvPr id="529" name="Google Shape;529;p29"/>
          <p:cNvSpPr/>
          <p:nvPr/>
        </p:nvSpPr>
        <p:spPr>
          <a:xfrm>
            <a:off x="8724696" y="0"/>
            <a:ext cx="3456507" cy="3436188"/>
          </a:xfrm>
          <a:prstGeom prst="rect">
            <a:avLst/>
          </a:pr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530" name="Google Shape;530;p29"/>
          <p:cNvSpPr/>
          <p:nvPr/>
        </p:nvSpPr>
        <p:spPr>
          <a:xfrm flipH="1" rot="5400000">
            <a:off x="8743880" y="-11926"/>
            <a:ext cx="3428987" cy="3467355"/>
          </a:xfrm>
          <a:custGeom>
            <a:rect b="b" l="l" r="r" t="t"/>
            <a:pathLst>
              <a:path extrusionOk="0" h="3430264" w="3484819">
                <a:moveTo>
                  <a:pt x="0" y="0"/>
                </a:moveTo>
                <a:lnTo>
                  <a:pt x="3484819" y="0"/>
                </a:lnTo>
                <a:lnTo>
                  <a:pt x="0" y="3430264"/>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531" name="Google Shape;531;p29"/>
          <p:cNvSpPr/>
          <p:nvPr/>
        </p:nvSpPr>
        <p:spPr>
          <a:xfrm>
            <a:off x="8724696" y="3434976"/>
            <a:ext cx="3467300" cy="3428987"/>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532" name="Google Shape;532;p29"/>
          <p:cNvSpPr/>
          <p:nvPr/>
        </p:nvSpPr>
        <p:spPr>
          <a:xfrm flipH="1">
            <a:off x="8724696" y="3434976"/>
            <a:ext cx="3467303" cy="1725519"/>
          </a:xfrm>
          <a:custGeom>
            <a:rect b="b" l="l" r="r" t="t"/>
            <a:pathLst>
              <a:path extrusionOk="0" h="1718483" w="3423466">
                <a:moveTo>
                  <a:pt x="3423466" y="0"/>
                </a:moveTo>
                <a:lnTo>
                  <a:pt x="1710280" y="0"/>
                </a:lnTo>
                <a:lnTo>
                  <a:pt x="1710280" y="1"/>
                </a:lnTo>
                <a:lnTo>
                  <a:pt x="0" y="1"/>
                </a:lnTo>
                <a:cubicBezTo>
                  <a:pt x="0" y="889774"/>
                  <a:pt x="674138" y="1621607"/>
                  <a:pt x="1538022" y="1709611"/>
                </a:cubicBezTo>
                <a:lnTo>
                  <a:pt x="1710280" y="1718336"/>
                </a:lnTo>
                <a:lnTo>
                  <a:pt x="1710280" y="1718482"/>
                </a:lnTo>
                <a:lnTo>
                  <a:pt x="1711723" y="1718409"/>
                </a:lnTo>
                <a:lnTo>
                  <a:pt x="1713186" y="1718483"/>
                </a:lnTo>
                <a:lnTo>
                  <a:pt x="1713186" y="1718335"/>
                </a:lnTo>
                <a:lnTo>
                  <a:pt x="1885444" y="1709610"/>
                </a:lnTo>
                <a:cubicBezTo>
                  <a:pt x="2749328" y="1621606"/>
                  <a:pt x="3423466" y="889773"/>
                  <a:pt x="3423466" y="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sp>
        <p:nvSpPr>
          <p:cNvPr id="533" name="Google Shape;533;p29"/>
          <p:cNvSpPr/>
          <p:nvPr/>
        </p:nvSpPr>
        <p:spPr>
          <a:xfrm flipH="1">
            <a:off x="8724696" y="5160552"/>
            <a:ext cx="3467303" cy="1690189"/>
          </a:xfrm>
          <a:custGeom>
            <a:rect b="b" l="l" r="r" t="t"/>
            <a:pathLst>
              <a:path extrusionOk="0" h="1718483" w="3423466">
                <a:moveTo>
                  <a:pt x="3423466" y="0"/>
                </a:moveTo>
                <a:lnTo>
                  <a:pt x="1710280" y="0"/>
                </a:lnTo>
                <a:lnTo>
                  <a:pt x="1710280" y="1"/>
                </a:lnTo>
                <a:lnTo>
                  <a:pt x="0" y="1"/>
                </a:lnTo>
                <a:cubicBezTo>
                  <a:pt x="0" y="889774"/>
                  <a:pt x="674138" y="1621607"/>
                  <a:pt x="1538022" y="1709611"/>
                </a:cubicBezTo>
                <a:lnTo>
                  <a:pt x="1710280" y="1718336"/>
                </a:lnTo>
                <a:lnTo>
                  <a:pt x="1710280" y="1718482"/>
                </a:lnTo>
                <a:lnTo>
                  <a:pt x="1711723" y="1718409"/>
                </a:lnTo>
                <a:lnTo>
                  <a:pt x="1713186" y="1718483"/>
                </a:lnTo>
                <a:lnTo>
                  <a:pt x="1713186" y="1718335"/>
                </a:lnTo>
                <a:lnTo>
                  <a:pt x="1885444" y="1709610"/>
                </a:lnTo>
                <a:cubicBezTo>
                  <a:pt x="2749328" y="1621606"/>
                  <a:pt x="3423466" y="889773"/>
                  <a:pt x="3423466" y="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pic>
        <p:nvPicPr>
          <p:cNvPr id="534" name="Google Shape;534;p29"/>
          <p:cNvPicPr preferRelativeResize="0"/>
          <p:nvPr/>
        </p:nvPicPr>
        <p:blipFill rotWithShape="1">
          <a:blip r:embed="rId3">
            <a:alphaModFix/>
          </a:blip>
          <a:srcRect b="0" l="0" r="0" t="0"/>
          <a:stretch/>
        </p:blipFill>
        <p:spPr>
          <a:xfrm>
            <a:off x="86816" y="159672"/>
            <a:ext cx="1554615" cy="353599"/>
          </a:xfrm>
          <a:prstGeom prst="rect">
            <a:avLst/>
          </a:prstGeom>
          <a:noFill/>
          <a:ln>
            <a:noFill/>
          </a:ln>
        </p:spPr>
      </p:pic>
      <p:pic>
        <p:nvPicPr>
          <p:cNvPr id="535" name="Google Shape;535;p29"/>
          <p:cNvPicPr preferRelativeResize="0"/>
          <p:nvPr/>
        </p:nvPicPr>
        <p:blipFill rotWithShape="1">
          <a:blip r:embed="rId4">
            <a:alphaModFix/>
          </a:blip>
          <a:srcRect b="0" l="0" r="0" t="0"/>
          <a:stretch/>
        </p:blipFill>
        <p:spPr>
          <a:xfrm>
            <a:off x="7346830" y="7258"/>
            <a:ext cx="1377815" cy="137781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 name="Shape 106"/>
        <p:cNvGrpSpPr/>
        <p:nvPr/>
      </p:nvGrpSpPr>
      <p:grpSpPr>
        <a:xfrm>
          <a:off x="0" y="0"/>
          <a:ext cx="0" cy="0"/>
          <a:chOff x="0" y="0"/>
          <a:chExt cx="0" cy="0"/>
        </a:xfrm>
      </p:grpSpPr>
      <p:sp>
        <p:nvSpPr>
          <p:cNvPr id="107" name="Google Shape;107;p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08" name="Google Shape;108;p3"/>
          <p:cNvSpPr txBox="1"/>
          <p:nvPr>
            <p:ph type="ctrTitle"/>
          </p:nvPr>
        </p:nvSpPr>
        <p:spPr>
          <a:xfrm>
            <a:off x="1753050" y="650075"/>
            <a:ext cx="8643653" cy="1124073"/>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LIFELONG LEARNING</a:t>
            </a:r>
            <a:endParaRPr/>
          </a:p>
        </p:txBody>
      </p:sp>
      <p:sp>
        <p:nvSpPr>
          <p:cNvPr id="109" name="Google Shape;109;p3"/>
          <p:cNvSpPr/>
          <p:nvPr/>
        </p:nvSpPr>
        <p:spPr>
          <a:xfrm rot="10800000">
            <a:off x="-15345" y="3434819"/>
            <a:ext cx="3483870" cy="3428999"/>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10" name="Google Shape;110;p3"/>
          <p:cNvSpPr/>
          <p:nvPr/>
        </p:nvSpPr>
        <p:spPr>
          <a:xfrm rot="10800000">
            <a:off x="3478380" y="3429000"/>
            <a:ext cx="5222189" cy="3428999"/>
          </a:xfrm>
          <a:prstGeom prst="rect">
            <a:avLst/>
          </a:pr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11" name="Google Shape;111;p3"/>
          <p:cNvSpPr/>
          <p:nvPr/>
        </p:nvSpPr>
        <p:spPr>
          <a:xfrm flipH="1">
            <a:off x="-13052" y="3428997"/>
            <a:ext cx="3503659" cy="3451076"/>
          </a:xfrm>
          <a:custGeom>
            <a:rect b="b" l="l" r="r" t="t"/>
            <a:pathLst>
              <a:path extrusionOk="0" h="2559050" w="2559050">
                <a:moveTo>
                  <a:pt x="0" y="0"/>
                </a:moveTo>
                <a:lnTo>
                  <a:pt x="2559050" y="0"/>
                </a:lnTo>
                <a:cubicBezTo>
                  <a:pt x="2559050" y="1413324"/>
                  <a:pt x="1413324" y="2559050"/>
                  <a:pt x="0" y="2559050"/>
                </a:cubicBezTo>
                <a:close/>
              </a:path>
            </a:pathLst>
          </a:cu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sp>
        <p:nvSpPr>
          <p:cNvPr id="112" name="Google Shape;112;p3"/>
          <p:cNvSpPr/>
          <p:nvPr/>
        </p:nvSpPr>
        <p:spPr>
          <a:xfrm rot="10800000">
            <a:off x="5274600" y="3428997"/>
            <a:ext cx="3429002" cy="3429003"/>
          </a:xfrm>
          <a:custGeom>
            <a:rect b="b" l="l" r="r" t="t"/>
            <a:pathLst>
              <a:path extrusionOk="0" h="3430264" w="3484819">
                <a:moveTo>
                  <a:pt x="0" y="0"/>
                </a:moveTo>
                <a:lnTo>
                  <a:pt x="3484819" y="0"/>
                </a:lnTo>
                <a:lnTo>
                  <a:pt x="0" y="3430264"/>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13" name="Google Shape;113;p3"/>
          <p:cNvSpPr/>
          <p:nvPr/>
        </p:nvSpPr>
        <p:spPr>
          <a:xfrm rot="10800000">
            <a:off x="8713620" y="3429000"/>
            <a:ext cx="3483870" cy="3428999"/>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14" name="Google Shape;114;p3"/>
          <p:cNvSpPr/>
          <p:nvPr/>
        </p:nvSpPr>
        <p:spPr>
          <a:xfrm flipH="1" rot="-5400000">
            <a:off x="7863564" y="4266005"/>
            <a:ext cx="3429000" cy="1754986"/>
          </a:xfrm>
          <a:custGeom>
            <a:rect b="b" l="l" r="r" t="t"/>
            <a:pathLst>
              <a:path extrusionOk="0" h="1718483" w="3423466">
                <a:moveTo>
                  <a:pt x="3423466" y="0"/>
                </a:moveTo>
                <a:lnTo>
                  <a:pt x="1710280" y="0"/>
                </a:lnTo>
                <a:lnTo>
                  <a:pt x="1710280" y="1"/>
                </a:lnTo>
                <a:lnTo>
                  <a:pt x="0" y="1"/>
                </a:lnTo>
                <a:cubicBezTo>
                  <a:pt x="0" y="889774"/>
                  <a:pt x="674138" y="1621607"/>
                  <a:pt x="1538022" y="1709611"/>
                </a:cubicBezTo>
                <a:lnTo>
                  <a:pt x="1710280" y="1718336"/>
                </a:lnTo>
                <a:lnTo>
                  <a:pt x="1710280" y="1718482"/>
                </a:lnTo>
                <a:lnTo>
                  <a:pt x="1711723" y="1718409"/>
                </a:lnTo>
                <a:lnTo>
                  <a:pt x="1713186" y="1718483"/>
                </a:lnTo>
                <a:lnTo>
                  <a:pt x="1713186" y="1718335"/>
                </a:lnTo>
                <a:lnTo>
                  <a:pt x="1885444" y="1709610"/>
                </a:lnTo>
                <a:cubicBezTo>
                  <a:pt x="2749328" y="1621606"/>
                  <a:pt x="3423466" y="889773"/>
                  <a:pt x="3423466" y="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sp>
        <p:nvSpPr>
          <p:cNvPr id="115" name="Google Shape;115;p3"/>
          <p:cNvSpPr/>
          <p:nvPr/>
        </p:nvSpPr>
        <p:spPr>
          <a:xfrm flipH="1" rot="-5400000">
            <a:off x="9609279" y="4275275"/>
            <a:ext cx="3429000" cy="1736446"/>
          </a:xfrm>
          <a:custGeom>
            <a:rect b="b" l="l" r="r" t="t"/>
            <a:pathLst>
              <a:path extrusionOk="0" h="1718483" w="3423466">
                <a:moveTo>
                  <a:pt x="3423466" y="0"/>
                </a:moveTo>
                <a:lnTo>
                  <a:pt x="1710280" y="0"/>
                </a:lnTo>
                <a:lnTo>
                  <a:pt x="1710280" y="1"/>
                </a:lnTo>
                <a:lnTo>
                  <a:pt x="0" y="1"/>
                </a:lnTo>
                <a:cubicBezTo>
                  <a:pt x="0" y="889774"/>
                  <a:pt x="674138" y="1621607"/>
                  <a:pt x="1538022" y="1709611"/>
                </a:cubicBezTo>
                <a:lnTo>
                  <a:pt x="1710280" y="1718336"/>
                </a:lnTo>
                <a:lnTo>
                  <a:pt x="1710280" y="1718482"/>
                </a:lnTo>
                <a:lnTo>
                  <a:pt x="1711723" y="1718409"/>
                </a:lnTo>
                <a:lnTo>
                  <a:pt x="1713186" y="1718483"/>
                </a:lnTo>
                <a:lnTo>
                  <a:pt x="1713186" y="1718335"/>
                </a:lnTo>
                <a:lnTo>
                  <a:pt x="1885444" y="1709610"/>
                </a:lnTo>
                <a:cubicBezTo>
                  <a:pt x="2749328" y="1621606"/>
                  <a:pt x="3423466" y="889773"/>
                  <a:pt x="3423466" y="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pic>
        <p:nvPicPr>
          <p:cNvPr id="116" name="Google Shape;116;p3"/>
          <p:cNvPicPr preferRelativeResize="0"/>
          <p:nvPr/>
        </p:nvPicPr>
        <p:blipFill rotWithShape="1">
          <a:blip r:embed="rId3">
            <a:alphaModFix/>
          </a:blip>
          <a:srcRect b="0" l="0" r="0" t="0"/>
          <a:stretch/>
        </p:blipFill>
        <p:spPr>
          <a:xfrm>
            <a:off x="9705367" y="2836348"/>
            <a:ext cx="2170364" cy="487722"/>
          </a:xfrm>
          <a:prstGeom prst="rect">
            <a:avLst/>
          </a:prstGeom>
          <a:noFill/>
          <a:ln>
            <a:noFill/>
          </a:ln>
        </p:spPr>
      </p:pic>
      <p:pic>
        <p:nvPicPr>
          <p:cNvPr id="117" name="Google Shape;117;p3"/>
          <p:cNvPicPr preferRelativeResize="0"/>
          <p:nvPr/>
        </p:nvPicPr>
        <p:blipFill rotWithShape="1">
          <a:blip r:embed="rId4">
            <a:alphaModFix/>
          </a:blip>
          <a:srcRect b="0" l="0" r="0" t="0"/>
          <a:stretch/>
        </p:blipFill>
        <p:spPr>
          <a:xfrm>
            <a:off x="10771938" y="40359"/>
            <a:ext cx="1377815" cy="137781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30"/>
          <p:cNvSpPr txBox="1"/>
          <p:nvPr/>
        </p:nvSpPr>
        <p:spPr>
          <a:xfrm>
            <a:off x="655455" y="1584364"/>
            <a:ext cx="9848007" cy="53553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venir"/>
                <a:ea typeface="Avenir"/>
                <a:cs typeface="Avenir"/>
                <a:sym typeface="Avenir"/>
              </a:rPr>
              <a:t>Some other organizations and programs that are not exclusively educational are also important for the education of older adults:</a:t>
            </a:r>
            <a:endParaRPr b="0" i="0" sz="1800" u="none" cap="none" strike="noStrike">
              <a:solidFill>
                <a:schemeClr val="dk1"/>
              </a:solidFill>
              <a:latin typeface="Avenir"/>
              <a:ea typeface="Avenir"/>
              <a:cs typeface="Avenir"/>
              <a:sym typeface="Aveni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venir"/>
                <a:ea typeface="Avenir"/>
                <a:cs typeface="Avenir"/>
                <a:sym typeface="Avenir"/>
              </a:rPr>
              <a:t>Associations,</a:t>
            </a:r>
            <a:endParaRPr b="0" i="0" sz="1800" u="none" cap="none" strike="noStrike">
              <a:solidFill>
                <a:schemeClr val="dk1"/>
              </a:solidFill>
              <a:latin typeface="Avenir"/>
              <a:ea typeface="Avenir"/>
              <a:cs typeface="Avenir"/>
              <a:sym typeface="Aveni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venir"/>
                <a:ea typeface="Avenir"/>
                <a:cs typeface="Avenir"/>
                <a:sym typeface="Avenir"/>
              </a:rPr>
              <a:t>Clubs and</a:t>
            </a:r>
            <a:endParaRPr b="0" i="0" sz="1800" u="none" cap="none" strike="noStrike">
              <a:solidFill>
                <a:schemeClr val="dk1"/>
              </a:solidFill>
              <a:latin typeface="Avenir"/>
              <a:ea typeface="Avenir"/>
              <a:cs typeface="Avenir"/>
              <a:sym typeface="Avenir"/>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venir"/>
                <a:ea typeface="Avenir"/>
                <a:cs typeface="Avenir"/>
                <a:sym typeface="Avenir"/>
              </a:rPr>
              <a:t>Other voluntary organizations (e.g. in pensioners' associations)</a:t>
            </a:r>
            <a:endParaRPr b="0" i="0" sz="1800" u="none" cap="none" strike="noStrike">
              <a:solidFill>
                <a:schemeClr val="dk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venir"/>
                <a:ea typeface="Avenir"/>
                <a:cs typeface="Avenir"/>
                <a:sym typeface="Avenir"/>
              </a:rPr>
              <a:t>Various associations have many educational activities as part of their core activities and encourage their members to engage in lifelong learning in various ways. Particularly in associations of people with chronic illnesses, secondary lifelong rehabilitation is key to maintaining health and quality of life and is an important source of social activities for members. In many of these associations, older adults make up a large proportion of the total membership.</a:t>
            </a:r>
            <a:endParaRPr b="0" i="0" sz="1800" u="none" cap="none" strike="noStrike">
              <a:solidFill>
                <a:schemeClr val="dk1"/>
              </a:solidFill>
              <a:latin typeface="Avenir"/>
              <a:ea typeface="Avenir"/>
              <a:cs typeface="Avenir"/>
              <a:sym typeface="Avenir"/>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a:p>
            <a:pPr indent="0" lvl="0" marL="0" marR="0" rtl="0" algn="just">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Avenir"/>
                <a:ea typeface="Avenir"/>
                <a:cs typeface="Avenir"/>
                <a:sym typeface="Avenir"/>
                <a:hlinkClick r:id="rId3">
                  <a:extLst>
                    <a:ext uri="{A12FA001-AC4F-418D-AE19-62706E023703}">
                      <ahyp:hlinkClr val="tx"/>
                    </a:ext>
                  </a:extLst>
                </a:hlinkClick>
              </a:rPr>
              <a:t>https://www.researchgate.net/publication/280741770_Vsezivljenjsko_ucenje_in_izobrazevanje_starejsh_odraslih</a:t>
            </a:r>
            <a:endParaRPr b="0" i="0" sz="1800" u="none" cap="none" strike="noStrike">
              <a:solidFill>
                <a:schemeClr val="dk1"/>
              </a:solidFill>
              <a:latin typeface="Avenir"/>
              <a:ea typeface="Avenir"/>
              <a:cs typeface="Avenir"/>
              <a:sym typeface="Avenir"/>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pic>
        <p:nvPicPr>
          <p:cNvPr id="541" name="Google Shape;541;p30"/>
          <p:cNvPicPr preferRelativeResize="0"/>
          <p:nvPr/>
        </p:nvPicPr>
        <p:blipFill rotWithShape="1">
          <a:blip r:embed="rId4">
            <a:alphaModFix/>
          </a:blip>
          <a:srcRect b="0" l="0" r="0" t="0"/>
          <a:stretch/>
        </p:blipFill>
        <p:spPr>
          <a:xfrm>
            <a:off x="10814185" y="0"/>
            <a:ext cx="1377815" cy="1377815"/>
          </a:xfrm>
          <a:prstGeom prst="rect">
            <a:avLst/>
          </a:prstGeom>
          <a:noFill/>
          <a:ln>
            <a:noFill/>
          </a:ln>
        </p:spPr>
      </p:pic>
      <p:pic>
        <p:nvPicPr>
          <p:cNvPr id="542" name="Google Shape;542;p30"/>
          <p:cNvPicPr preferRelativeResize="0"/>
          <p:nvPr/>
        </p:nvPicPr>
        <p:blipFill rotWithShape="1">
          <a:blip r:embed="rId5">
            <a:alphaModFix/>
          </a:blip>
          <a:srcRect b="0" l="0" r="0" t="0"/>
          <a:stretch/>
        </p:blipFill>
        <p:spPr>
          <a:xfrm>
            <a:off x="237644" y="197915"/>
            <a:ext cx="1554615" cy="3535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6" name="Shape 546"/>
        <p:cNvGrpSpPr/>
        <p:nvPr/>
      </p:nvGrpSpPr>
      <p:grpSpPr>
        <a:xfrm>
          <a:off x="0" y="0"/>
          <a:ext cx="0" cy="0"/>
          <a:chOff x="0" y="0"/>
          <a:chExt cx="0" cy="0"/>
        </a:xfrm>
      </p:grpSpPr>
      <p:sp>
        <p:nvSpPr>
          <p:cNvPr id="547" name="Google Shape;547;p3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548" name="Google Shape;548;p31"/>
          <p:cNvSpPr txBox="1"/>
          <p:nvPr>
            <p:ph type="title"/>
          </p:nvPr>
        </p:nvSpPr>
        <p:spPr>
          <a:xfrm>
            <a:off x="1077362" y="447676"/>
            <a:ext cx="10037276" cy="885824"/>
          </a:xfrm>
          <a:prstGeom prst="rect">
            <a:avLst/>
          </a:prstGeom>
          <a:noFill/>
          <a:ln>
            <a:noFill/>
          </a:ln>
        </p:spPr>
        <p:txBody>
          <a:bodyPr anchorCtr="0" anchor="ctr" bIns="45700" lIns="91425" spcFirstLastPara="1" rIns="91425" wrap="square" tIns="45700">
            <a:normAutofit/>
          </a:bodyPr>
          <a:lstStyle/>
          <a:p>
            <a:pPr indent="0" lvl="0" marL="0" rtl="0" algn="ctr">
              <a:lnSpc>
                <a:spcPct val="110000"/>
              </a:lnSpc>
              <a:spcBef>
                <a:spcPts val="0"/>
              </a:spcBef>
              <a:spcAft>
                <a:spcPts val="0"/>
              </a:spcAft>
              <a:buClr>
                <a:schemeClr val="dk1"/>
              </a:buClr>
              <a:buSzPts val="2800"/>
              <a:buFont typeface="Avenir"/>
              <a:buNone/>
            </a:pPr>
            <a:r>
              <a:rPr lang="en-US" sz="2800"/>
              <a:t>Intergenerational programmes</a:t>
            </a:r>
            <a:endParaRPr/>
          </a:p>
        </p:txBody>
      </p:sp>
      <p:sp>
        <p:nvSpPr>
          <p:cNvPr id="549" name="Google Shape;549;p31"/>
          <p:cNvSpPr/>
          <p:nvPr/>
        </p:nvSpPr>
        <p:spPr>
          <a:xfrm>
            <a:off x="0" y="1708339"/>
            <a:ext cx="12192000" cy="5149662"/>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grpSp>
        <p:nvGrpSpPr>
          <p:cNvPr id="550" name="Google Shape;550;p31"/>
          <p:cNvGrpSpPr/>
          <p:nvPr/>
        </p:nvGrpSpPr>
        <p:grpSpPr>
          <a:xfrm>
            <a:off x="226243" y="2158738"/>
            <a:ext cx="11821212" cy="3781686"/>
            <a:chOff x="0" y="0"/>
            <a:chExt cx="11821212" cy="3781686"/>
          </a:xfrm>
        </p:grpSpPr>
        <p:sp>
          <p:nvSpPr>
            <p:cNvPr id="551" name="Google Shape;551;p31"/>
            <p:cNvSpPr/>
            <p:nvPr/>
          </p:nvSpPr>
          <p:spPr>
            <a:xfrm>
              <a:off x="0" y="0"/>
              <a:ext cx="10048031" cy="1134506"/>
            </a:xfrm>
            <a:prstGeom prst="roundRect">
              <a:avLst>
                <a:gd fmla="val 10000"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31"/>
            <p:cNvSpPr txBox="1"/>
            <p:nvPr/>
          </p:nvSpPr>
          <p:spPr>
            <a:xfrm>
              <a:off x="33229" y="33229"/>
              <a:ext cx="8823809" cy="1068048"/>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Avenir"/>
                <a:buNone/>
              </a:pPr>
              <a:r>
                <a:rPr b="0" i="0" lang="en-US" sz="2000" u="none" cap="none" strike="noStrike">
                  <a:solidFill>
                    <a:schemeClr val="lt1"/>
                  </a:solidFill>
                  <a:latin typeface="Avenir"/>
                  <a:ea typeface="Avenir"/>
                  <a:cs typeface="Avenir"/>
                  <a:sym typeface="Avenir"/>
                </a:rPr>
                <a:t>Complement various forms of community education and voluntary work and reduce social exclusion of older adults</a:t>
              </a:r>
              <a:endParaRPr b="0" i="0" sz="1400" u="none" cap="none" strike="noStrike">
                <a:solidFill>
                  <a:srgbClr val="000000"/>
                </a:solidFill>
                <a:latin typeface="Arial"/>
                <a:ea typeface="Arial"/>
                <a:cs typeface="Arial"/>
                <a:sym typeface="Arial"/>
              </a:endParaRPr>
            </a:p>
          </p:txBody>
        </p:sp>
        <p:sp>
          <p:nvSpPr>
            <p:cNvPr id="553" name="Google Shape;553;p31"/>
            <p:cNvSpPr/>
            <p:nvPr/>
          </p:nvSpPr>
          <p:spPr>
            <a:xfrm>
              <a:off x="886590" y="1323590"/>
              <a:ext cx="10048031" cy="1134506"/>
            </a:xfrm>
            <a:prstGeom prst="roundRect">
              <a:avLst>
                <a:gd fmla="val 10000"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31"/>
            <p:cNvSpPr txBox="1"/>
            <p:nvPr/>
          </p:nvSpPr>
          <p:spPr>
            <a:xfrm>
              <a:off x="919819" y="1356819"/>
              <a:ext cx="8357553" cy="1068048"/>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Avenir"/>
                <a:buNone/>
              </a:pPr>
              <a:r>
                <a:rPr b="0" i="0" lang="en-US" sz="2000" u="none" cap="none" strike="noStrike">
                  <a:solidFill>
                    <a:schemeClr val="lt1"/>
                  </a:solidFill>
                  <a:latin typeface="Avenir"/>
                  <a:ea typeface="Avenir"/>
                  <a:cs typeface="Avenir"/>
                  <a:sym typeface="Avenir"/>
                </a:rPr>
                <a:t>Through intergenerational groups, older adults meet their non-material social needs, the middle generation prepares for their own quality old age, and young people discover the wisdom of living with older adults.</a:t>
              </a:r>
              <a:endParaRPr b="0" i="0" sz="1400" u="none" cap="none" strike="noStrike">
                <a:solidFill>
                  <a:srgbClr val="000000"/>
                </a:solidFill>
                <a:latin typeface="Arial"/>
                <a:ea typeface="Arial"/>
                <a:cs typeface="Arial"/>
                <a:sym typeface="Arial"/>
              </a:endParaRPr>
            </a:p>
          </p:txBody>
        </p:sp>
        <p:sp>
          <p:nvSpPr>
            <p:cNvPr id="555" name="Google Shape;555;p31"/>
            <p:cNvSpPr/>
            <p:nvPr/>
          </p:nvSpPr>
          <p:spPr>
            <a:xfrm>
              <a:off x="1773181" y="2647180"/>
              <a:ext cx="10048031" cy="1134506"/>
            </a:xfrm>
            <a:prstGeom prst="roundRect">
              <a:avLst>
                <a:gd fmla="val 10000"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31"/>
            <p:cNvSpPr txBox="1"/>
            <p:nvPr/>
          </p:nvSpPr>
          <p:spPr>
            <a:xfrm>
              <a:off x="1806410" y="2680409"/>
              <a:ext cx="8357553" cy="1068048"/>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Avenir"/>
                <a:buNone/>
              </a:pPr>
              <a:r>
                <a:rPr b="0" i="0" lang="en-US" sz="2000" u="none" cap="none" strike="noStrike">
                  <a:solidFill>
                    <a:schemeClr val="lt1"/>
                  </a:solidFill>
                  <a:latin typeface="Avenir"/>
                  <a:ea typeface="Avenir"/>
                  <a:cs typeface="Avenir"/>
                  <a:sym typeface="Avenir"/>
                </a:rPr>
                <a:t>In intergenerational programs, older adults can become an important support for others, encouraging others in their learning, personal development and active social life. </a:t>
              </a:r>
              <a:endParaRPr b="0" i="0" sz="1400" u="none" cap="none" strike="noStrike">
                <a:solidFill>
                  <a:srgbClr val="000000"/>
                </a:solidFill>
                <a:latin typeface="Arial"/>
                <a:ea typeface="Arial"/>
                <a:cs typeface="Arial"/>
                <a:sym typeface="Arial"/>
              </a:endParaRPr>
            </a:p>
          </p:txBody>
        </p:sp>
        <p:sp>
          <p:nvSpPr>
            <p:cNvPr id="557" name="Google Shape;557;p31"/>
            <p:cNvSpPr/>
            <p:nvPr/>
          </p:nvSpPr>
          <p:spPr>
            <a:xfrm>
              <a:off x="9310602" y="860333"/>
              <a:ext cx="737428" cy="737428"/>
            </a:xfrm>
            <a:prstGeom prst="downArrow">
              <a:avLst>
                <a:gd fmla="val 55000" name="adj1"/>
                <a:gd fmla="val 45000" name="adj2"/>
              </a:avLst>
            </a:prstGeom>
            <a:solidFill>
              <a:srgbClr val="FBDBCA">
                <a:alpha val="89411"/>
              </a:srgbClr>
            </a:solidFill>
            <a:ln cap="flat" cmpd="sng" w="12700">
              <a:solidFill>
                <a:srgbClr val="FBDBCA">
                  <a:alpha val="89411"/>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31"/>
            <p:cNvSpPr txBox="1"/>
            <p:nvPr/>
          </p:nvSpPr>
          <p:spPr>
            <a:xfrm>
              <a:off x="9476523" y="860333"/>
              <a:ext cx="405586" cy="554915"/>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3300"/>
                <a:buFont typeface="Avenir"/>
                <a:buNone/>
              </a:pPr>
              <a:r>
                <a:t/>
              </a:r>
              <a:endParaRPr b="0" i="0" sz="3300" u="none" cap="none" strike="noStrike">
                <a:solidFill>
                  <a:schemeClr val="dk1"/>
                </a:solidFill>
                <a:latin typeface="Avenir"/>
                <a:ea typeface="Avenir"/>
                <a:cs typeface="Avenir"/>
                <a:sym typeface="Avenir"/>
              </a:endParaRPr>
            </a:p>
          </p:txBody>
        </p:sp>
        <p:sp>
          <p:nvSpPr>
            <p:cNvPr id="559" name="Google Shape;559;p31"/>
            <p:cNvSpPr/>
            <p:nvPr/>
          </p:nvSpPr>
          <p:spPr>
            <a:xfrm>
              <a:off x="10197193" y="2176360"/>
              <a:ext cx="737428" cy="737428"/>
            </a:xfrm>
            <a:prstGeom prst="downArrow">
              <a:avLst>
                <a:gd fmla="val 55000" name="adj1"/>
                <a:gd fmla="val 45000" name="adj2"/>
              </a:avLst>
            </a:prstGeom>
            <a:solidFill>
              <a:srgbClr val="FBDBCA">
                <a:alpha val="89411"/>
              </a:srgbClr>
            </a:solidFill>
            <a:ln cap="flat" cmpd="sng" w="12700">
              <a:solidFill>
                <a:srgbClr val="FBDBCA">
                  <a:alpha val="89411"/>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31"/>
            <p:cNvSpPr txBox="1"/>
            <p:nvPr/>
          </p:nvSpPr>
          <p:spPr>
            <a:xfrm>
              <a:off x="10363114" y="2176360"/>
              <a:ext cx="405586" cy="554915"/>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3300"/>
                <a:buFont typeface="Avenir"/>
                <a:buNone/>
              </a:pPr>
              <a:r>
                <a:t/>
              </a:r>
              <a:endParaRPr b="0" i="0" sz="3300" u="none" cap="none" strike="noStrike">
                <a:solidFill>
                  <a:schemeClr val="dk1"/>
                </a:solidFill>
                <a:latin typeface="Avenir"/>
                <a:ea typeface="Avenir"/>
                <a:cs typeface="Avenir"/>
                <a:sym typeface="Avenir"/>
              </a:endParaRPr>
            </a:p>
          </p:txBody>
        </p:sp>
      </p:grpSp>
      <p:pic>
        <p:nvPicPr>
          <p:cNvPr id="561" name="Google Shape;561;p31"/>
          <p:cNvPicPr preferRelativeResize="0"/>
          <p:nvPr/>
        </p:nvPicPr>
        <p:blipFill rotWithShape="1">
          <a:blip r:embed="rId3">
            <a:alphaModFix/>
          </a:blip>
          <a:srcRect b="0" l="0" r="0" t="0"/>
          <a:stretch/>
        </p:blipFill>
        <p:spPr>
          <a:xfrm>
            <a:off x="10814185" y="-1"/>
            <a:ext cx="1377815" cy="1377815"/>
          </a:xfrm>
          <a:prstGeom prst="rect">
            <a:avLst/>
          </a:prstGeom>
          <a:noFill/>
          <a:ln>
            <a:noFill/>
          </a:ln>
        </p:spPr>
      </p:pic>
      <p:pic>
        <p:nvPicPr>
          <p:cNvPr id="562" name="Google Shape;562;p31"/>
          <p:cNvPicPr preferRelativeResize="0"/>
          <p:nvPr/>
        </p:nvPicPr>
        <p:blipFill rotWithShape="1">
          <a:blip r:embed="rId4">
            <a:alphaModFix/>
          </a:blip>
          <a:srcRect b="0" l="0" r="0" t="0"/>
          <a:stretch/>
        </p:blipFill>
        <p:spPr>
          <a:xfrm>
            <a:off x="185394" y="226562"/>
            <a:ext cx="1554615" cy="3535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6" name="Shape 566"/>
        <p:cNvGrpSpPr/>
        <p:nvPr/>
      </p:nvGrpSpPr>
      <p:grpSpPr>
        <a:xfrm>
          <a:off x="0" y="0"/>
          <a:ext cx="0" cy="0"/>
          <a:chOff x="0" y="0"/>
          <a:chExt cx="0" cy="0"/>
        </a:xfrm>
      </p:grpSpPr>
      <p:sp>
        <p:nvSpPr>
          <p:cNvPr id="567" name="Google Shape;567;p3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568" name="Google Shape;568;p32"/>
          <p:cNvSpPr txBox="1"/>
          <p:nvPr>
            <p:ph type="title"/>
          </p:nvPr>
        </p:nvSpPr>
        <p:spPr>
          <a:xfrm>
            <a:off x="381447" y="-746430"/>
            <a:ext cx="6484670" cy="1507375"/>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How to join such programs?</a:t>
            </a:r>
            <a:endParaRPr/>
          </a:p>
        </p:txBody>
      </p:sp>
      <p:sp>
        <p:nvSpPr>
          <p:cNvPr id="569" name="Google Shape;569;p32"/>
          <p:cNvSpPr txBox="1"/>
          <p:nvPr>
            <p:ph idx="1" type="body"/>
          </p:nvPr>
        </p:nvSpPr>
        <p:spPr>
          <a:xfrm>
            <a:off x="215180" y="760945"/>
            <a:ext cx="8294336" cy="4961693"/>
          </a:xfrm>
          <a:prstGeom prst="rect">
            <a:avLst/>
          </a:prstGeom>
          <a:noFill/>
          <a:ln>
            <a:noFill/>
          </a:ln>
        </p:spPr>
        <p:txBody>
          <a:bodyPr anchorCtr="0" anchor="t" bIns="45700" lIns="91425" spcFirstLastPara="1" rIns="91425" wrap="square" tIns="45700">
            <a:noAutofit/>
          </a:bodyPr>
          <a:lstStyle/>
          <a:p>
            <a:pPr indent="0" lvl="0" marL="0" rtl="0" algn="l">
              <a:lnSpc>
                <a:spcPct val="110000"/>
              </a:lnSpc>
              <a:spcBef>
                <a:spcPts val="0"/>
              </a:spcBef>
              <a:spcAft>
                <a:spcPts val="0"/>
              </a:spcAft>
              <a:buClr>
                <a:schemeClr val="dk1"/>
              </a:buClr>
              <a:buSzPts val="2000"/>
              <a:buNone/>
            </a:pPr>
            <a:r>
              <a:rPr b="1" lang="en-US" sz="2000"/>
              <a:t>Website: </a:t>
            </a:r>
            <a:r>
              <a:rPr lang="en-US" sz="2000"/>
              <a:t>Visit our website for details of the program  and current training courses.</a:t>
            </a:r>
            <a:endParaRPr sz="2000"/>
          </a:p>
          <a:p>
            <a:pPr indent="0" lvl="0" marL="0" rtl="0" algn="l">
              <a:lnSpc>
                <a:spcPct val="110000"/>
              </a:lnSpc>
              <a:spcBef>
                <a:spcPts val="1000"/>
              </a:spcBef>
              <a:spcAft>
                <a:spcPts val="0"/>
              </a:spcAft>
              <a:buClr>
                <a:schemeClr val="dk1"/>
              </a:buClr>
              <a:buSzPts val="2000"/>
              <a:buNone/>
            </a:pPr>
            <a:r>
              <a:rPr b="1" lang="en-US" sz="2000"/>
              <a:t>Information: </a:t>
            </a:r>
            <a:r>
              <a:rPr lang="en-US" sz="2000"/>
              <a:t>For more information, please visit the websites of the institutions or visit their premises in person.</a:t>
            </a:r>
            <a:endParaRPr sz="2000"/>
          </a:p>
          <a:p>
            <a:pPr indent="0" lvl="0" marL="0" rtl="0" algn="l">
              <a:lnSpc>
                <a:spcPct val="110000"/>
              </a:lnSpc>
              <a:spcBef>
                <a:spcPts val="1000"/>
              </a:spcBef>
              <a:spcAft>
                <a:spcPts val="0"/>
              </a:spcAft>
              <a:buClr>
                <a:schemeClr val="dk1"/>
              </a:buClr>
              <a:buSzPts val="2000"/>
              <a:buNone/>
            </a:pPr>
            <a:r>
              <a:rPr b="1" lang="en-US" sz="2000"/>
              <a:t>Information days: </a:t>
            </a:r>
            <a:r>
              <a:rPr lang="en-US" sz="2000"/>
              <a:t>Attend information days to find out more about the program and how to get involved.</a:t>
            </a:r>
            <a:endParaRPr sz="2000"/>
          </a:p>
          <a:p>
            <a:pPr indent="0" lvl="0" marL="0" rtl="0" algn="l">
              <a:lnSpc>
                <a:spcPct val="110000"/>
              </a:lnSpc>
              <a:spcBef>
                <a:spcPts val="1000"/>
              </a:spcBef>
              <a:spcAft>
                <a:spcPts val="0"/>
              </a:spcAft>
              <a:buClr>
                <a:schemeClr val="dk1"/>
              </a:buClr>
              <a:buSzPts val="2000"/>
              <a:buNone/>
            </a:pPr>
            <a:r>
              <a:rPr b="1" lang="en-US" sz="2000"/>
              <a:t>Registration</a:t>
            </a:r>
            <a:r>
              <a:rPr lang="en-US" sz="2000"/>
              <a:t>: You can register by phone, email or in person at the individual training providers.</a:t>
            </a:r>
            <a:endParaRPr sz="2000"/>
          </a:p>
          <a:p>
            <a:pPr indent="0" lvl="0" marL="0" rtl="0" algn="l">
              <a:lnSpc>
                <a:spcPct val="110000"/>
              </a:lnSpc>
              <a:spcBef>
                <a:spcPts val="1000"/>
              </a:spcBef>
              <a:spcAft>
                <a:spcPts val="0"/>
              </a:spcAft>
              <a:buClr>
                <a:schemeClr val="dk1"/>
              </a:buClr>
              <a:buSzPts val="2000"/>
              <a:buNone/>
            </a:pPr>
            <a:r>
              <a:rPr b="1" lang="en-US" sz="2000"/>
              <a:t>Keep informed: </a:t>
            </a:r>
            <a:r>
              <a:rPr lang="en-US" sz="2000"/>
              <a:t>Follow local announcements, bulletin boards and social networks for current events and programs.</a:t>
            </a:r>
            <a:endParaRPr sz="2000"/>
          </a:p>
          <a:p>
            <a:pPr indent="0" lvl="0" marL="0" rtl="0" algn="l">
              <a:lnSpc>
                <a:spcPct val="110000"/>
              </a:lnSpc>
              <a:spcBef>
                <a:spcPts val="1000"/>
              </a:spcBef>
              <a:spcAft>
                <a:spcPts val="0"/>
              </a:spcAft>
              <a:buClr>
                <a:schemeClr val="dk1"/>
              </a:buClr>
              <a:buSzPts val="1800"/>
              <a:buNone/>
            </a:pPr>
            <a:r>
              <a:rPr lang="en-US"/>
              <a:t>There are many opportunities for lifelong learning in Ptuj and Murska Sobota, whatever your interests and prior knowledge.</a:t>
            </a:r>
            <a:endParaRPr/>
          </a:p>
        </p:txBody>
      </p:sp>
      <p:sp>
        <p:nvSpPr>
          <p:cNvPr id="570" name="Google Shape;570;p32"/>
          <p:cNvSpPr/>
          <p:nvPr/>
        </p:nvSpPr>
        <p:spPr>
          <a:xfrm>
            <a:off x="8724696" y="0"/>
            <a:ext cx="3456507" cy="3436188"/>
          </a:xfrm>
          <a:prstGeom prst="rect">
            <a:avLst/>
          </a:pr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571" name="Google Shape;571;p32"/>
          <p:cNvSpPr/>
          <p:nvPr/>
        </p:nvSpPr>
        <p:spPr>
          <a:xfrm flipH="1" rot="5400000">
            <a:off x="8743880" y="-11926"/>
            <a:ext cx="3428987" cy="3467355"/>
          </a:xfrm>
          <a:custGeom>
            <a:rect b="b" l="l" r="r" t="t"/>
            <a:pathLst>
              <a:path extrusionOk="0" h="3430264" w="3484819">
                <a:moveTo>
                  <a:pt x="0" y="0"/>
                </a:moveTo>
                <a:lnTo>
                  <a:pt x="3484819" y="0"/>
                </a:lnTo>
                <a:lnTo>
                  <a:pt x="0" y="3430264"/>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572" name="Google Shape;572;p32"/>
          <p:cNvSpPr/>
          <p:nvPr/>
        </p:nvSpPr>
        <p:spPr>
          <a:xfrm>
            <a:off x="8724696" y="3434976"/>
            <a:ext cx="3467300" cy="3428987"/>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573" name="Google Shape;573;p32"/>
          <p:cNvSpPr/>
          <p:nvPr/>
        </p:nvSpPr>
        <p:spPr>
          <a:xfrm flipH="1">
            <a:off x="8724696" y="3434976"/>
            <a:ext cx="3467303" cy="1725519"/>
          </a:xfrm>
          <a:custGeom>
            <a:rect b="b" l="l" r="r" t="t"/>
            <a:pathLst>
              <a:path extrusionOk="0" h="1718483" w="3423466">
                <a:moveTo>
                  <a:pt x="3423466" y="0"/>
                </a:moveTo>
                <a:lnTo>
                  <a:pt x="1710280" y="0"/>
                </a:lnTo>
                <a:lnTo>
                  <a:pt x="1710280" y="1"/>
                </a:lnTo>
                <a:lnTo>
                  <a:pt x="0" y="1"/>
                </a:lnTo>
                <a:cubicBezTo>
                  <a:pt x="0" y="889774"/>
                  <a:pt x="674138" y="1621607"/>
                  <a:pt x="1538022" y="1709611"/>
                </a:cubicBezTo>
                <a:lnTo>
                  <a:pt x="1710280" y="1718336"/>
                </a:lnTo>
                <a:lnTo>
                  <a:pt x="1710280" y="1718482"/>
                </a:lnTo>
                <a:lnTo>
                  <a:pt x="1711723" y="1718409"/>
                </a:lnTo>
                <a:lnTo>
                  <a:pt x="1713186" y="1718483"/>
                </a:lnTo>
                <a:lnTo>
                  <a:pt x="1713186" y="1718335"/>
                </a:lnTo>
                <a:lnTo>
                  <a:pt x="1885444" y="1709610"/>
                </a:lnTo>
                <a:cubicBezTo>
                  <a:pt x="2749328" y="1621606"/>
                  <a:pt x="3423466" y="889773"/>
                  <a:pt x="3423466" y="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sp>
        <p:nvSpPr>
          <p:cNvPr id="574" name="Google Shape;574;p32"/>
          <p:cNvSpPr/>
          <p:nvPr/>
        </p:nvSpPr>
        <p:spPr>
          <a:xfrm flipH="1">
            <a:off x="8724696" y="5160552"/>
            <a:ext cx="3467303" cy="1690189"/>
          </a:xfrm>
          <a:custGeom>
            <a:rect b="b" l="l" r="r" t="t"/>
            <a:pathLst>
              <a:path extrusionOk="0" h="1718483" w="3423466">
                <a:moveTo>
                  <a:pt x="3423466" y="0"/>
                </a:moveTo>
                <a:lnTo>
                  <a:pt x="1710280" y="0"/>
                </a:lnTo>
                <a:lnTo>
                  <a:pt x="1710280" y="1"/>
                </a:lnTo>
                <a:lnTo>
                  <a:pt x="0" y="1"/>
                </a:lnTo>
                <a:cubicBezTo>
                  <a:pt x="0" y="889774"/>
                  <a:pt x="674138" y="1621607"/>
                  <a:pt x="1538022" y="1709611"/>
                </a:cubicBezTo>
                <a:lnTo>
                  <a:pt x="1710280" y="1718336"/>
                </a:lnTo>
                <a:lnTo>
                  <a:pt x="1710280" y="1718482"/>
                </a:lnTo>
                <a:lnTo>
                  <a:pt x="1711723" y="1718409"/>
                </a:lnTo>
                <a:lnTo>
                  <a:pt x="1713186" y="1718483"/>
                </a:lnTo>
                <a:lnTo>
                  <a:pt x="1713186" y="1718335"/>
                </a:lnTo>
                <a:lnTo>
                  <a:pt x="1885444" y="1709610"/>
                </a:lnTo>
                <a:cubicBezTo>
                  <a:pt x="2749328" y="1621606"/>
                  <a:pt x="3423466" y="889773"/>
                  <a:pt x="3423466" y="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sp>
        <p:nvSpPr>
          <p:cNvPr id="575" name="Google Shape;575;p32"/>
          <p:cNvSpPr txBox="1"/>
          <p:nvPr/>
        </p:nvSpPr>
        <p:spPr>
          <a:xfrm>
            <a:off x="9006435" y="283703"/>
            <a:ext cx="3075581" cy="31393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venir"/>
                <a:ea typeface="Avenir"/>
                <a:cs typeface="Avenir"/>
                <a:sym typeface="Avenir"/>
              </a:rPr>
              <a:t>Lifelong learning is the key to a richer, fuller and more satisfying life. Join us on this journey and discover new opportunities for growth and development, whatever your age. Together we can achieve more and embark on an unforgettable journey through life!</a:t>
            </a:r>
            <a:endParaRPr b="0" i="0" sz="1400" u="none" cap="none" strike="noStrike">
              <a:solidFill>
                <a:srgbClr val="000000"/>
              </a:solidFill>
              <a:latin typeface="Arial"/>
              <a:ea typeface="Arial"/>
              <a:cs typeface="Arial"/>
              <a:sym typeface="Arial"/>
            </a:endParaRPr>
          </a:p>
        </p:txBody>
      </p:sp>
      <p:pic>
        <p:nvPicPr>
          <p:cNvPr id="576" name="Google Shape;576;p32"/>
          <p:cNvPicPr preferRelativeResize="0"/>
          <p:nvPr/>
        </p:nvPicPr>
        <p:blipFill rotWithShape="1">
          <a:blip r:embed="rId3">
            <a:alphaModFix/>
          </a:blip>
          <a:srcRect b="0" l="0" r="0" t="0"/>
          <a:stretch/>
        </p:blipFill>
        <p:spPr>
          <a:xfrm>
            <a:off x="7062491" y="6330583"/>
            <a:ext cx="1554615" cy="3535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0" name="Shape 580"/>
        <p:cNvGrpSpPr/>
        <p:nvPr/>
      </p:nvGrpSpPr>
      <p:grpSpPr>
        <a:xfrm>
          <a:off x="0" y="0"/>
          <a:ext cx="0" cy="0"/>
          <a:chOff x="0" y="0"/>
          <a:chExt cx="0" cy="0"/>
        </a:xfrm>
      </p:grpSpPr>
      <p:sp>
        <p:nvSpPr>
          <p:cNvPr id="581" name="Google Shape;581;p3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582" name="Google Shape;582;p33"/>
          <p:cNvSpPr txBox="1"/>
          <p:nvPr>
            <p:ph type="title"/>
          </p:nvPr>
        </p:nvSpPr>
        <p:spPr>
          <a:xfrm>
            <a:off x="219521" y="-109124"/>
            <a:ext cx="8406005" cy="1507375"/>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000"/>
              <a:buFont typeface="Avenir"/>
              <a:buNone/>
            </a:pPr>
            <a:r>
              <a:rPr lang="en-US" sz="3000"/>
              <a:t>Integration</a:t>
            </a:r>
            <a:r>
              <a:rPr lang="en-US" sz="3000"/>
              <a:t> opportunities for you in Ptuj</a:t>
            </a:r>
            <a:endParaRPr sz="3000"/>
          </a:p>
        </p:txBody>
      </p:sp>
      <p:sp>
        <p:nvSpPr>
          <p:cNvPr id="583" name="Google Shape;583;p33"/>
          <p:cNvSpPr txBox="1"/>
          <p:nvPr>
            <p:ph idx="1" type="body"/>
          </p:nvPr>
        </p:nvSpPr>
        <p:spPr>
          <a:xfrm>
            <a:off x="219521" y="1398251"/>
            <a:ext cx="8406005" cy="5459749"/>
          </a:xfrm>
          <a:prstGeom prst="rect">
            <a:avLst/>
          </a:prstGeom>
          <a:noFill/>
          <a:ln>
            <a:noFill/>
          </a:ln>
        </p:spPr>
        <p:txBody>
          <a:bodyPr anchorCtr="0" anchor="t" bIns="45700" lIns="91425" spcFirstLastPara="1" rIns="91425" wrap="square" tIns="45700">
            <a:normAutofit/>
          </a:bodyPr>
          <a:lstStyle/>
          <a:p>
            <a:pPr indent="-342900" lvl="0" marL="342900" rtl="0" algn="l">
              <a:lnSpc>
                <a:spcPct val="110000"/>
              </a:lnSpc>
              <a:spcBef>
                <a:spcPts val="0"/>
              </a:spcBef>
              <a:spcAft>
                <a:spcPts val="0"/>
              </a:spcAft>
              <a:buClr>
                <a:schemeClr val="dk1"/>
              </a:buClr>
              <a:buSzPts val="1600"/>
              <a:buAutoNum type="arabicPeriod"/>
            </a:pPr>
            <a:r>
              <a:rPr b="1" lang="en-US" sz="1600"/>
              <a:t>Public University of Ptuj</a:t>
            </a:r>
            <a:endParaRPr/>
          </a:p>
          <a:p>
            <a:pPr indent="0" lvl="0" marL="0" rtl="0" algn="l">
              <a:lnSpc>
                <a:spcPct val="110000"/>
              </a:lnSpc>
              <a:spcBef>
                <a:spcPts val="1000"/>
              </a:spcBef>
              <a:spcAft>
                <a:spcPts val="0"/>
              </a:spcAft>
              <a:buClr>
                <a:schemeClr val="dk1"/>
              </a:buClr>
              <a:buSzPts val="1600"/>
              <a:buNone/>
            </a:pPr>
            <a:r>
              <a:rPr lang="en-US" sz="1600"/>
              <a:t>The Public University of Ptuj offers various educational programs for older people.</a:t>
            </a:r>
            <a:endParaRPr sz="1600"/>
          </a:p>
          <a:p>
            <a:pPr indent="0" lvl="0" marL="0" rtl="0" algn="l">
              <a:lnSpc>
                <a:spcPct val="110000"/>
              </a:lnSpc>
              <a:spcBef>
                <a:spcPts val="1000"/>
              </a:spcBef>
              <a:spcAft>
                <a:spcPts val="0"/>
              </a:spcAft>
              <a:buClr>
                <a:schemeClr val="dk1"/>
              </a:buClr>
              <a:buSzPts val="1600"/>
              <a:buNone/>
            </a:pPr>
            <a:r>
              <a:rPr lang="en-US" sz="1600"/>
              <a:t>Computer courses: basic and advanced use of computers, smartphones and the internet.</a:t>
            </a:r>
            <a:endParaRPr sz="1600"/>
          </a:p>
          <a:p>
            <a:pPr indent="0" lvl="0" marL="0" rtl="0" algn="l">
              <a:lnSpc>
                <a:spcPct val="110000"/>
              </a:lnSpc>
              <a:spcBef>
                <a:spcPts val="1000"/>
              </a:spcBef>
              <a:spcAft>
                <a:spcPts val="0"/>
              </a:spcAft>
              <a:buClr>
                <a:schemeClr val="dk1"/>
              </a:buClr>
              <a:buSzPts val="1600"/>
              <a:buNone/>
            </a:pPr>
            <a:r>
              <a:rPr lang="en-US" sz="1600"/>
              <a:t>Language courses: learning foreign languages such as English, German, Italian.</a:t>
            </a:r>
            <a:endParaRPr sz="1600"/>
          </a:p>
          <a:p>
            <a:pPr indent="0" lvl="0" marL="0" rtl="0" algn="l">
              <a:lnSpc>
                <a:spcPct val="110000"/>
              </a:lnSpc>
              <a:spcBef>
                <a:spcPts val="1000"/>
              </a:spcBef>
              <a:spcAft>
                <a:spcPts val="0"/>
              </a:spcAft>
              <a:buClr>
                <a:schemeClr val="dk1"/>
              </a:buClr>
              <a:buSzPts val="1600"/>
              <a:buNone/>
            </a:pPr>
            <a:r>
              <a:rPr lang="en-US" sz="1600"/>
              <a:t>Art workshops: painting, sculpting, creating handicrafts.</a:t>
            </a:r>
            <a:endParaRPr sz="1600"/>
          </a:p>
          <a:p>
            <a:pPr indent="0" lvl="0" marL="0" rtl="0" algn="l">
              <a:lnSpc>
                <a:spcPct val="110000"/>
              </a:lnSpc>
              <a:spcBef>
                <a:spcPts val="1000"/>
              </a:spcBef>
              <a:spcAft>
                <a:spcPts val="0"/>
              </a:spcAft>
              <a:buClr>
                <a:schemeClr val="dk1"/>
              </a:buClr>
              <a:buSzPts val="1600"/>
              <a:buNone/>
            </a:pPr>
            <a:r>
              <a:rPr lang="en-US" sz="1600"/>
              <a:t>Health workshops: Lectures and workshops on healthy lifestyle, nutrition, exercise.</a:t>
            </a:r>
            <a:endParaRPr sz="1600"/>
          </a:p>
          <a:p>
            <a:pPr indent="0" lvl="0" marL="0" rtl="0" algn="l">
              <a:lnSpc>
                <a:spcPct val="110000"/>
              </a:lnSpc>
              <a:spcBef>
                <a:spcPts val="1000"/>
              </a:spcBef>
              <a:spcAft>
                <a:spcPts val="0"/>
              </a:spcAft>
              <a:buClr>
                <a:schemeClr val="dk1"/>
              </a:buClr>
              <a:buSzPts val="1600"/>
              <a:buNone/>
            </a:pPr>
            <a:r>
              <a:t/>
            </a:r>
            <a:endParaRPr sz="1600"/>
          </a:p>
          <a:p>
            <a:pPr indent="0" lvl="0" marL="0" rtl="0" algn="l">
              <a:lnSpc>
                <a:spcPct val="110000"/>
              </a:lnSpc>
              <a:spcBef>
                <a:spcPts val="1000"/>
              </a:spcBef>
              <a:spcAft>
                <a:spcPts val="0"/>
              </a:spcAft>
              <a:buClr>
                <a:schemeClr val="dk1"/>
              </a:buClr>
              <a:buSzPts val="1600"/>
              <a:buNone/>
            </a:pPr>
            <a:r>
              <a:rPr b="1" lang="en-US" sz="1600"/>
              <a:t>2. University for the Third Age Ptuj</a:t>
            </a:r>
            <a:endParaRPr b="1" sz="1600"/>
          </a:p>
          <a:p>
            <a:pPr indent="0" lvl="0" marL="0" rtl="0" algn="l">
              <a:lnSpc>
                <a:spcPct val="110000"/>
              </a:lnSpc>
              <a:spcBef>
                <a:spcPts val="1000"/>
              </a:spcBef>
              <a:spcAft>
                <a:spcPts val="0"/>
              </a:spcAft>
              <a:buClr>
                <a:schemeClr val="dk1"/>
              </a:buClr>
              <a:buSzPts val="1600"/>
              <a:buNone/>
            </a:pPr>
            <a:r>
              <a:rPr lang="en-US" sz="1600"/>
              <a:t>The University of the Third Age offers educational programs tailored to older people:</a:t>
            </a:r>
            <a:endParaRPr sz="1600"/>
          </a:p>
          <a:p>
            <a:pPr indent="0" lvl="0" marL="0" rtl="0" algn="l">
              <a:lnSpc>
                <a:spcPct val="110000"/>
              </a:lnSpc>
              <a:spcBef>
                <a:spcPts val="1000"/>
              </a:spcBef>
              <a:spcAft>
                <a:spcPts val="0"/>
              </a:spcAft>
              <a:buClr>
                <a:schemeClr val="dk1"/>
              </a:buClr>
              <a:buSzPts val="1600"/>
              <a:buNone/>
            </a:pPr>
            <a:r>
              <a:rPr lang="en-US" sz="1600"/>
              <a:t>Lectures: various topics such as history, culture, natural sciences.</a:t>
            </a:r>
            <a:endParaRPr sz="1600"/>
          </a:p>
          <a:p>
            <a:pPr indent="0" lvl="0" marL="0" rtl="0" algn="l">
              <a:lnSpc>
                <a:spcPct val="110000"/>
              </a:lnSpc>
              <a:spcBef>
                <a:spcPts val="1000"/>
              </a:spcBef>
              <a:spcAft>
                <a:spcPts val="0"/>
              </a:spcAft>
              <a:buClr>
                <a:schemeClr val="dk1"/>
              </a:buClr>
              <a:buSzPts val="1600"/>
              <a:buNone/>
            </a:pPr>
            <a:r>
              <a:rPr lang="en-US" sz="1600"/>
              <a:t>Workshops and courses: art, language, computer.</a:t>
            </a:r>
            <a:endParaRPr sz="1600"/>
          </a:p>
          <a:p>
            <a:pPr indent="0" lvl="0" marL="0" rtl="0" algn="l">
              <a:lnSpc>
                <a:spcPct val="110000"/>
              </a:lnSpc>
              <a:spcBef>
                <a:spcPts val="1000"/>
              </a:spcBef>
              <a:spcAft>
                <a:spcPts val="0"/>
              </a:spcAft>
              <a:buClr>
                <a:schemeClr val="dk1"/>
              </a:buClr>
              <a:buSzPts val="1600"/>
              <a:buNone/>
            </a:pPr>
            <a:r>
              <a:rPr lang="en-US" sz="1600"/>
              <a:t>Social activities: organization of excursions, cultural events, meetings.</a:t>
            </a:r>
            <a:endParaRPr sz="1600"/>
          </a:p>
          <a:p>
            <a:pPr indent="0" lvl="0" marL="0" rtl="0" algn="l">
              <a:lnSpc>
                <a:spcPct val="110000"/>
              </a:lnSpc>
              <a:spcBef>
                <a:spcPts val="1000"/>
              </a:spcBef>
              <a:spcAft>
                <a:spcPts val="0"/>
              </a:spcAft>
              <a:buClr>
                <a:schemeClr val="dk1"/>
              </a:buClr>
              <a:buSzPts val="600"/>
              <a:buNone/>
            </a:pPr>
            <a:r>
              <a:t/>
            </a:r>
            <a:endParaRPr sz="600"/>
          </a:p>
        </p:txBody>
      </p:sp>
      <p:sp>
        <p:nvSpPr>
          <p:cNvPr id="584" name="Google Shape;584;p33"/>
          <p:cNvSpPr/>
          <p:nvPr/>
        </p:nvSpPr>
        <p:spPr>
          <a:xfrm rot="10800000">
            <a:off x="8696640" y="-148"/>
            <a:ext cx="3495360" cy="340144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585" name="Google Shape;585;p33"/>
          <p:cNvSpPr/>
          <p:nvPr/>
        </p:nvSpPr>
        <p:spPr>
          <a:xfrm flipH="1" rot="10800000">
            <a:off x="8695889" y="-5385"/>
            <a:ext cx="3496111" cy="3401447"/>
          </a:xfrm>
          <a:custGeom>
            <a:rect b="b" l="l" r="r" t="t"/>
            <a:pathLst>
              <a:path extrusionOk="0" h="2559050" w="2559050">
                <a:moveTo>
                  <a:pt x="0" y="0"/>
                </a:moveTo>
                <a:lnTo>
                  <a:pt x="2559050" y="0"/>
                </a:lnTo>
                <a:cubicBezTo>
                  <a:pt x="2559050" y="1413324"/>
                  <a:pt x="1413324" y="2559050"/>
                  <a:pt x="0" y="2559050"/>
                </a:cubicBezTo>
                <a:close/>
              </a:path>
            </a:pathLst>
          </a:cu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pic>
        <p:nvPicPr>
          <p:cNvPr id="586" name="Google Shape;586;p33"/>
          <p:cNvPicPr preferRelativeResize="0"/>
          <p:nvPr/>
        </p:nvPicPr>
        <p:blipFill rotWithShape="1">
          <a:blip r:embed="rId3">
            <a:alphaModFix/>
          </a:blip>
          <a:srcRect b="0" l="12857" r="15695" t="0"/>
          <a:stretch/>
        </p:blipFill>
        <p:spPr>
          <a:xfrm>
            <a:off x="8696640" y="3396062"/>
            <a:ext cx="3496111" cy="3461938"/>
          </a:xfrm>
          <a:prstGeom prst="rect">
            <a:avLst/>
          </a:prstGeom>
          <a:noFill/>
          <a:ln>
            <a:noFill/>
          </a:ln>
        </p:spPr>
      </p:pic>
      <p:pic>
        <p:nvPicPr>
          <p:cNvPr id="587" name="Google Shape;587;p33"/>
          <p:cNvPicPr preferRelativeResize="0"/>
          <p:nvPr/>
        </p:nvPicPr>
        <p:blipFill rotWithShape="1">
          <a:blip r:embed="rId4">
            <a:alphaModFix/>
          </a:blip>
          <a:srcRect b="0" l="0" r="0" t="0"/>
          <a:stretch/>
        </p:blipFill>
        <p:spPr>
          <a:xfrm>
            <a:off x="8625526" y="2078887"/>
            <a:ext cx="1377815" cy="1377815"/>
          </a:xfrm>
          <a:prstGeom prst="rect">
            <a:avLst/>
          </a:prstGeom>
          <a:noFill/>
          <a:ln>
            <a:noFill/>
          </a:ln>
        </p:spPr>
      </p:pic>
      <p:pic>
        <p:nvPicPr>
          <p:cNvPr id="588" name="Google Shape;588;p33"/>
          <p:cNvPicPr preferRelativeResize="0"/>
          <p:nvPr/>
        </p:nvPicPr>
        <p:blipFill rotWithShape="1">
          <a:blip r:embed="rId5">
            <a:alphaModFix/>
          </a:blip>
          <a:srcRect b="0" l="0" r="0" t="0"/>
          <a:stretch/>
        </p:blipFill>
        <p:spPr>
          <a:xfrm>
            <a:off x="10569422" y="141355"/>
            <a:ext cx="1554615" cy="3535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2" name="Shape 592"/>
        <p:cNvGrpSpPr/>
        <p:nvPr/>
      </p:nvGrpSpPr>
      <p:grpSpPr>
        <a:xfrm>
          <a:off x="0" y="0"/>
          <a:ext cx="0" cy="0"/>
          <a:chOff x="0" y="0"/>
          <a:chExt cx="0" cy="0"/>
        </a:xfrm>
      </p:grpSpPr>
      <p:sp>
        <p:nvSpPr>
          <p:cNvPr id="593" name="Google Shape;593;p3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594" name="Google Shape;594;p34"/>
          <p:cNvSpPr txBox="1"/>
          <p:nvPr>
            <p:ph idx="1" type="body"/>
          </p:nvPr>
        </p:nvSpPr>
        <p:spPr>
          <a:xfrm>
            <a:off x="339365" y="452487"/>
            <a:ext cx="8201320" cy="6127422"/>
          </a:xfrm>
          <a:prstGeom prst="rect">
            <a:avLst/>
          </a:prstGeom>
          <a:noFill/>
          <a:ln>
            <a:noFill/>
          </a:ln>
        </p:spPr>
        <p:txBody>
          <a:bodyPr anchorCtr="0" anchor="t" bIns="45700" lIns="91425" spcFirstLastPara="1" rIns="91425" wrap="square" tIns="45700">
            <a:normAutofit fontScale="92500"/>
          </a:bodyPr>
          <a:lstStyle/>
          <a:p>
            <a:pPr indent="0" lvl="0" marL="0" rtl="0" algn="l">
              <a:lnSpc>
                <a:spcPct val="110000"/>
              </a:lnSpc>
              <a:spcBef>
                <a:spcPts val="0"/>
              </a:spcBef>
              <a:spcAft>
                <a:spcPts val="0"/>
              </a:spcAft>
              <a:buClr>
                <a:schemeClr val="dk1"/>
              </a:buClr>
              <a:buSzPct val="100000"/>
              <a:buNone/>
            </a:pPr>
            <a:r>
              <a:t/>
            </a:r>
            <a:endParaRPr b="1" sz="1000"/>
          </a:p>
          <a:p>
            <a:pPr indent="0" lvl="0" marL="0" rtl="0" algn="l">
              <a:lnSpc>
                <a:spcPct val="110000"/>
              </a:lnSpc>
              <a:spcBef>
                <a:spcPts val="1000"/>
              </a:spcBef>
              <a:spcAft>
                <a:spcPts val="0"/>
              </a:spcAft>
              <a:buClr>
                <a:schemeClr val="dk1"/>
              </a:buClr>
              <a:buSzPct val="100000"/>
              <a:buNone/>
            </a:pPr>
            <a:r>
              <a:rPr b="1" lang="en-US"/>
              <a:t>3. Ivan Potrč Library Ptuj</a:t>
            </a:r>
            <a:endParaRPr b="1"/>
          </a:p>
          <a:p>
            <a:pPr indent="0" lvl="0" marL="0" rtl="0" algn="l">
              <a:lnSpc>
                <a:spcPct val="110000"/>
              </a:lnSpc>
              <a:spcBef>
                <a:spcPts val="1000"/>
              </a:spcBef>
              <a:spcAft>
                <a:spcPts val="0"/>
              </a:spcAft>
              <a:buClr>
                <a:schemeClr val="dk1"/>
              </a:buClr>
              <a:buSzPct val="100000"/>
              <a:buNone/>
            </a:pPr>
            <a:r>
              <a:rPr lang="en-US"/>
              <a:t>The Ivan Potrč Library Ptuj offers many opportunities for lifelong learning:</a:t>
            </a:r>
            <a:endParaRPr/>
          </a:p>
          <a:p>
            <a:pPr indent="0" lvl="0" marL="0" rtl="0" algn="l">
              <a:lnSpc>
                <a:spcPct val="110000"/>
              </a:lnSpc>
              <a:spcBef>
                <a:spcPts val="1000"/>
              </a:spcBef>
              <a:spcAft>
                <a:spcPts val="0"/>
              </a:spcAft>
              <a:buClr>
                <a:schemeClr val="dk1"/>
              </a:buClr>
              <a:buSzPct val="100000"/>
              <a:buNone/>
            </a:pPr>
            <a:r>
              <a:rPr lang="en-US"/>
              <a:t>Book Club: regular meetings for book lovers to discuss the books they have read.</a:t>
            </a:r>
            <a:endParaRPr/>
          </a:p>
          <a:p>
            <a:pPr indent="0" lvl="0" marL="0" rtl="0" algn="l">
              <a:lnSpc>
                <a:spcPct val="110000"/>
              </a:lnSpc>
              <a:spcBef>
                <a:spcPts val="1000"/>
              </a:spcBef>
              <a:spcAft>
                <a:spcPts val="0"/>
              </a:spcAft>
              <a:buClr>
                <a:schemeClr val="dk1"/>
              </a:buClr>
              <a:buSzPct val="100000"/>
              <a:buNone/>
            </a:pPr>
            <a:r>
              <a:rPr lang="en-US"/>
              <a:t>Educational programs: lectures, workshops and seminars on various topics..</a:t>
            </a:r>
            <a:endParaRPr/>
          </a:p>
          <a:p>
            <a:pPr indent="0" lvl="0" marL="0" rtl="0" algn="l">
              <a:lnSpc>
                <a:spcPct val="110000"/>
              </a:lnSpc>
              <a:spcBef>
                <a:spcPts val="1000"/>
              </a:spcBef>
              <a:spcAft>
                <a:spcPts val="0"/>
              </a:spcAft>
              <a:buClr>
                <a:schemeClr val="dk1"/>
              </a:buClr>
              <a:buSzPct val="100000"/>
              <a:buNone/>
            </a:pPr>
            <a:r>
              <a:t/>
            </a:r>
            <a:endParaRPr b="1"/>
          </a:p>
          <a:p>
            <a:pPr indent="0" lvl="0" marL="0" rtl="0" algn="l">
              <a:lnSpc>
                <a:spcPct val="110000"/>
              </a:lnSpc>
              <a:spcBef>
                <a:spcPts val="1000"/>
              </a:spcBef>
              <a:spcAft>
                <a:spcPts val="0"/>
              </a:spcAft>
              <a:buClr>
                <a:schemeClr val="dk1"/>
              </a:buClr>
              <a:buSzPct val="100000"/>
              <a:buNone/>
            </a:pPr>
            <a:r>
              <a:rPr b="1" lang="en-US"/>
              <a:t>4. Kulturna društva in centri</a:t>
            </a:r>
            <a:endParaRPr/>
          </a:p>
          <a:p>
            <a:pPr indent="0" lvl="0" marL="0" rtl="0" algn="l">
              <a:lnSpc>
                <a:spcPct val="110000"/>
              </a:lnSpc>
              <a:spcBef>
                <a:spcPts val="1000"/>
              </a:spcBef>
              <a:spcAft>
                <a:spcPts val="0"/>
              </a:spcAft>
              <a:buClr>
                <a:schemeClr val="dk1"/>
              </a:buClr>
              <a:buSzPct val="100000"/>
              <a:buNone/>
            </a:pPr>
            <a:r>
              <a:rPr lang="en-US"/>
              <a:t>Kulturno društvo Ptuj: Organization of cultural events, workshops and courses. </a:t>
            </a:r>
            <a:endParaRPr/>
          </a:p>
          <a:p>
            <a:pPr indent="0" lvl="0" marL="0" rtl="0" algn="l">
              <a:lnSpc>
                <a:spcPct val="110000"/>
              </a:lnSpc>
              <a:spcBef>
                <a:spcPts val="1000"/>
              </a:spcBef>
              <a:spcAft>
                <a:spcPts val="0"/>
              </a:spcAft>
              <a:buClr>
                <a:schemeClr val="dk1"/>
              </a:buClr>
              <a:buSzPct val="100000"/>
              <a:buNone/>
            </a:pPr>
            <a:r>
              <a:rPr lang="en-US"/>
              <a:t>Youth Centre Ptuj: Intergenerational activities where older people can interact with younger generations.</a:t>
            </a:r>
            <a:endParaRPr/>
          </a:p>
          <a:p>
            <a:pPr indent="0" lvl="0" marL="0" rtl="0" algn="l">
              <a:lnSpc>
                <a:spcPct val="110000"/>
              </a:lnSpc>
              <a:spcBef>
                <a:spcPts val="1000"/>
              </a:spcBef>
              <a:spcAft>
                <a:spcPts val="0"/>
              </a:spcAft>
              <a:buClr>
                <a:schemeClr val="dk1"/>
              </a:buClr>
              <a:buSzPct val="100000"/>
              <a:buNone/>
            </a:pPr>
            <a:r>
              <a:t/>
            </a:r>
            <a:endParaRPr/>
          </a:p>
          <a:p>
            <a:pPr indent="0" lvl="0" marL="0" rtl="0" algn="l">
              <a:lnSpc>
                <a:spcPct val="110000"/>
              </a:lnSpc>
              <a:spcBef>
                <a:spcPts val="1000"/>
              </a:spcBef>
              <a:spcAft>
                <a:spcPts val="0"/>
              </a:spcAft>
              <a:buClr>
                <a:schemeClr val="dk1"/>
              </a:buClr>
              <a:buSzPct val="100000"/>
              <a:buNone/>
            </a:pPr>
            <a:r>
              <a:rPr b="1" lang="en-US"/>
              <a:t>5. Municipality of Ptuj</a:t>
            </a:r>
            <a:endParaRPr b="1"/>
          </a:p>
          <a:p>
            <a:pPr indent="0" lvl="0" marL="0" rtl="0" algn="l">
              <a:lnSpc>
                <a:spcPct val="110000"/>
              </a:lnSpc>
              <a:spcBef>
                <a:spcPts val="1000"/>
              </a:spcBef>
              <a:spcAft>
                <a:spcPts val="0"/>
              </a:spcAft>
              <a:buClr>
                <a:schemeClr val="dk1"/>
              </a:buClr>
              <a:buSzPct val="100000"/>
              <a:buNone/>
            </a:pPr>
            <a:r>
              <a:rPr lang="en-US"/>
              <a:t>The Municipality of Ptuj regularly organizes various projects and programs for older people:</a:t>
            </a:r>
            <a:endParaRPr/>
          </a:p>
          <a:p>
            <a:pPr indent="0" lvl="0" marL="0" rtl="0" algn="l">
              <a:lnSpc>
                <a:spcPct val="110000"/>
              </a:lnSpc>
              <a:spcBef>
                <a:spcPts val="1000"/>
              </a:spcBef>
              <a:spcAft>
                <a:spcPts val="0"/>
              </a:spcAft>
              <a:buClr>
                <a:schemeClr val="dk1"/>
              </a:buClr>
              <a:buSzPct val="100000"/>
              <a:buNone/>
            </a:pPr>
            <a:r>
              <a:rPr lang="en-US"/>
              <a:t>Project "Active Ageing": includes training, workshops, lectures and social activities for senior citizens</a:t>
            </a:r>
            <a:r>
              <a:rPr b="1" lang="en-US"/>
              <a:t>.</a:t>
            </a:r>
            <a:endParaRPr/>
          </a:p>
        </p:txBody>
      </p:sp>
      <p:sp>
        <p:nvSpPr>
          <p:cNvPr id="595" name="Google Shape;595;p34"/>
          <p:cNvSpPr/>
          <p:nvPr/>
        </p:nvSpPr>
        <p:spPr>
          <a:xfrm rot="10800000">
            <a:off x="8696640" y="-148"/>
            <a:ext cx="3495360" cy="340144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596" name="Google Shape;596;p34"/>
          <p:cNvSpPr/>
          <p:nvPr/>
        </p:nvSpPr>
        <p:spPr>
          <a:xfrm flipH="1" rot="10800000">
            <a:off x="8695889" y="-5385"/>
            <a:ext cx="3496111" cy="3401447"/>
          </a:xfrm>
          <a:custGeom>
            <a:rect b="b" l="l" r="r" t="t"/>
            <a:pathLst>
              <a:path extrusionOk="0" h="2559050" w="2559050">
                <a:moveTo>
                  <a:pt x="0" y="0"/>
                </a:moveTo>
                <a:lnTo>
                  <a:pt x="2559050" y="0"/>
                </a:lnTo>
                <a:cubicBezTo>
                  <a:pt x="2559050" y="1413324"/>
                  <a:pt x="1413324" y="2559050"/>
                  <a:pt x="0" y="2559050"/>
                </a:cubicBezTo>
                <a:close/>
              </a:path>
            </a:pathLst>
          </a:cu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pic>
        <p:nvPicPr>
          <p:cNvPr id="597" name="Google Shape;597;p34"/>
          <p:cNvPicPr preferRelativeResize="0"/>
          <p:nvPr/>
        </p:nvPicPr>
        <p:blipFill rotWithShape="1">
          <a:blip r:embed="rId3">
            <a:alphaModFix/>
          </a:blip>
          <a:srcRect b="-3" l="19320" r="23873" t="0"/>
          <a:stretch/>
        </p:blipFill>
        <p:spPr>
          <a:xfrm>
            <a:off x="8696640" y="3396062"/>
            <a:ext cx="3496111" cy="3461938"/>
          </a:xfrm>
          <a:prstGeom prst="rect">
            <a:avLst/>
          </a:prstGeom>
          <a:noFill/>
          <a:ln>
            <a:noFill/>
          </a:ln>
        </p:spPr>
      </p:pic>
      <p:pic>
        <p:nvPicPr>
          <p:cNvPr id="598" name="Google Shape;598;p34"/>
          <p:cNvPicPr preferRelativeResize="0"/>
          <p:nvPr/>
        </p:nvPicPr>
        <p:blipFill rotWithShape="1">
          <a:blip r:embed="rId4">
            <a:alphaModFix/>
          </a:blip>
          <a:srcRect b="0" l="0" r="0" t="0"/>
          <a:stretch/>
        </p:blipFill>
        <p:spPr>
          <a:xfrm>
            <a:off x="8695138" y="2013011"/>
            <a:ext cx="1377815" cy="1377815"/>
          </a:xfrm>
          <a:prstGeom prst="rect">
            <a:avLst/>
          </a:prstGeom>
          <a:noFill/>
          <a:ln>
            <a:noFill/>
          </a:ln>
        </p:spPr>
      </p:pic>
      <p:pic>
        <p:nvPicPr>
          <p:cNvPr id="599" name="Google Shape;599;p34"/>
          <p:cNvPicPr preferRelativeResize="0"/>
          <p:nvPr/>
        </p:nvPicPr>
        <p:blipFill rotWithShape="1">
          <a:blip r:embed="rId5">
            <a:alphaModFix/>
          </a:blip>
          <a:srcRect b="0" l="0" r="0" t="0"/>
          <a:stretch/>
        </p:blipFill>
        <p:spPr>
          <a:xfrm>
            <a:off x="10637385" y="98888"/>
            <a:ext cx="1554615" cy="3535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3" name="Shape 603"/>
        <p:cNvGrpSpPr/>
        <p:nvPr/>
      </p:nvGrpSpPr>
      <p:grpSpPr>
        <a:xfrm>
          <a:off x="0" y="0"/>
          <a:ext cx="0" cy="0"/>
          <a:chOff x="0" y="0"/>
          <a:chExt cx="0" cy="0"/>
        </a:xfrm>
      </p:grpSpPr>
      <p:sp>
        <p:nvSpPr>
          <p:cNvPr id="604" name="Google Shape;604;p3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605" name="Google Shape;605;p35"/>
          <p:cNvSpPr txBox="1"/>
          <p:nvPr>
            <p:ph type="title"/>
          </p:nvPr>
        </p:nvSpPr>
        <p:spPr>
          <a:xfrm>
            <a:off x="219521" y="-109124"/>
            <a:ext cx="8406005" cy="150737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0000"/>
              </a:lnSpc>
              <a:spcBef>
                <a:spcPts val="0"/>
              </a:spcBef>
              <a:spcAft>
                <a:spcPts val="0"/>
              </a:spcAft>
              <a:buClr>
                <a:schemeClr val="dk1"/>
              </a:buClr>
              <a:buSzPct val="100000"/>
              <a:buFont typeface="Avenir"/>
              <a:buNone/>
            </a:pPr>
            <a:r>
              <a:rPr lang="en-US" sz="3000"/>
              <a:t>I</a:t>
            </a:r>
            <a:r>
              <a:rPr lang="en-US" sz="3000"/>
              <a:t>ntegration opportunities for you in Murska Sobota</a:t>
            </a:r>
            <a:endParaRPr sz="3000"/>
          </a:p>
          <a:p>
            <a:pPr indent="0" lvl="0" marL="0" rtl="0" algn="l">
              <a:lnSpc>
                <a:spcPct val="110000"/>
              </a:lnSpc>
              <a:spcBef>
                <a:spcPts val="0"/>
              </a:spcBef>
              <a:spcAft>
                <a:spcPts val="0"/>
              </a:spcAft>
              <a:buClr>
                <a:schemeClr val="dk1"/>
              </a:buClr>
              <a:buSzPct val="100000"/>
              <a:buFont typeface="Avenir"/>
              <a:buNone/>
            </a:pPr>
            <a:r>
              <a:t/>
            </a:r>
            <a:endParaRPr sz="3000"/>
          </a:p>
        </p:txBody>
      </p:sp>
      <p:sp>
        <p:nvSpPr>
          <p:cNvPr id="606" name="Google Shape;606;p35"/>
          <p:cNvSpPr txBox="1"/>
          <p:nvPr>
            <p:ph idx="1" type="body"/>
          </p:nvPr>
        </p:nvSpPr>
        <p:spPr>
          <a:xfrm>
            <a:off x="219521" y="1398251"/>
            <a:ext cx="8406005" cy="5459749"/>
          </a:xfrm>
          <a:prstGeom prst="rect">
            <a:avLst/>
          </a:prstGeom>
          <a:noFill/>
          <a:ln>
            <a:noFill/>
          </a:ln>
        </p:spPr>
        <p:txBody>
          <a:bodyPr anchorCtr="0" anchor="t" bIns="45700" lIns="91425" spcFirstLastPara="1" rIns="91425" wrap="square" tIns="45700">
            <a:normAutofit/>
          </a:bodyPr>
          <a:lstStyle/>
          <a:p>
            <a:pPr indent="-342900" lvl="0" marL="342900" rtl="0" algn="l">
              <a:lnSpc>
                <a:spcPct val="110000"/>
              </a:lnSpc>
              <a:spcBef>
                <a:spcPts val="0"/>
              </a:spcBef>
              <a:spcAft>
                <a:spcPts val="0"/>
              </a:spcAft>
              <a:buClr>
                <a:schemeClr val="dk1"/>
              </a:buClr>
              <a:buSzPts val="1600"/>
              <a:buAutoNum type="arabicPeriod"/>
            </a:pPr>
            <a:r>
              <a:rPr b="1" lang="en-US" sz="1600"/>
              <a:t>University for Adult Education of Murska Sobota</a:t>
            </a:r>
            <a:endParaRPr b="1" sz="1600"/>
          </a:p>
          <a:p>
            <a:pPr indent="0" lvl="0" marL="0" rtl="0" algn="l">
              <a:lnSpc>
                <a:spcPct val="110000"/>
              </a:lnSpc>
              <a:spcBef>
                <a:spcPts val="1000"/>
              </a:spcBef>
              <a:spcAft>
                <a:spcPts val="0"/>
              </a:spcAft>
              <a:buClr>
                <a:schemeClr val="dk1"/>
              </a:buClr>
              <a:buSzPts val="1600"/>
              <a:buNone/>
            </a:pPr>
            <a:r>
              <a:rPr lang="en-US" sz="1600"/>
              <a:t>University for Adult Education of Murska Sobota offers various educational programs for older people. </a:t>
            </a:r>
            <a:endParaRPr/>
          </a:p>
          <a:p>
            <a:pPr indent="0" lvl="0" marL="0" rtl="0" algn="l">
              <a:lnSpc>
                <a:spcPct val="110000"/>
              </a:lnSpc>
              <a:spcBef>
                <a:spcPts val="1000"/>
              </a:spcBef>
              <a:spcAft>
                <a:spcPts val="0"/>
              </a:spcAft>
              <a:buClr>
                <a:schemeClr val="dk1"/>
              </a:buClr>
              <a:buSzPts val="1600"/>
              <a:buNone/>
            </a:pPr>
            <a:r>
              <a:rPr lang="en-US" sz="1600"/>
              <a:t>Computer courses: basic and advanced use of computers, smartphones and the internet.</a:t>
            </a:r>
            <a:endParaRPr sz="1600"/>
          </a:p>
          <a:p>
            <a:pPr indent="0" lvl="0" marL="0" rtl="0" algn="l">
              <a:lnSpc>
                <a:spcPct val="110000"/>
              </a:lnSpc>
              <a:spcBef>
                <a:spcPts val="1000"/>
              </a:spcBef>
              <a:spcAft>
                <a:spcPts val="0"/>
              </a:spcAft>
              <a:buClr>
                <a:schemeClr val="dk1"/>
              </a:buClr>
              <a:buSzPts val="1600"/>
              <a:buNone/>
            </a:pPr>
            <a:r>
              <a:rPr lang="en-US" sz="1600"/>
              <a:t>Language courses: learning foreign languages such as English, German, Italian, French, Spanish, Russian.</a:t>
            </a:r>
            <a:endParaRPr sz="1600"/>
          </a:p>
          <a:p>
            <a:pPr indent="0" lvl="0" marL="0" rtl="0" algn="l">
              <a:lnSpc>
                <a:spcPct val="110000"/>
              </a:lnSpc>
              <a:spcBef>
                <a:spcPts val="1000"/>
              </a:spcBef>
              <a:spcAft>
                <a:spcPts val="0"/>
              </a:spcAft>
              <a:buClr>
                <a:schemeClr val="dk1"/>
              </a:buClr>
              <a:buSzPts val="1600"/>
              <a:buNone/>
            </a:pPr>
            <a:r>
              <a:rPr lang="en-US" sz="1600"/>
              <a:t>Art workshops: calligraphy, study circles (manual skills, cooking).</a:t>
            </a:r>
            <a:endParaRPr sz="1600"/>
          </a:p>
          <a:p>
            <a:pPr indent="0" lvl="0" marL="0" rtl="0" algn="l">
              <a:lnSpc>
                <a:spcPct val="110000"/>
              </a:lnSpc>
              <a:spcBef>
                <a:spcPts val="1000"/>
              </a:spcBef>
              <a:spcAft>
                <a:spcPts val="0"/>
              </a:spcAft>
              <a:buClr>
                <a:schemeClr val="dk1"/>
              </a:buClr>
              <a:buSzPts val="1600"/>
              <a:buNone/>
            </a:pPr>
            <a:r>
              <a:rPr lang="en-US" sz="1600"/>
              <a:t>Health workshops: lectures and workshops on healthy lifestyle, nutrition and exercise.</a:t>
            </a:r>
            <a:endParaRPr sz="1600"/>
          </a:p>
          <a:p>
            <a:pPr indent="0" lvl="0" marL="0" rtl="0" algn="l">
              <a:lnSpc>
                <a:spcPct val="110000"/>
              </a:lnSpc>
              <a:spcBef>
                <a:spcPts val="1000"/>
              </a:spcBef>
              <a:spcAft>
                <a:spcPts val="0"/>
              </a:spcAft>
              <a:buClr>
                <a:schemeClr val="dk1"/>
              </a:buClr>
              <a:buSzPts val="1600"/>
              <a:buNone/>
            </a:pPr>
            <a:r>
              <a:rPr b="1" lang="en-US" sz="1600"/>
              <a:t>2. University for the Third Age at University for Adult Education of Murska Sobota</a:t>
            </a:r>
            <a:endParaRPr b="1" sz="1600"/>
          </a:p>
          <a:p>
            <a:pPr indent="0" lvl="0" marL="0" rtl="0" algn="l">
              <a:lnSpc>
                <a:spcPct val="110000"/>
              </a:lnSpc>
              <a:spcBef>
                <a:spcPts val="1000"/>
              </a:spcBef>
              <a:spcAft>
                <a:spcPts val="0"/>
              </a:spcAft>
              <a:buClr>
                <a:schemeClr val="dk1"/>
              </a:buClr>
              <a:buSzPts val="1600"/>
              <a:buNone/>
            </a:pPr>
            <a:r>
              <a:rPr lang="en-US" sz="1600"/>
              <a:t>The University of the Third Age offers educational programs tailored to older people:</a:t>
            </a:r>
            <a:endParaRPr sz="1600"/>
          </a:p>
          <a:p>
            <a:pPr indent="0" lvl="0" marL="0" rtl="0" algn="l">
              <a:lnSpc>
                <a:spcPct val="110000"/>
              </a:lnSpc>
              <a:spcBef>
                <a:spcPts val="1000"/>
              </a:spcBef>
              <a:spcAft>
                <a:spcPts val="0"/>
              </a:spcAft>
              <a:buClr>
                <a:schemeClr val="dk1"/>
              </a:buClr>
              <a:buSzPts val="1600"/>
              <a:buNone/>
            </a:pPr>
            <a:r>
              <a:rPr lang="en-US" sz="1600"/>
              <a:t>Lectures: various topics such as history, culture, natural sciences.</a:t>
            </a:r>
            <a:endParaRPr sz="1600"/>
          </a:p>
          <a:p>
            <a:pPr indent="0" lvl="0" marL="0" rtl="0" algn="l">
              <a:lnSpc>
                <a:spcPct val="110000"/>
              </a:lnSpc>
              <a:spcBef>
                <a:spcPts val="1000"/>
              </a:spcBef>
              <a:spcAft>
                <a:spcPts val="0"/>
              </a:spcAft>
              <a:buClr>
                <a:schemeClr val="dk1"/>
              </a:buClr>
              <a:buSzPts val="1600"/>
              <a:buNone/>
            </a:pPr>
            <a:r>
              <a:rPr lang="en-US" sz="1600"/>
              <a:t>Workshops and courses: art, language, computer.</a:t>
            </a:r>
            <a:endParaRPr sz="1600"/>
          </a:p>
          <a:p>
            <a:pPr indent="0" lvl="0" marL="0" rtl="0" algn="l">
              <a:lnSpc>
                <a:spcPct val="110000"/>
              </a:lnSpc>
              <a:spcBef>
                <a:spcPts val="1000"/>
              </a:spcBef>
              <a:spcAft>
                <a:spcPts val="0"/>
              </a:spcAft>
              <a:buClr>
                <a:schemeClr val="dk1"/>
              </a:buClr>
              <a:buSzPts val="1600"/>
              <a:buNone/>
            </a:pPr>
            <a:r>
              <a:rPr lang="en-US" sz="1600"/>
              <a:t>Social activities: organization of excursions, cultural events, meetings.</a:t>
            </a:r>
            <a:endParaRPr sz="1600"/>
          </a:p>
          <a:p>
            <a:pPr indent="0" lvl="0" marL="0" rtl="0" algn="l">
              <a:lnSpc>
                <a:spcPct val="110000"/>
              </a:lnSpc>
              <a:spcBef>
                <a:spcPts val="1000"/>
              </a:spcBef>
              <a:spcAft>
                <a:spcPts val="0"/>
              </a:spcAft>
              <a:buClr>
                <a:schemeClr val="dk1"/>
              </a:buClr>
              <a:buSzPts val="600"/>
              <a:buNone/>
            </a:pPr>
            <a:r>
              <a:t/>
            </a:r>
            <a:endParaRPr sz="600"/>
          </a:p>
        </p:txBody>
      </p:sp>
      <p:sp>
        <p:nvSpPr>
          <p:cNvPr id="607" name="Google Shape;607;p35"/>
          <p:cNvSpPr/>
          <p:nvPr/>
        </p:nvSpPr>
        <p:spPr>
          <a:xfrm rot="10800000">
            <a:off x="8696640" y="-148"/>
            <a:ext cx="3495360" cy="340144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608" name="Google Shape;608;p35"/>
          <p:cNvSpPr/>
          <p:nvPr/>
        </p:nvSpPr>
        <p:spPr>
          <a:xfrm flipH="1" rot="10800000">
            <a:off x="8695889" y="-5385"/>
            <a:ext cx="3496111" cy="3401447"/>
          </a:xfrm>
          <a:custGeom>
            <a:rect b="b" l="l" r="r" t="t"/>
            <a:pathLst>
              <a:path extrusionOk="0" h="2559050" w="2559050">
                <a:moveTo>
                  <a:pt x="0" y="0"/>
                </a:moveTo>
                <a:lnTo>
                  <a:pt x="2559050" y="0"/>
                </a:lnTo>
                <a:cubicBezTo>
                  <a:pt x="2559050" y="1413324"/>
                  <a:pt x="1413324" y="2559050"/>
                  <a:pt x="0" y="2559050"/>
                </a:cubicBezTo>
                <a:close/>
              </a:path>
            </a:pathLst>
          </a:cu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pic>
        <p:nvPicPr>
          <p:cNvPr id="609" name="Google Shape;609;p35"/>
          <p:cNvPicPr preferRelativeResize="0"/>
          <p:nvPr/>
        </p:nvPicPr>
        <p:blipFill rotWithShape="1">
          <a:blip r:embed="rId3">
            <a:alphaModFix/>
          </a:blip>
          <a:srcRect b="0" l="12857" r="15695" t="0"/>
          <a:stretch/>
        </p:blipFill>
        <p:spPr>
          <a:xfrm>
            <a:off x="8696640" y="3396062"/>
            <a:ext cx="3496111" cy="3461938"/>
          </a:xfrm>
          <a:prstGeom prst="rect">
            <a:avLst/>
          </a:prstGeom>
          <a:noFill/>
          <a:ln>
            <a:noFill/>
          </a:ln>
        </p:spPr>
      </p:pic>
      <p:pic>
        <p:nvPicPr>
          <p:cNvPr id="610" name="Google Shape;610;p35"/>
          <p:cNvPicPr preferRelativeResize="0"/>
          <p:nvPr/>
        </p:nvPicPr>
        <p:blipFill rotWithShape="1">
          <a:blip r:embed="rId4">
            <a:alphaModFix/>
          </a:blip>
          <a:srcRect b="0" l="0" r="0" t="0"/>
          <a:stretch/>
        </p:blipFill>
        <p:spPr>
          <a:xfrm>
            <a:off x="8625526" y="2078887"/>
            <a:ext cx="1377815" cy="1377815"/>
          </a:xfrm>
          <a:prstGeom prst="rect">
            <a:avLst/>
          </a:prstGeom>
          <a:noFill/>
          <a:ln>
            <a:noFill/>
          </a:ln>
        </p:spPr>
      </p:pic>
      <p:pic>
        <p:nvPicPr>
          <p:cNvPr id="611" name="Google Shape;611;p35"/>
          <p:cNvPicPr preferRelativeResize="0"/>
          <p:nvPr/>
        </p:nvPicPr>
        <p:blipFill rotWithShape="1">
          <a:blip r:embed="rId5">
            <a:alphaModFix/>
          </a:blip>
          <a:srcRect b="0" l="0" r="0" t="0"/>
          <a:stretch/>
        </p:blipFill>
        <p:spPr>
          <a:xfrm>
            <a:off x="10569422" y="141355"/>
            <a:ext cx="1554615" cy="3535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5" name="Shape 615"/>
        <p:cNvGrpSpPr/>
        <p:nvPr/>
      </p:nvGrpSpPr>
      <p:grpSpPr>
        <a:xfrm>
          <a:off x="0" y="0"/>
          <a:ext cx="0" cy="0"/>
          <a:chOff x="0" y="0"/>
          <a:chExt cx="0" cy="0"/>
        </a:xfrm>
      </p:grpSpPr>
      <p:sp>
        <p:nvSpPr>
          <p:cNvPr id="616" name="Google Shape;616;p3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617" name="Google Shape;617;p36"/>
          <p:cNvSpPr txBox="1"/>
          <p:nvPr>
            <p:ph idx="1" type="body"/>
          </p:nvPr>
        </p:nvSpPr>
        <p:spPr>
          <a:xfrm>
            <a:off x="339365" y="452487"/>
            <a:ext cx="8201320" cy="6127422"/>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1000"/>
              <a:buNone/>
            </a:pPr>
            <a:r>
              <a:t/>
            </a:r>
            <a:endParaRPr b="1" sz="1000"/>
          </a:p>
          <a:p>
            <a:pPr indent="0" lvl="0" marL="0" rtl="0" algn="l">
              <a:lnSpc>
                <a:spcPct val="110000"/>
              </a:lnSpc>
              <a:spcBef>
                <a:spcPts val="1000"/>
              </a:spcBef>
              <a:spcAft>
                <a:spcPts val="0"/>
              </a:spcAft>
              <a:buClr>
                <a:schemeClr val="dk1"/>
              </a:buClr>
              <a:buSzPts val="1800"/>
              <a:buNone/>
            </a:pPr>
            <a:r>
              <a:rPr b="1" lang="en-US"/>
              <a:t>3. Murska Sobota Regional and Study Library (PIŠK)</a:t>
            </a:r>
            <a:endParaRPr/>
          </a:p>
          <a:p>
            <a:pPr indent="0" lvl="0" marL="0" rtl="0" algn="l">
              <a:lnSpc>
                <a:spcPct val="110000"/>
              </a:lnSpc>
              <a:spcBef>
                <a:spcPts val="1000"/>
              </a:spcBef>
              <a:spcAft>
                <a:spcPts val="0"/>
              </a:spcAft>
              <a:buClr>
                <a:schemeClr val="dk1"/>
              </a:buClr>
              <a:buSzPts val="1800"/>
              <a:buNone/>
            </a:pPr>
            <a:r>
              <a:rPr lang="en-US"/>
              <a:t>Educational programmes: lectures on various topics.</a:t>
            </a:r>
            <a:endParaRPr/>
          </a:p>
          <a:p>
            <a:pPr indent="0" lvl="0" marL="0" rtl="0" algn="l">
              <a:lnSpc>
                <a:spcPct val="110000"/>
              </a:lnSpc>
              <a:spcBef>
                <a:spcPts val="1000"/>
              </a:spcBef>
              <a:spcAft>
                <a:spcPts val="0"/>
              </a:spcAft>
              <a:buClr>
                <a:schemeClr val="dk1"/>
              </a:buClr>
              <a:buSzPts val="1800"/>
              <a:buNone/>
            </a:pPr>
            <a:r>
              <a:t/>
            </a:r>
            <a:endParaRPr b="1"/>
          </a:p>
          <a:p>
            <a:pPr indent="0" lvl="0" marL="0" rtl="0" algn="l">
              <a:lnSpc>
                <a:spcPct val="110000"/>
              </a:lnSpc>
              <a:spcBef>
                <a:spcPts val="1000"/>
              </a:spcBef>
              <a:spcAft>
                <a:spcPts val="0"/>
              </a:spcAft>
              <a:buClr>
                <a:schemeClr val="dk1"/>
              </a:buClr>
              <a:buSzPts val="1800"/>
              <a:buNone/>
            </a:pPr>
            <a:r>
              <a:rPr b="1" lang="en-US"/>
              <a:t>4. Mensana Intergenerational Centre</a:t>
            </a:r>
            <a:endParaRPr/>
          </a:p>
          <a:p>
            <a:pPr indent="0" lvl="0" marL="0" rtl="0" algn="l">
              <a:lnSpc>
                <a:spcPct val="110000"/>
              </a:lnSpc>
              <a:spcBef>
                <a:spcPts val="1000"/>
              </a:spcBef>
              <a:spcAft>
                <a:spcPts val="0"/>
              </a:spcAft>
              <a:buClr>
                <a:schemeClr val="dk1"/>
              </a:buClr>
              <a:buSzPts val="1800"/>
              <a:buNone/>
            </a:pPr>
            <a:r>
              <a:rPr lang="en-US"/>
              <a:t>Intergenerational activities: programmes involving cooperation between young and old, promoting dialogue and sharing knowledge and experience.</a:t>
            </a:r>
            <a:endParaRPr/>
          </a:p>
          <a:p>
            <a:pPr indent="0" lvl="0" marL="0" rtl="0" algn="l">
              <a:lnSpc>
                <a:spcPct val="110000"/>
              </a:lnSpc>
              <a:spcBef>
                <a:spcPts val="1000"/>
              </a:spcBef>
              <a:spcAft>
                <a:spcPts val="0"/>
              </a:spcAft>
              <a:buClr>
                <a:schemeClr val="dk1"/>
              </a:buClr>
              <a:buSzPts val="1800"/>
              <a:buNone/>
            </a:pPr>
            <a:r>
              <a:t/>
            </a:r>
            <a:endParaRPr/>
          </a:p>
          <a:p>
            <a:pPr indent="0" lvl="0" marL="0" rtl="0" algn="l">
              <a:lnSpc>
                <a:spcPct val="110000"/>
              </a:lnSpc>
              <a:spcBef>
                <a:spcPts val="1000"/>
              </a:spcBef>
              <a:spcAft>
                <a:spcPts val="0"/>
              </a:spcAft>
              <a:buClr>
                <a:schemeClr val="dk1"/>
              </a:buClr>
              <a:buSzPts val="1800"/>
              <a:buNone/>
            </a:pPr>
            <a:r>
              <a:rPr b="1" lang="en-US"/>
              <a:t>5. Municipality of Murska Sobota</a:t>
            </a:r>
            <a:endParaRPr/>
          </a:p>
          <a:p>
            <a:pPr indent="0" lvl="0" marL="0" rtl="0" algn="l">
              <a:lnSpc>
                <a:spcPct val="110000"/>
              </a:lnSpc>
              <a:spcBef>
                <a:spcPts val="1000"/>
              </a:spcBef>
              <a:spcAft>
                <a:spcPts val="0"/>
              </a:spcAft>
              <a:buClr>
                <a:schemeClr val="dk1"/>
              </a:buClr>
              <a:buSzPts val="1800"/>
              <a:buNone/>
            </a:pPr>
            <a:r>
              <a:rPr lang="en-US"/>
              <a:t>The Municipality of Murska Sobota offers various programmes and activities for senior citizens that promote social interaction, active leisure and healthy lifestyles.</a:t>
            </a:r>
            <a:endParaRPr/>
          </a:p>
        </p:txBody>
      </p:sp>
      <p:sp>
        <p:nvSpPr>
          <p:cNvPr id="618" name="Google Shape;618;p36"/>
          <p:cNvSpPr/>
          <p:nvPr/>
        </p:nvSpPr>
        <p:spPr>
          <a:xfrm rot="10800000">
            <a:off x="8696640" y="-148"/>
            <a:ext cx="3495360" cy="340144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619" name="Google Shape;619;p36"/>
          <p:cNvSpPr/>
          <p:nvPr/>
        </p:nvSpPr>
        <p:spPr>
          <a:xfrm flipH="1" rot="10800000">
            <a:off x="8695889" y="-5385"/>
            <a:ext cx="3496111" cy="3401447"/>
          </a:xfrm>
          <a:custGeom>
            <a:rect b="b" l="l" r="r" t="t"/>
            <a:pathLst>
              <a:path extrusionOk="0" h="2559050" w="2559050">
                <a:moveTo>
                  <a:pt x="0" y="0"/>
                </a:moveTo>
                <a:lnTo>
                  <a:pt x="2559050" y="0"/>
                </a:lnTo>
                <a:cubicBezTo>
                  <a:pt x="2559050" y="1413324"/>
                  <a:pt x="1413324" y="2559050"/>
                  <a:pt x="0" y="2559050"/>
                </a:cubicBezTo>
                <a:close/>
              </a:path>
            </a:pathLst>
          </a:cu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pic>
        <p:nvPicPr>
          <p:cNvPr id="620" name="Google Shape;620;p36"/>
          <p:cNvPicPr preferRelativeResize="0"/>
          <p:nvPr/>
        </p:nvPicPr>
        <p:blipFill rotWithShape="1">
          <a:blip r:embed="rId3">
            <a:alphaModFix/>
          </a:blip>
          <a:srcRect b="-3" l="19320" r="23873" t="0"/>
          <a:stretch/>
        </p:blipFill>
        <p:spPr>
          <a:xfrm>
            <a:off x="8696640" y="3396062"/>
            <a:ext cx="3496111" cy="3461938"/>
          </a:xfrm>
          <a:prstGeom prst="rect">
            <a:avLst/>
          </a:prstGeom>
          <a:noFill/>
          <a:ln>
            <a:noFill/>
          </a:ln>
        </p:spPr>
      </p:pic>
      <p:pic>
        <p:nvPicPr>
          <p:cNvPr id="621" name="Google Shape;621;p36"/>
          <p:cNvPicPr preferRelativeResize="0"/>
          <p:nvPr/>
        </p:nvPicPr>
        <p:blipFill rotWithShape="1">
          <a:blip r:embed="rId4">
            <a:alphaModFix/>
          </a:blip>
          <a:srcRect b="0" l="0" r="0" t="0"/>
          <a:stretch/>
        </p:blipFill>
        <p:spPr>
          <a:xfrm>
            <a:off x="8695138" y="2013011"/>
            <a:ext cx="1377815" cy="1377815"/>
          </a:xfrm>
          <a:prstGeom prst="rect">
            <a:avLst/>
          </a:prstGeom>
          <a:noFill/>
          <a:ln>
            <a:noFill/>
          </a:ln>
        </p:spPr>
      </p:pic>
      <p:pic>
        <p:nvPicPr>
          <p:cNvPr id="622" name="Google Shape;622;p36"/>
          <p:cNvPicPr preferRelativeResize="0"/>
          <p:nvPr/>
        </p:nvPicPr>
        <p:blipFill rotWithShape="1">
          <a:blip r:embed="rId5">
            <a:alphaModFix/>
          </a:blip>
          <a:srcRect b="0" l="0" r="0" t="0"/>
          <a:stretch/>
        </p:blipFill>
        <p:spPr>
          <a:xfrm>
            <a:off x="10637385" y="98888"/>
            <a:ext cx="1554615" cy="3535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6" name="Shape 626"/>
        <p:cNvGrpSpPr/>
        <p:nvPr/>
      </p:nvGrpSpPr>
      <p:grpSpPr>
        <a:xfrm>
          <a:off x="0" y="0"/>
          <a:ext cx="0" cy="0"/>
          <a:chOff x="0" y="0"/>
          <a:chExt cx="0" cy="0"/>
        </a:xfrm>
      </p:grpSpPr>
      <p:sp>
        <p:nvSpPr>
          <p:cNvPr id="627" name="Google Shape;627;g34a55d4942c_0_0"/>
          <p:cNvSpPr/>
          <p:nvPr/>
        </p:nvSpPr>
        <p:spPr>
          <a:xfrm>
            <a:off x="0" y="47625"/>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628" name="Google Shape;628;g34a55d4942c_0_0"/>
          <p:cNvSpPr txBox="1"/>
          <p:nvPr>
            <p:ph type="title"/>
          </p:nvPr>
        </p:nvSpPr>
        <p:spPr>
          <a:xfrm>
            <a:off x="219525" y="381001"/>
            <a:ext cx="8406000" cy="579300"/>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000"/>
              <a:buFont typeface="Avenir"/>
              <a:buNone/>
            </a:pPr>
            <a:r>
              <a:rPr lang="en-US" sz="3000"/>
              <a:t>Integration opportunities for you in Varaždin</a:t>
            </a:r>
            <a:endParaRPr sz="3000"/>
          </a:p>
        </p:txBody>
      </p:sp>
      <p:sp>
        <p:nvSpPr>
          <p:cNvPr id="629" name="Google Shape;629;g34a55d4942c_0_0"/>
          <p:cNvSpPr txBox="1"/>
          <p:nvPr>
            <p:ph idx="1" type="body"/>
          </p:nvPr>
        </p:nvSpPr>
        <p:spPr>
          <a:xfrm>
            <a:off x="219525" y="1303000"/>
            <a:ext cx="8406000" cy="40119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000"/>
              </a:spcBef>
              <a:spcAft>
                <a:spcPts val="0"/>
              </a:spcAft>
              <a:buNone/>
            </a:pPr>
            <a:r>
              <a:rPr b="1" lang="en-US" sz="1590"/>
              <a:t>1. Pučko otvoreno učilište Varaždin</a:t>
            </a:r>
            <a:r>
              <a:rPr lang="en-US" sz="1590"/>
              <a:t> - the institution offers language programs, ICT programs, creative workshops for seniors and projects especially tailored for elderly population.</a:t>
            </a:r>
            <a:endParaRPr sz="1590"/>
          </a:p>
          <a:p>
            <a:pPr indent="0" lvl="0" marL="0" rtl="0" algn="l">
              <a:lnSpc>
                <a:spcPct val="100000"/>
              </a:lnSpc>
              <a:spcBef>
                <a:spcPts val="1000"/>
              </a:spcBef>
              <a:spcAft>
                <a:spcPts val="0"/>
              </a:spcAft>
              <a:buClr>
                <a:schemeClr val="dk1"/>
              </a:buClr>
              <a:buSzPts val="1800"/>
              <a:buFont typeface="Arial"/>
              <a:buNone/>
            </a:pPr>
            <a:r>
              <a:t/>
            </a:r>
            <a:endParaRPr sz="1590"/>
          </a:p>
          <a:p>
            <a:pPr indent="0" lvl="0" marL="0" rtl="0" algn="l">
              <a:lnSpc>
                <a:spcPct val="100000"/>
              </a:lnSpc>
              <a:spcBef>
                <a:spcPts val="1000"/>
              </a:spcBef>
              <a:spcAft>
                <a:spcPts val="0"/>
              </a:spcAft>
              <a:buNone/>
            </a:pPr>
            <a:r>
              <a:rPr b="1" lang="en-US" sz="1590"/>
              <a:t>2. Udruga umirovljenika Grada Varaždina</a:t>
            </a:r>
            <a:r>
              <a:rPr lang="en-US" sz="1590"/>
              <a:t> - recreative and educational activities, weekly gatherings in the neighborhood locations.</a:t>
            </a:r>
            <a:endParaRPr sz="1590"/>
          </a:p>
          <a:p>
            <a:pPr indent="0" lvl="0" marL="0" rtl="0" algn="l">
              <a:lnSpc>
                <a:spcPct val="100000"/>
              </a:lnSpc>
              <a:spcBef>
                <a:spcPts val="1000"/>
              </a:spcBef>
              <a:spcAft>
                <a:spcPts val="0"/>
              </a:spcAft>
              <a:buClr>
                <a:schemeClr val="dk1"/>
              </a:buClr>
              <a:buSzPts val="1800"/>
              <a:buFont typeface="Arial"/>
              <a:buNone/>
            </a:pPr>
            <a:r>
              <a:t/>
            </a:r>
            <a:endParaRPr sz="1590"/>
          </a:p>
          <a:p>
            <a:pPr indent="0" lvl="0" marL="0" rtl="0" algn="l">
              <a:lnSpc>
                <a:spcPct val="100000"/>
              </a:lnSpc>
              <a:spcBef>
                <a:spcPts val="1000"/>
              </a:spcBef>
              <a:spcAft>
                <a:spcPts val="0"/>
              </a:spcAft>
              <a:buNone/>
            </a:pPr>
            <a:r>
              <a:rPr b="1" lang="en-US" sz="1590"/>
              <a:t>3. Udruga Futur egzaktni</a:t>
            </a:r>
            <a:r>
              <a:rPr lang="en-US" sz="1590"/>
              <a:t> - educational activities and weekly exercises.</a:t>
            </a:r>
            <a:endParaRPr sz="1590"/>
          </a:p>
          <a:p>
            <a:pPr indent="0" lvl="0" marL="0" rtl="0" algn="l">
              <a:lnSpc>
                <a:spcPct val="100000"/>
              </a:lnSpc>
              <a:spcBef>
                <a:spcPts val="1000"/>
              </a:spcBef>
              <a:spcAft>
                <a:spcPts val="0"/>
              </a:spcAft>
              <a:buClr>
                <a:schemeClr val="dk1"/>
              </a:buClr>
              <a:buSzPts val="1800"/>
              <a:buFont typeface="Arial"/>
              <a:buNone/>
            </a:pPr>
            <a:r>
              <a:t/>
            </a:r>
            <a:endParaRPr sz="1590"/>
          </a:p>
          <a:p>
            <a:pPr indent="0" lvl="0" marL="0" rtl="0" algn="l">
              <a:lnSpc>
                <a:spcPct val="100000"/>
              </a:lnSpc>
              <a:spcBef>
                <a:spcPts val="1000"/>
              </a:spcBef>
              <a:spcAft>
                <a:spcPts val="0"/>
              </a:spcAft>
              <a:buNone/>
            </a:pPr>
            <a:r>
              <a:rPr b="1" lang="en-US" sz="1590"/>
              <a:t>4. Klub starijih osoba Varaždin</a:t>
            </a:r>
            <a:r>
              <a:rPr lang="en-US" sz="1590"/>
              <a:t> - dance, creative workshops and exercises.</a:t>
            </a:r>
            <a:endParaRPr b="1" sz="1590"/>
          </a:p>
          <a:p>
            <a:pPr indent="0" lvl="0" marL="0" rtl="0" algn="l">
              <a:lnSpc>
                <a:spcPct val="100000"/>
              </a:lnSpc>
              <a:spcBef>
                <a:spcPts val="1000"/>
              </a:spcBef>
              <a:spcAft>
                <a:spcPts val="0"/>
              </a:spcAft>
              <a:buClr>
                <a:schemeClr val="dk1"/>
              </a:buClr>
              <a:buSzPts val="600"/>
              <a:buNone/>
            </a:pPr>
            <a:r>
              <a:t/>
            </a:r>
            <a:endParaRPr b="1" sz="1600"/>
          </a:p>
        </p:txBody>
      </p:sp>
      <p:sp>
        <p:nvSpPr>
          <p:cNvPr id="630" name="Google Shape;630;g34a55d4942c_0_0"/>
          <p:cNvSpPr/>
          <p:nvPr/>
        </p:nvSpPr>
        <p:spPr>
          <a:xfrm rot="10800000">
            <a:off x="8696700" y="-102"/>
            <a:ext cx="3495300" cy="3401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631" name="Google Shape;631;g34a55d4942c_0_0"/>
          <p:cNvSpPr/>
          <p:nvPr/>
        </p:nvSpPr>
        <p:spPr>
          <a:xfrm flipH="1" rot="10800000">
            <a:off x="8695889" y="-7474"/>
            <a:ext cx="3493103" cy="3403537"/>
          </a:xfrm>
          <a:custGeom>
            <a:rect b="b" l="l" r="r" t="t"/>
            <a:pathLst>
              <a:path extrusionOk="0" h="2559050" w="2559050">
                <a:moveTo>
                  <a:pt x="0" y="0"/>
                </a:moveTo>
                <a:lnTo>
                  <a:pt x="2559050" y="0"/>
                </a:lnTo>
                <a:cubicBezTo>
                  <a:pt x="2559050" y="1413324"/>
                  <a:pt x="1413324" y="2559050"/>
                  <a:pt x="0" y="2559050"/>
                </a:cubicBezTo>
                <a:close/>
              </a:path>
            </a:pathLst>
          </a:cu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pic>
        <p:nvPicPr>
          <p:cNvPr id="632" name="Google Shape;632;g34a55d4942c_0_0"/>
          <p:cNvPicPr preferRelativeResize="0"/>
          <p:nvPr/>
        </p:nvPicPr>
        <p:blipFill rotWithShape="1">
          <a:blip r:embed="rId3">
            <a:alphaModFix/>
          </a:blip>
          <a:srcRect b="0" l="12853" r="15697" t="0"/>
          <a:stretch/>
        </p:blipFill>
        <p:spPr>
          <a:xfrm>
            <a:off x="8696640" y="3396062"/>
            <a:ext cx="3496110" cy="3461938"/>
          </a:xfrm>
          <a:prstGeom prst="rect">
            <a:avLst/>
          </a:prstGeom>
          <a:noFill/>
          <a:ln>
            <a:noFill/>
          </a:ln>
        </p:spPr>
      </p:pic>
      <p:pic>
        <p:nvPicPr>
          <p:cNvPr id="633" name="Google Shape;633;g34a55d4942c_0_0"/>
          <p:cNvPicPr preferRelativeResize="0"/>
          <p:nvPr/>
        </p:nvPicPr>
        <p:blipFill rotWithShape="1">
          <a:blip r:embed="rId4">
            <a:alphaModFix/>
          </a:blip>
          <a:srcRect b="0" l="0" r="0" t="0"/>
          <a:stretch/>
        </p:blipFill>
        <p:spPr>
          <a:xfrm>
            <a:off x="8625526" y="2078887"/>
            <a:ext cx="1377815" cy="1377815"/>
          </a:xfrm>
          <a:prstGeom prst="rect">
            <a:avLst/>
          </a:prstGeom>
          <a:noFill/>
          <a:ln>
            <a:noFill/>
          </a:ln>
        </p:spPr>
      </p:pic>
      <p:pic>
        <p:nvPicPr>
          <p:cNvPr id="634" name="Google Shape;634;g34a55d4942c_0_0"/>
          <p:cNvPicPr preferRelativeResize="0"/>
          <p:nvPr/>
        </p:nvPicPr>
        <p:blipFill rotWithShape="1">
          <a:blip r:embed="rId5">
            <a:alphaModFix/>
          </a:blip>
          <a:srcRect b="0" l="0" r="0" t="0"/>
          <a:stretch/>
        </p:blipFill>
        <p:spPr>
          <a:xfrm>
            <a:off x="10569422" y="141355"/>
            <a:ext cx="1554615" cy="3535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8" name="Shape 638"/>
        <p:cNvGrpSpPr/>
        <p:nvPr/>
      </p:nvGrpSpPr>
      <p:grpSpPr>
        <a:xfrm>
          <a:off x="0" y="0"/>
          <a:ext cx="0" cy="0"/>
          <a:chOff x="0" y="0"/>
          <a:chExt cx="0" cy="0"/>
        </a:xfrm>
      </p:grpSpPr>
      <p:sp>
        <p:nvSpPr>
          <p:cNvPr id="639" name="Google Shape;639;g34a55d4942c_0_1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640" name="Google Shape;640;g34a55d4942c_0_11"/>
          <p:cNvSpPr txBox="1"/>
          <p:nvPr>
            <p:ph type="title"/>
          </p:nvPr>
        </p:nvSpPr>
        <p:spPr>
          <a:xfrm>
            <a:off x="219521" y="-109124"/>
            <a:ext cx="8406000" cy="1507500"/>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000"/>
              <a:buFont typeface="Avenir"/>
              <a:buNone/>
            </a:pPr>
            <a:r>
              <a:rPr lang="en-US" sz="3000"/>
              <a:t>Integration opportunities for you in Samobor</a:t>
            </a:r>
            <a:endParaRPr sz="3000"/>
          </a:p>
          <a:p>
            <a:pPr indent="0" lvl="0" marL="0" rtl="0" algn="l">
              <a:lnSpc>
                <a:spcPct val="110000"/>
              </a:lnSpc>
              <a:spcBef>
                <a:spcPts val="0"/>
              </a:spcBef>
              <a:spcAft>
                <a:spcPts val="0"/>
              </a:spcAft>
              <a:buClr>
                <a:schemeClr val="dk1"/>
              </a:buClr>
              <a:buSzPts val="3000"/>
              <a:buFont typeface="Avenir"/>
              <a:buNone/>
            </a:pPr>
            <a:r>
              <a:t/>
            </a:r>
            <a:endParaRPr sz="3000"/>
          </a:p>
        </p:txBody>
      </p:sp>
      <p:sp>
        <p:nvSpPr>
          <p:cNvPr id="641" name="Google Shape;641;g34a55d4942c_0_11"/>
          <p:cNvSpPr txBox="1"/>
          <p:nvPr>
            <p:ph idx="1" type="body"/>
          </p:nvPr>
        </p:nvSpPr>
        <p:spPr>
          <a:xfrm>
            <a:off x="219521" y="1025901"/>
            <a:ext cx="8406000" cy="54597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200000"/>
              </a:lnSpc>
              <a:spcBef>
                <a:spcPts val="1200"/>
              </a:spcBef>
              <a:spcAft>
                <a:spcPts val="0"/>
              </a:spcAft>
              <a:buNone/>
            </a:pPr>
            <a:r>
              <a:rPr b="1" lang="en-US" sz="1400"/>
              <a:t>1. </a:t>
            </a:r>
            <a:r>
              <a:rPr b="1" lang="en-US" sz="1400"/>
              <a:t>Pučko otvoreno učilište Samobor</a:t>
            </a:r>
            <a:r>
              <a:rPr lang="en-US" sz="1400"/>
              <a:t> - the institution offers public lectures on various topics, digital literacy for seniors, creative workshops for seniors,  program aimed at the empowerment and socialization of the elderly and projects especially tailored for elderly population.</a:t>
            </a:r>
            <a:endParaRPr sz="1400"/>
          </a:p>
          <a:p>
            <a:pPr indent="0" lvl="0" marL="0" rtl="0" algn="l">
              <a:lnSpc>
                <a:spcPct val="200000"/>
              </a:lnSpc>
              <a:spcBef>
                <a:spcPts val="1200"/>
              </a:spcBef>
              <a:spcAft>
                <a:spcPts val="0"/>
              </a:spcAft>
              <a:buNone/>
            </a:pPr>
            <a:r>
              <a:rPr b="1" lang="en-US" sz="1400"/>
              <a:t>2. Udruga umirovljenika Grada Samobora</a:t>
            </a:r>
            <a:r>
              <a:rPr lang="en-US" sz="1400"/>
              <a:t> - recreative and educational activities, cooking workshops, medical exercise, dancing,   monthly gatherings, excursions and summer vacation.</a:t>
            </a:r>
            <a:endParaRPr sz="1400"/>
          </a:p>
          <a:p>
            <a:pPr indent="0" lvl="0" marL="0" rtl="0" algn="l">
              <a:lnSpc>
                <a:spcPct val="200000"/>
              </a:lnSpc>
              <a:spcBef>
                <a:spcPts val="1200"/>
              </a:spcBef>
              <a:spcAft>
                <a:spcPts val="0"/>
              </a:spcAft>
              <a:buNone/>
            </a:pPr>
            <a:r>
              <a:rPr b="1" lang="en-US" sz="1400"/>
              <a:t>3. Gradsko društvo Crvenog križa Samobor</a:t>
            </a:r>
            <a:r>
              <a:rPr lang="en-US" sz="1400"/>
              <a:t> - DIY workshops, social gatherings featuring various current and traditional topics, board games and quizzes, nordic walking and projects especially tailored for elderly population.</a:t>
            </a:r>
            <a:endParaRPr sz="1400"/>
          </a:p>
          <a:p>
            <a:pPr indent="0" lvl="0" marL="0" rtl="0" algn="l">
              <a:lnSpc>
                <a:spcPct val="200000"/>
              </a:lnSpc>
              <a:spcBef>
                <a:spcPts val="1200"/>
              </a:spcBef>
              <a:spcAft>
                <a:spcPts val="0"/>
              </a:spcAft>
              <a:buNone/>
            </a:pPr>
            <a:r>
              <a:rPr b="1" lang="en-US" sz="1400"/>
              <a:t>4. Samoborske kralušice </a:t>
            </a:r>
            <a:r>
              <a:rPr lang="en-US" sz="1400"/>
              <a:t>- workshops on crafting the traditional Samoborski kraluš, whose craftsmanship is protected as intangible cultural heritage of Croatia and  items related to local ethnographic traditions.  </a:t>
            </a:r>
            <a:endParaRPr sz="1400"/>
          </a:p>
          <a:p>
            <a:pPr indent="0" lvl="0" marL="0" rtl="0" algn="l">
              <a:lnSpc>
                <a:spcPct val="200000"/>
              </a:lnSpc>
              <a:spcBef>
                <a:spcPts val="1200"/>
              </a:spcBef>
              <a:spcAft>
                <a:spcPts val="1200"/>
              </a:spcAft>
              <a:buNone/>
            </a:pPr>
            <a:r>
              <a:rPr b="1" lang="en-US" sz="1400">
                <a:solidFill>
                  <a:srgbClr val="212529"/>
                </a:solidFill>
                <a:highlight>
                  <a:srgbClr val="FFFFFF"/>
                </a:highlight>
              </a:rPr>
              <a:t>5. Društvo za športsku rekreaciju “Šport za sve” Samobor</a:t>
            </a:r>
            <a:r>
              <a:rPr lang="en-US" sz="1400">
                <a:solidFill>
                  <a:srgbClr val="212529"/>
                </a:solidFill>
                <a:highlight>
                  <a:srgbClr val="FFFFFF"/>
                </a:highlight>
              </a:rPr>
              <a:t> - </a:t>
            </a:r>
            <a:r>
              <a:rPr lang="en-US" sz="1400"/>
              <a:t>Corrective gymnastics for the elderly.</a:t>
            </a:r>
            <a:endParaRPr sz="1400"/>
          </a:p>
        </p:txBody>
      </p:sp>
      <p:sp>
        <p:nvSpPr>
          <p:cNvPr id="642" name="Google Shape;642;g34a55d4942c_0_11"/>
          <p:cNvSpPr/>
          <p:nvPr/>
        </p:nvSpPr>
        <p:spPr>
          <a:xfrm rot="10800000">
            <a:off x="8696700" y="-102"/>
            <a:ext cx="3495300" cy="3401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643" name="Google Shape;643;g34a55d4942c_0_11"/>
          <p:cNvSpPr/>
          <p:nvPr/>
        </p:nvSpPr>
        <p:spPr>
          <a:xfrm flipH="1" rot="10800000">
            <a:off x="8695889" y="-7474"/>
            <a:ext cx="3493103" cy="3403537"/>
          </a:xfrm>
          <a:custGeom>
            <a:rect b="b" l="l" r="r" t="t"/>
            <a:pathLst>
              <a:path extrusionOk="0" h="2559050" w="2559050">
                <a:moveTo>
                  <a:pt x="0" y="0"/>
                </a:moveTo>
                <a:lnTo>
                  <a:pt x="2559050" y="0"/>
                </a:lnTo>
                <a:cubicBezTo>
                  <a:pt x="2559050" y="1413324"/>
                  <a:pt x="1413324" y="2559050"/>
                  <a:pt x="0" y="2559050"/>
                </a:cubicBezTo>
                <a:close/>
              </a:path>
            </a:pathLst>
          </a:cu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pic>
        <p:nvPicPr>
          <p:cNvPr id="644" name="Google Shape;644;g34a55d4942c_0_11"/>
          <p:cNvPicPr preferRelativeResize="0"/>
          <p:nvPr/>
        </p:nvPicPr>
        <p:blipFill rotWithShape="1">
          <a:blip r:embed="rId3">
            <a:alphaModFix/>
          </a:blip>
          <a:srcRect b="0" l="12853" r="15697" t="0"/>
          <a:stretch/>
        </p:blipFill>
        <p:spPr>
          <a:xfrm>
            <a:off x="8696640" y="3396062"/>
            <a:ext cx="3496110" cy="3461938"/>
          </a:xfrm>
          <a:prstGeom prst="rect">
            <a:avLst/>
          </a:prstGeom>
          <a:noFill/>
          <a:ln>
            <a:noFill/>
          </a:ln>
        </p:spPr>
      </p:pic>
      <p:pic>
        <p:nvPicPr>
          <p:cNvPr id="645" name="Google Shape;645;g34a55d4942c_0_11"/>
          <p:cNvPicPr preferRelativeResize="0"/>
          <p:nvPr/>
        </p:nvPicPr>
        <p:blipFill rotWithShape="1">
          <a:blip r:embed="rId4">
            <a:alphaModFix/>
          </a:blip>
          <a:srcRect b="0" l="0" r="0" t="0"/>
          <a:stretch/>
        </p:blipFill>
        <p:spPr>
          <a:xfrm>
            <a:off x="8625526" y="2078887"/>
            <a:ext cx="1377815" cy="1377815"/>
          </a:xfrm>
          <a:prstGeom prst="rect">
            <a:avLst/>
          </a:prstGeom>
          <a:noFill/>
          <a:ln>
            <a:noFill/>
          </a:ln>
        </p:spPr>
      </p:pic>
      <p:pic>
        <p:nvPicPr>
          <p:cNvPr id="646" name="Google Shape;646;g34a55d4942c_0_11"/>
          <p:cNvPicPr preferRelativeResize="0"/>
          <p:nvPr/>
        </p:nvPicPr>
        <p:blipFill rotWithShape="1">
          <a:blip r:embed="rId5">
            <a:alphaModFix/>
          </a:blip>
          <a:srcRect b="0" l="0" r="0" t="0"/>
          <a:stretch/>
        </p:blipFill>
        <p:spPr>
          <a:xfrm>
            <a:off x="10569422" y="141355"/>
            <a:ext cx="1554615" cy="3535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0" name="Shape 650"/>
        <p:cNvGrpSpPr/>
        <p:nvPr/>
      </p:nvGrpSpPr>
      <p:grpSpPr>
        <a:xfrm>
          <a:off x="0" y="0"/>
          <a:ext cx="0" cy="0"/>
          <a:chOff x="0" y="0"/>
          <a:chExt cx="0" cy="0"/>
        </a:xfrm>
      </p:grpSpPr>
      <p:sp>
        <p:nvSpPr>
          <p:cNvPr id="651" name="Google Shape;651;p3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pic>
        <p:nvPicPr>
          <p:cNvPr descr="Two people holding each other's hands" id="652" name="Google Shape;652;p37"/>
          <p:cNvPicPr preferRelativeResize="0"/>
          <p:nvPr/>
        </p:nvPicPr>
        <p:blipFill rotWithShape="1">
          <a:blip r:embed="rId3">
            <a:alphaModFix/>
          </a:blip>
          <a:srcRect b="8066" l="0" r="0" t="7664"/>
          <a:stretch/>
        </p:blipFill>
        <p:spPr>
          <a:xfrm>
            <a:off x="-2" y="10"/>
            <a:ext cx="12192002" cy="6857990"/>
          </a:xfrm>
          <a:prstGeom prst="rect">
            <a:avLst/>
          </a:prstGeom>
          <a:noFill/>
          <a:ln>
            <a:noFill/>
          </a:ln>
        </p:spPr>
      </p:pic>
      <p:sp>
        <p:nvSpPr>
          <p:cNvPr id="653" name="Google Shape;653;p37"/>
          <p:cNvSpPr/>
          <p:nvPr/>
        </p:nvSpPr>
        <p:spPr>
          <a:xfrm>
            <a:off x="0" y="5149662"/>
            <a:ext cx="12192000" cy="17083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654" name="Google Shape;654;p37"/>
          <p:cNvSpPr txBox="1"/>
          <p:nvPr>
            <p:ph type="ctrTitle"/>
          </p:nvPr>
        </p:nvSpPr>
        <p:spPr>
          <a:xfrm>
            <a:off x="4119512" y="5422789"/>
            <a:ext cx="5915883" cy="706641"/>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2800"/>
              <a:buFont typeface="Avenir"/>
              <a:buNone/>
            </a:pPr>
            <a:r>
              <a:rPr lang="en-US" sz="2800"/>
              <a:t>VOLUNTEERING </a:t>
            </a:r>
            <a:endParaRPr sz="2800"/>
          </a:p>
        </p:txBody>
      </p:sp>
      <p:pic>
        <p:nvPicPr>
          <p:cNvPr id="655" name="Google Shape;655;p37"/>
          <p:cNvPicPr preferRelativeResize="0"/>
          <p:nvPr/>
        </p:nvPicPr>
        <p:blipFill rotWithShape="1">
          <a:blip r:embed="rId4">
            <a:alphaModFix/>
          </a:blip>
          <a:srcRect b="0" l="0" r="0" t="0"/>
          <a:stretch/>
        </p:blipFill>
        <p:spPr>
          <a:xfrm>
            <a:off x="0" y="5480185"/>
            <a:ext cx="1377815" cy="1377815"/>
          </a:xfrm>
          <a:prstGeom prst="rect">
            <a:avLst/>
          </a:prstGeom>
          <a:noFill/>
          <a:ln>
            <a:noFill/>
          </a:ln>
        </p:spPr>
      </p:pic>
      <p:pic>
        <p:nvPicPr>
          <p:cNvPr id="656" name="Google Shape;656;p37"/>
          <p:cNvPicPr preferRelativeResize="0"/>
          <p:nvPr/>
        </p:nvPicPr>
        <p:blipFill rotWithShape="1">
          <a:blip r:embed="rId5">
            <a:alphaModFix/>
          </a:blip>
          <a:srcRect b="0" l="0" r="0" t="0"/>
          <a:stretch/>
        </p:blipFill>
        <p:spPr>
          <a:xfrm>
            <a:off x="10332586" y="6298061"/>
            <a:ext cx="1554615" cy="3535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654"/>
                                        </p:tgtEl>
                                        <p:attrNameLst>
                                          <p:attrName>style.visibility</p:attrName>
                                        </p:attrNameLst>
                                      </p:cBhvr>
                                      <p:to>
                                        <p:strVal val="visible"/>
                                      </p:to>
                                    </p:set>
                                    <p:animEffect filter="fade" transition="in">
                                      <p:cBhvr>
                                        <p:cTn dur="700"/>
                                        <p:tgtEl>
                                          <p:spTgt spid="6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 name="Shape 121"/>
        <p:cNvGrpSpPr/>
        <p:nvPr/>
      </p:nvGrpSpPr>
      <p:grpSpPr>
        <a:xfrm>
          <a:off x="0" y="0"/>
          <a:ext cx="0" cy="0"/>
          <a:chOff x="0" y="0"/>
          <a:chExt cx="0" cy="0"/>
        </a:xfrm>
      </p:grpSpPr>
      <p:sp>
        <p:nvSpPr>
          <p:cNvPr id="122" name="Google Shape;122;p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23" name="Google Shape;123;p4"/>
          <p:cNvSpPr txBox="1"/>
          <p:nvPr>
            <p:ph type="title"/>
          </p:nvPr>
        </p:nvSpPr>
        <p:spPr>
          <a:xfrm>
            <a:off x="1077363" y="4085273"/>
            <a:ext cx="3544513" cy="2004748"/>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LIFELONG LEARNING</a:t>
            </a:r>
            <a:endParaRPr/>
          </a:p>
        </p:txBody>
      </p:sp>
      <p:pic>
        <p:nvPicPr>
          <p:cNvPr descr="Slika, ki vsebuje besede oseba, oblačila, človeški obraz, starejši občan&#10;&#10;Opis je samodejno ustvarjen" id="124" name="Google Shape;124;p4"/>
          <p:cNvPicPr preferRelativeResize="0"/>
          <p:nvPr/>
        </p:nvPicPr>
        <p:blipFill rotWithShape="1">
          <a:blip r:embed="rId3">
            <a:alphaModFix/>
          </a:blip>
          <a:srcRect b="37969" l="0" r="1" t="14984"/>
          <a:stretch/>
        </p:blipFill>
        <p:spPr>
          <a:xfrm>
            <a:off x="20" y="-1049"/>
            <a:ext cx="8703105" cy="3429001"/>
          </a:xfrm>
          <a:prstGeom prst="rect">
            <a:avLst/>
          </a:prstGeom>
          <a:noFill/>
          <a:ln>
            <a:noFill/>
          </a:ln>
        </p:spPr>
      </p:pic>
      <p:sp>
        <p:nvSpPr>
          <p:cNvPr id="125" name="Google Shape;125;p4"/>
          <p:cNvSpPr/>
          <p:nvPr/>
        </p:nvSpPr>
        <p:spPr>
          <a:xfrm>
            <a:off x="8701003" y="-1"/>
            <a:ext cx="3487577" cy="3429000"/>
          </a:xfrm>
          <a:prstGeom prst="rect">
            <a:avLst/>
          </a:pr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26" name="Google Shape;126;p4"/>
          <p:cNvSpPr/>
          <p:nvPr/>
        </p:nvSpPr>
        <p:spPr>
          <a:xfrm rot="10800000">
            <a:off x="5224346" y="-2096"/>
            <a:ext cx="3484819" cy="3430048"/>
          </a:xfrm>
          <a:custGeom>
            <a:rect b="b" l="l" r="r" t="t"/>
            <a:pathLst>
              <a:path extrusionOk="0" h="3430264" w="3484819">
                <a:moveTo>
                  <a:pt x="0" y="0"/>
                </a:moveTo>
                <a:lnTo>
                  <a:pt x="3484819" y="0"/>
                </a:lnTo>
                <a:lnTo>
                  <a:pt x="0" y="3430264"/>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pic>
        <p:nvPicPr>
          <p:cNvPr id="127" name="Google Shape;127;p4"/>
          <p:cNvPicPr preferRelativeResize="0"/>
          <p:nvPr/>
        </p:nvPicPr>
        <p:blipFill rotWithShape="1">
          <a:blip r:embed="rId4">
            <a:alphaModFix/>
          </a:blip>
          <a:srcRect b="-1" l="0" r="-1" t="0"/>
          <a:stretch/>
        </p:blipFill>
        <p:spPr>
          <a:xfrm>
            <a:off x="8914500" y="178410"/>
            <a:ext cx="3070456" cy="3070456"/>
          </a:xfrm>
          <a:custGeom>
            <a:rect b="b" l="l" r="r" t="t"/>
            <a:pathLst>
              <a:path extrusionOk="0" h="3070456" w="3070456">
                <a:moveTo>
                  <a:pt x="1535228" y="0"/>
                </a:moveTo>
                <a:cubicBezTo>
                  <a:pt x="2383111" y="0"/>
                  <a:pt x="3070456" y="687345"/>
                  <a:pt x="3070456" y="1535228"/>
                </a:cubicBezTo>
                <a:cubicBezTo>
                  <a:pt x="3070456" y="2383111"/>
                  <a:pt x="2383111" y="3070456"/>
                  <a:pt x="1535228" y="3070456"/>
                </a:cubicBezTo>
                <a:cubicBezTo>
                  <a:pt x="687345" y="3070456"/>
                  <a:pt x="0" y="2383111"/>
                  <a:pt x="0" y="1535228"/>
                </a:cubicBezTo>
                <a:cubicBezTo>
                  <a:pt x="0" y="687345"/>
                  <a:pt x="687345" y="0"/>
                  <a:pt x="1535228" y="0"/>
                </a:cubicBezTo>
                <a:close/>
              </a:path>
            </a:pathLst>
          </a:custGeom>
          <a:noFill/>
          <a:ln>
            <a:noFill/>
          </a:ln>
        </p:spPr>
      </p:pic>
      <p:sp>
        <p:nvSpPr>
          <p:cNvPr id="128" name="Google Shape;128;p4"/>
          <p:cNvSpPr txBox="1"/>
          <p:nvPr>
            <p:ph idx="1" type="body"/>
          </p:nvPr>
        </p:nvSpPr>
        <p:spPr>
          <a:xfrm>
            <a:off x="5170516" y="4085272"/>
            <a:ext cx="5944121" cy="2012875"/>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chemeClr val="dk1"/>
              </a:buClr>
              <a:buSzPts val="1800"/>
              <a:buNone/>
            </a:pPr>
            <a:r>
              <a:rPr lang="en-US"/>
              <a:t>In a fast-changing and increasingly unpredictable world, learning and openness to new skills and knowledge are more important than ever.</a:t>
            </a:r>
            <a:endParaRPr/>
          </a:p>
        </p:txBody>
      </p:sp>
      <p:pic>
        <p:nvPicPr>
          <p:cNvPr id="129" name="Google Shape;129;p4"/>
          <p:cNvPicPr preferRelativeResize="0"/>
          <p:nvPr/>
        </p:nvPicPr>
        <p:blipFill rotWithShape="1">
          <a:blip r:embed="rId5">
            <a:alphaModFix/>
          </a:blip>
          <a:srcRect b="0" l="0" r="0" t="0"/>
          <a:stretch/>
        </p:blipFill>
        <p:spPr>
          <a:xfrm>
            <a:off x="10926069" y="6367733"/>
            <a:ext cx="1109568" cy="24995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0" name="Shape 660"/>
        <p:cNvGrpSpPr/>
        <p:nvPr/>
      </p:nvGrpSpPr>
      <p:grpSpPr>
        <a:xfrm>
          <a:off x="0" y="0"/>
          <a:ext cx="0" cy="0"/>
          <a:chOff x="0" y="0"/>
          <a:chExt cx="0" cy="0"/>
        </a:xfrm>
      </p:grpSpPr>
      <p:sp>
        <p:nvSpPr>
          <p:cNvPr id="661" name="Google Shape;661;p3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662" name="Google Shape;662;p38"/>
          <p:cNvSpPr txBox="1"/>
          <p:nvPr>
            <p:ph type="title"/>
          </p:nvPr>
        </p:nvSpPr>
        <p:spPr>
          <a:xfrm>
            <a:off x="1077363" y="4024310"/>
            <a:ext cx="3752388" cy="2021486"/>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b="1" lang="en-US"/>
              <a:t>WHAT IS VOLUNTEERING?</a:t>
            </a:r>
            <a:endParaRPr/>
          </a:p>
        </p:txBody>
      </p:sp>
      <p:sp>
        <p:nvSpPr>
          <p:cNvPr id="663" name="Google Shape;663;p38"/>
          <p:cNvSpPr/>
          <p:nvPr/>
        </p:nvSpPr>
        <p:spPr>
          <a:xfrm>
            <a:off x="-4099" y="-3511"/>
            <a:ext cx="3483870" cy="3428999"/>
          </a:xfrm>
          <a:prstGeom prst="rect">
            <a:avLst/>
          </a:pr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664" name="Google Shape;664;p38"/>
          <p:cNvSpPr/>
          <p:nvPr/>
        </p:nvSpPr>
        <p:spPr>
          <a:xfrm rot="5400000">
            <a:off x="28934" y="-26163"/>
            <a:ext cx="3429002" cy="3474296"/>
          </a:xfrm>
          <a:custGeom>
            <a:rect b="b" l="l" r="r" t="t"/>
            <a:pathLst>
              <a:path extrusionOk="0" h="3430264" w="3484819">
                <a:moveTo>
                  <a:pt x="0" y="0"/>
                </a:moveTo>
                <a:lnTo>
                  <a:pt x="3484819" y="0"/>
                </a:lnTo>
                <a:lnTo>
                  <a:pt x="0" y="3430264"/>
                </a:lnTo>
                <a:lnTo>
                  <a:pt x="0" y="0"/>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665" name="Google Shape;665;p38"/>
          <p:cNvSpPr/>
          <p:nvPr/>
        </p:nvSpPr>
        <p:spPr>
          <a:xfrm>
            <a:off x="3479771" y="-3511"/>
            <a:ext cx="8712229" cy="3428999"/>
          </a:xfrm>
          <a:prstGeom prst="rect">
            <a:avLst/>
          </a:pr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666" name="Google Shape;666;p38"/>
          <p:cNvSpPr/>
          <p:nvPr/>
        </p:nvSpPr>
        <p:spPr>
          <a:xfrm rot="-5400000">
            <a:off x="3502419" y="-26161"/>
            <a:ext cx="3429002" cy="3474296"/>
          </a:xfrm>
          <a:custGeom>
            <a:rect b="b" l="l" r="r" t="t"/>
            <a:pathLst>
              <a:path extrusionOk="0" h="3430264" w="3484819">
                <a:moveTo>
                  <a:pt x="0" y="0"/>
                </a:moveTo>
                <a:lnTo>
                  <a:pt x="3484819" y="0"/>
                </a:lnTo>
                <a:lnTo>
                  <a:pt x="0" y="3430264"/>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667" name="Google Shape;667;p38"/>
          <p:cNvSpPr/>
          <p:nvPr/>
        </p:nvSpPr>
        <p:spPr>
          <a:xfrm>
            <a:off x="8914500" y="178410"/>
            <a:ext cx="3070455" cy="3070455"/>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pic>
        <p:nvPicPr>
          <p:cNvPr id="668" name="Google Shape;668;p38"/>
          <p:cNvPicPr preferRelativeResize="0"/>
          <p:nvPr/>
        </p:nvPicPr>
        <p:blipFill rotWithShape="1">
          <a:blip r:embed="rId3">
            <a:alphaModFix/>
          </a:blip>
          <a:srcRect b="0" l="0" r="0" t="0"/>
          <a:stretch/>
        </p:blipFill>
        <p:spPr>
          <a:xfrm>
            <a:off x="9455675" y="697183"/>
            <a:ext cx="2041958" cy="2041958"/>
          </a:xfrm>
          <a:prstGeom prst="rect">
            <a:avLst/>
          </a:prstGeom>
          <a:noFill/>
          <a:ln>
            <a:noFill/>
          </a:ln>
        </p:spPr>
      </p:pic>
      <p:sp>
        <p:nvSpPr>
          <p:cNvPr id="669" name="Google Shape;669;p38"/>
          <p:cNvSpPr txBox="1"/>
          <p:nvPr>
            <p:ph idx="1" type="body"/>
          </p:nvPr>
        </p:nvSpPr>
        <p:spPr>
          <a:xfrm>
            <a:off x="5419753" y="4023858"/>
            <a:ext cx="5694883" cy="2021940"/>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1800"/>
              <a:buChar char="•"/>
            </a:pPr>
            <a:r>
              <a:rPr lang="en-US"/>
              <a:t>Voluntary work is work that an individual does of his or her own free will and without expectation of material gain for him or herself, for the benefit of others or for the general good.</a:t>
            </a:r>
            <a:endParaRPr/>
          </a:p>
        </p:txBody>
      </p:sp>
      <p:pic>
        <p:nvPicPr>
          <p:cNvPr id="670" name="Google Shape;670;p38"/>
          <p:cNvPicPr preferRelativeResize="0"/>
          <p:nvPr/>
        </p:nvPicPr>
        <p:blipFill rotWithShape="1">
          <a:blip r:embed="rId4">
            <a:alphaModFix/>
          </a:blip>
          <a:srcRect b="0" l="0" r="0" t="0"/>
          <a:stretch/>
        </p:blipFill>
        <p:spPr>
          <a:xfrm>
            <a:off x="10926069" y="6367733"/>
            <a:ext cx="1109568" cy="24995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4" name="Shape 674"/>
        <p:cNvGrpSpPr/>
        <p:nvPr/>
      </p:nvGrpSpPr>
      <p:grpSpPr>
        <a:xfrm>
          <a:off x="0" y="0"/>
          <a:ext cx="0" cy="0"/>
          <a:chOff x="0" y="0"/>
          <a:chExt cx="0" cy="0"/>
        </a:xfrm>
      </p:grpSpPr>
      <p:pic>
        <p:nvPicPr>
          <p:cNvPr descr="Slika, ki vsebuje besede oseba, oblačila, človeški obraz, naročje&#10;&#10;Opis je samodejno ustvarjen" id="675" name="Google Shape;675;p39"/>
          <p:cNvPicPr preferRelativeResize="0"/>
          <p:nvPr/>
        </p:nvPicPr>
        <p:blipFill rotWithShape="1">
          <a:blip r:embed="rId3">
            <a:alphaModFix/>
          </a:blip>
          <a:srcRect b="2" l="0" r="4007" t="0"/>
          <a:stretch/>
        </p:blipFill>
        <p:spPr>
          <a:xfrm>
            <a:off x="4166505" y="10"/>
            <a:ext cx="4444096" cy="3067040"/>
          </a:xfrm>
          <a:prstGeom prst="rect">
            <a:avLst/>
          </a:prstGeom>
          <a:noFill/>
          <a:ln>
            <a:noFill/>
          </a:ln>
        </p:spPr>
      </p:pic>
      <p:pic>
        <p:nvPicPr>
          <p:cNvPr descr="Slika, ki vsebuje besede kolo, kopensko vozilo, vozilo, pnevmatika&#10;&#10;Opis je samodejno ustvarjen" id="676" name="Google Shape;676;p39"/>
          <p:cNvPicPr preferRelativeResize="0"/>
          <p:nvPr/>
        </p:nvPicPr>
        <p:blipFill rotWithShape="1">
          <a:blip r:embed="rId4">
            <a:alphaModFix/>
          </a:blip>
          <a:srcRect b="26462" l="0" r="2" t="17801"/>
          <a:stretch/>
        </p:blipFill>
        <p:spPr>
          <a:xfrm>
            <a:off x="-1" y="3790950"/>
            <a:ext cx="8305800" cy="3067051"/>
          </a:xfrm>
          <a:prstGeom prst="rect">
            <a:avLst/>
          </a:prstGeom>
          <a:noFill/>
          <a:ln>
            <a:noFill/>
          </a:ln>
        </p:spPr>
      </p:pic>
      <p:sp>
        <p:nvSpPr>
          <p:cNvPr id="677" name="Google Shape;677;p39"/>
          <p:cNvSpPr/>
          <p:nvPr/>
        </p:nvSpPr>
        <p:spPr>
          <a:xfrm>
            <a:off x="0" y="0"/>
            <a:ext cx="5155454" cy="4845530"/>
          </a:xfrm>
          <a:custGeom>
            <a:rect b="b" l="l" r="r" t="t"/>
            <a:pathLst>
              <a:path extrusionOk="0" h="4845530" w="5155454">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pic>
        <p:nvPicPr>
          <p:cNvPr descr="Slika, ki vsebuje besede oseba, oblačila, človeški obraz, nasmeh&#10;&#10;Opis je samodejno ustvarjen" id="678" name="Google Shape;678;p39"/>
          <p:cNvPicPr preferRelativeResize="0"/>
          <p:nvPr/>
        </p:nvPicPr>
        <p:blipFill rotWithShape="1">
          <a:blip r:embed="rId5">
            <a:alphaModFix/>
          </a:blip>
          <a:srcRect b="-3" l="9624" r="-3" t="0"/>
          <a:stretch/>
        </p:blipFill>
        <p:spPr>
          <a:xfrm>
            <a:off x="1" y="2"/>
            <a:ext cx="5017099" cy="4718647"/>
          </a:xfrm>
          <a:custGeom>
            <a:rect b="b" l="l" r="r" t="t"/>
            <a:pathLst>
              <a:path extrusionOk="0" h="4718647" w="5017099">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ln>
            <a:noFill/>
          </a:ln>
        </p:spPr>
      </p:pic>
      <p:sp>
        <p:nvSpPr>
          <p:cNvPr id="679" name="Google Shape;679;p39"/>
          <p:cNvSpPr/>
          <p:nvPr/>
        </p:nvSpPr>
        <p:spPr>
          <a:xfrm>
            <a:off x="6148480" y="1563968"/>
            <a:ext cx="6043520" cy="5294033"/>
          </a:xfrm>
          <a:custGeom>
            <a:rect b="b" l="l" r="r" t="t"/>
            <a:pathLst>
              <a:path extrusionOk="0" h="5294033" w="6043520">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pic>
        <p:nvPicPr>
          <p:cNvPr descr="Slika, ki vsebuje besede oseba, trava, oblačila, na prostem&#10;&#10;Opis je samodejno ustvarjen" id="680" name="Google Shape;680;p39"/>
          <p:cNvPicPr preferRelativeResize="0"/>
          <p:nvPr/>
        </p:nvPicPr>
        <p:blipFill rotWithShape="1">
          <a:blip r:embed="rId6">
            <a:alphaModFix/>
          </a:blip>
          <a:srcRect b="-1" l="19925" r="4770" t="0"/>
          <a:stretch/>
        </p:blipFill>
        <p:spPr>
          <a:xfrm>
            <a:off x="6283728" y="1699213"/>
            <a:ext cx="5908273" cy="5158786"/>
          </a:xfrm>
          <a:custGeom>
            <a:rect b="b" l="l" r="r" t="t"/>
            <a:pathLst>
              <a:path extrusionOk="0" h="5158786" w="5908273">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noFill/>
          <a:ln>
            <a:noFill/>
          </a:ln>
        </p:spPr>
      </p:pic>
      <p:sp>
        <p:nvSpPr>
          <p:cNvPr id="681" name="Google Shape;681;p39"/>
          <p:cNvSpPr/>
          <p:nvPr/>
        </p:nvSpPr>
        <p:spPr>
          <a:xfrm>
            <a:off x="3150534" y="1716727"/>
            <a:ext cx="4572000" cy="4572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pic>
        <p:nvPicPr>
          <p:cNvPr descr="Slika, ki vsebuje besede oseba, roka, črno in belo, prst&#10;&#10;Opis je samodejno ustvarjen" id="682" name="Google Shape;682;p39"/>
          <p:cNvPicPr preferRelativeResize="0"/>
          <p:nvPr/>
        </p:nvPicPr>
        <p:blipFill rotWithShape="1">
          <a:blip r:embed="rId7">
            <a:alphaModFix/>
          </a:blip>
          <a:srcRect b="19927" l="0" r="-1" t="14070"/>
          <a:stretch/>
        </p:blipFill>
        <p:spPr>
          <a:xfrm>
            <a:off x="3287694" y="1853886"/>
            <a:ext cx="4297680" cy="4297680"/>
          </a:xfrm>
          <a:custGeom>
            <a:rect b="b" l="l" r="r" t="t"/>
            <a:pathLst>
              <a:path extrusionOk="0" h="4297680" w="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noFill/>
          <a:ln>
            <a:noFill/>
          </a:ln>
        </p:spPr>
      </p:pic>
      <p:sp>
        <p:nvSpPr>
          <p:cNvPr id="683" name="Google Shape;683;p39"/>
          <p:cNvSpPr/>
          <p:nvPr/>
        </p:nvSpPr>
        <p:spPr>
          <a:xfrm>
            <a:off x="7762313" y="-1"/>
            <a:ext cx="4444096" cy="3211788"/>
          </a:xfrm>
          <a:custGeom>
            <a:rect b="b" l="l" r="r" t="t"/>
            <a:pathLst>
              <a:path extrusionOk="0" h="3211788" w="4444096">
                <a:moveTo>
                  <a:pt x="5102" y="0"/>
                </a:moveTo>
                <a:lnTo>
                  <a:pt x="4444096" y="0"/>
                </a:lnTo>
                <a:lnTo>
                  <a:pt x="4444096" y="2908319"/>
                </a:lnTo>
                <a:lnTo>
                  <a:pt x="4321598" y="2967330"/>
                </a:lnTo>
                <a:cubicBezTo>
                  <a:pt x="3949433" y="3124742"/>
                  <a:pt x="3540258" y="3211788"/>
                  <a:pt x="3110753" y="3211788"/>
                </a:cubicBezTo>
                <a:cubicBezTo>
                  <a:pt x="1392732" y="3211788"/>
                  <a:pt x="0" y="1819056"/>
                  <a:pt x="0" y="10103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Slika, ki vsebuje besede oseba, oblačila, nasmeh, človeški obraz&#10;&#10;Opis je samodejno ustvarjen" id="684" name="Google Shape;684;p39"/>
          <p:cNvPicPr preferRelativeResize="0"/>
          <p:nvPr/>
        </p:nvPicPr>
        <p:blipFill rotWithShape="1">
          <a:blip r:embed="rId8">
            <a:alphaModFix/>
          </a:blip>
          <a:srcRect b="0" l="6240" r="0" t="0"/>
          <a:stretch/>
        </p:blipFill>
        <p:spPr>
          <a:xfrm>
            <a:off x="7928700" y="-1"/>
            <a:ext cx="4277711" cy="3045402"/>
          </a:xfrm>
          <a:custGeom>
            <a:rect b="b" l="l" r="r" t="t"/>
            <a:pathLst>
              <a:path extrusionOk="0" h="3045402" w="4277711">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pic>
        <p:nvPicPr>
          <p:cNvPr descr="Slika, ki vsebuje besede risanka, umetnost&#10;&#10;Opis je samodejno ustvarjen" id="689" name="Google Shape;689;p40"/>
          <p:cNvPicPr preferRelativeResize="0"/>
          <p:nvPr>
            <p:ph idx="1" type="body"/>
          </p:nvPr>
        </p:nvPicPr>
        <p:blipFill rotWithShape="1">
          <a:blip r:embed="rId3">
            <a:alphaModFix/>
          </a:blip>
          <a:srcRect b="0" l="0" r="0" t="0"/>
          <a:stretch/>
        </p:blipFill>
        <p:spPr>
          <a:xfrm>
            <a:off x="5183188" y="1117365"/>
            <a:ext cx="5843587" cy="4613745"/>
          </a:xfrm>
          <a:prstGeom prst="rect">
            <a:avLst/>
          </a:prstGeom>
          <a:noFill/>
          <a:ln>
            <a:noFill/>
          </a:ln>
        </p:spPr>
      </p:pic>
      <p:sp>
        <p:nvSpPr>
          <p:cNvPr id="690" name="Google Shape;690;p40"/>
          <p:cNvSpPr txBox="1"/>
          <p:nvPr>
            <p:ph idx="2" type="body"/>
          </p:nvPr>
        </p:nvSpPr>
        <p:spPr>
          <a:xfrm>
            <a:off x="1084727" y="2253343"/>
            <a:ext cx="3687298" cy="3615644"/>
          </a:xfrm>
          <a:prstGeom prst="rect">
            <a:avLst/>
          </a:prstGeom>
          <a:noFill/>
          <a:ln>
            <a:noFill/>
          </a:ln>
        </p:spPr>
        <p:txBody>
          <a:bodyPr anchorCtr="0" anchor="t" bIns="45700" lIns="91425" spcFirstLastPara="1" rIns="91425" wrap="square" tIns="45700">
            <a:normAutofit/>
          </a:bodyPr>
          <a:lstStyle/>
          <a:p>
            <a:pPr indent="0" lvl="0" marL="0" rtl="0" algn="just">
              <a:lnSpc>
                <a:spcPct val="120000"/>
              </a:lnSpc>
              <a:spcBef>
                <a:spcPts val="0"/>
              </a:spcBef>
              <a:spcAft>
                <a:spcPts val="0"/>
              </a:spcAft>
              <a:buClr>
                <a:schemeClr val="dk1"/>
              </a:buClr>
              <a:buSzPts val="1600"/>
              <a:buNone/>
            </a:pPr>
            <a:r>
              <a:rPr lang="en-US"/>
              <a:t>Volunteering can be done in an informal way, which includes all forms of unorganized help, and in an organized way, through voluntary organizations and organizations with a volunteering program.</a:t>
            </a:r>
            <a:endParaRPr/>
          </a:p>
        </p:txBody>
      </p:sp>
      <p:pic>
        <p:nvPicPr>
          <p:cNvPr id="691" name="Google Shape;691;p40"/>
          <p:cNvPicPr preferRelativeResize="0"/>
          <p:nvPr/>
        </p:nvPicPr>
        <p:blipFill rotWithShape="1">
          <a:blip r:embed="rId4">
            <a:alphaModFix/>
          </a:blip>
          <a:srcRect b="0" l="0" r="0" t="0"/>
          <a:stretch/>
        </p:blipFill>
        <p:spPr>
          <a:xfrm>
            <a:off x="10914494" y="6396012"/>
            <a:ext cx="1109568" cy="249958"/>
          </a:xfrm>
          <a:prstGeom prst="rect">
            <a:avLst/>
          </a:prstGeom>
          <a:noFill/>
          <a:ln>
            <a:noFill/>
          </a:ln>
        </p:spPr>
      </p:pic>
      <p:pic>
        <p:nvPicPr>
          <p:cNvPr id="692" name="Google Shape;692;p40"/>
          <p:cNvPicPr preferRelativeResize="0"/>
          <p:nvPr/>
        </p:nvPicPr>
        <p:blipFill rotWithShape="1">
          <a:blip r:embed="rId5">
            <a:alphaModFix/>
          </a:blip>
          <a:srcRect b="0" l="0" r="0" t="0"/>
          <a:stretch/>
        </p:blipFill>
        <p:spPr>
          <a:xfrm>
            <a:off x="10814185" y="31037"/>
            <a:ext cx="1377815" cy="137781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6" name="Shape 696"/>
        <p:cNvGrpSpPr/>
        <p:nvPr/>
      </p:nvGrpSpPr>
      <p:grpSpPr>
        <a:xfrm>
          <a:off x="0" y="0"/>
          <a:ext cx="0" cy="0"/>
          <a:chOff x="0" y="0"/>
          <a:chExt cx="0" cy="0"/>
        </a:xfrm>
      </p:grpSpPr>
      <p:sp>
        <p:nvSpPr>
          <p:cNvPr id="697" name="Google Shape;697;p4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698" name="Google Shape;698;p41"/>
          <p:cNvSpPr txBox="1"/>
          <p:nvPr>
            <p:ph type="title"/>
          </p:nvPr>
        </p:nvSpPr>
        <p:spPr>
          <a:xfrm>
            <a:off x="1077361" y="720435"/>
            <a:ext cx="6397165" cy="1507375"/>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WHY VOLUNTEER?</a:t>
            </a:r>
            <a:endParaRPr/>
          </a:p>
        </p:txBody>
      </p:sp>
      <p:sp>
        <p:nvSpPr>
          <p:cNvPr id="699" name="Google Shape;699;p41"/>
          <p:cNvSpPr txBox="1"/>
          <p:nvPr>
            <p:ph idx="1" type="body"/>
          </p:nvPr>
        </p:nvSpPr>
        <p:spPr>
          <a:xfrm>
            <a:off x="1077361" y="2427316"/>
            <a:ext cx="6397165" cy="3513514"/>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1800"/>
              <a:buChar char="•"/>
            </a:pPr>
            <a:r>
              <a:rPr lang="en-US"/>
              <a:t>has a purpose and a meaning,</a:t>
            </a:r>
            <a:endParaRPr/>
          </a:p>
          <a:p>
            <a:pPr indent="-228600" lvl="0" marL="228600" rtl="0" algn="l">
              <a:lnSpc>
                <a:spcPct val="120000"/>
              </a:lnSpc>
              <a:spcBef>
                <a:spcPts val="1000"/>
              </a:spcBef>
              <a:spcAft>
                <a:spcPts val="0"/>
              </a:spcAft>
              <a:buClr>
                <a:schemeClr val="dk1"/>
              </a:buClr>
              <a:buSzPts val="1800"/>
              <a:buChar char="•"/>
            </a:pPr>
            <a:r>
              <a:rPr lang="en-US"/>
              <a:t>is enjoyable-enables social contact,</a:t>
            </a:r>
            <a:endParaRPr/>
          </a:p>
          <a:p>
            <a:pPr indent="-228600" lvl="0" marL="228600" rtl="0" algn="l">
              <a:lnSpc>
                <a:spcPct val="120000"/>
              </a:lnSpc>
              <a:spcBef>
                <a:spcPts val="1000"/>
              </a:spcBef>
              <a:spcAft>
                <a:spcPts val="0"/>
              </a:spcAft>
              <a:buClr>
                <a:schemeClr val="dk1"/>
              </a:buClr>
              <a:buSzPts val="1800"/>
              <a:buChar char="•"/>
            </a:pPr>
            <a:r>
              <a:rPr lang="en-US"/>
              <a:t>develops skills and</a:t>
            </a:r>
            <a:endParaRPr/>
          </a:p>
          <a:p>
            <a:pPr indent="-228600" lvl="0" marL="228600" rtl="0" algn="l">
              <a:lnSpc>
                <a:spcPct val="120000"/>
              </a:lnSpc>
              <a:spcBef>
                <a:spcPts val="1000"/>
              </a:spcBef>
              <a:spcAft>
                <a:spcPts val="0"/>
              </a:spcAft>
              <a:buClr>
                <a:schemeClr val="dk1"/>
              </a:buClr>
              <a:buSzPts val="1800"/>
              <a:buChar char="•"/>
            </a:pPr>
            <a:r>
              <a:rPr lang="en-US"/>
              <a:t>achieve competence,</a:t>
            </a:r>
            <a:endParaRPr/>
          </a:p>
          <a:p>
            <a:pPr indent="-228600" lvl="0" marL="228600" rtl="0" algn="l">
              <a:lnSpc>
                <a:spcPct val="120000"/>
              </a:lnSpc>
              <a:spcBef>
                <a:spcPts val="1000"/>
              </a:spcBef>
              <a:spcAft>
                <a:spcPts val="0"/>
              </a:spcAft>
              <a:buClr>
                <a:schemeClr val="dk1"/>
              </a:buClr>
              <a:buSzPts val="1800"/>
              <a:buChar char="•"/>
            </a:pPr>
            <a:r>
              <a:rPr lang="en-US"/>
              <a:t>increase self-confidence-grow self-esteem</a:t>
            </a:r>
            <a:endParaRPr/>
          </a:p>
          <a:p>
            <a:pPr indent="-228600" lvl="0" marL="228600" rtl="0" algn="l">
              <a:lnSpc>
                <a:spcPct val="120000"/>
              </a:lnSpc>
              <a:spcBef>
                <a:spcPts val="1000"/>
              </a:spcBef>
              <a:spcAft>
                <a:spcPts val="0"/>
              </a:spcAft>
              <a:buClr>
                <a:schemeClr val="dk1"/>
              </a:buClr>
              <a:buSzPts val="1800"/>
              <a:buChar char="•"/>
            </a:pPr>
            <a:r>
              <a:rPr lang="en-US"/>
              <a:t>allows you to contribute to society</a:t>
            </a:r>
            <a:endParaRPr/>
          </a:p>
        </p:txBody>
      </p:sp>
      <p:sp>
        <p:nvSpPr>
          <p:cNvPr id="700" name="Google Shape;700;p41"/>
          <p:cNvSpPr/>
          <p:nvPr/>
        </p:nvSpPr>
        <p:spPr>
          <a:xfrm rot="10800000">
            <a:off x="8696640" y="-148"/>
            <a:ext cx="3495360" cy="340144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701" name="Google Shape;701;p41"/>
          <p:cNvSpPr/>
          <p:nvPr/>
        </p:nvSpPr>
        <p:spPr>
          <a:xfrm flipH="1" rot="10800000">
            <a:off x="8695889" y="-5385"/>
            <a:ext cx="3496111" cy="3401447"/>
          </a:xfrm>
          <a:custGeom>
            <a:rect b="b" l="l" r="r" t="t"/>
            <a:pathLst>
              <a:path extrusionOk="0" h="2559050" w="2559050">
                <a:moveTo>
                  <a:pt x="0" y="0"/>
                </a:moveTo>
                <a:lnTo>
                  <a:pt x="2559050" y="0"/>
                </a:lnTo>
                <a:cubicBezTo>
                  <a:pt x="2559050" y="1413324"/>
                  <a:pt x="1413324" y="2559050"/>
                  <a:pt x="0" y="2559050"/>
                </a:cubicBezTo>
                <a:close/>
              </a:path>
            </a:pathLst>
          </a:cu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pic>
        <p:nvPicPr>
          <p:cNvPr descr="Colourful carved figures of humans" id="702" name="Google Shape;702;p41"/>
          <p:cNvPicPr preferRelativeResize="0"/>
          <p:nvPr/>
        </p:nvPicPr>
        <p:blipFill rotWithShape="1">
          <a:blip r:embed="rId3">
            <a:alphaModFix/>
          </a:blip>
          <a:srcRect b="-1" l="14140" r="13904" t="0"/>
          <a:stretch/>
        </p:blipFill>
        <p:spPr>
          <a:xfrm>
            <a:off x="8696640" y="3396062"/>
            <a:ext cx="3496111" cy="3461938"/>
          </a:xfrm>
          <a:prstGeom prst="rect">
            <a:avLst/>
          </a:prstGeom>
          <a:noFill/>
          <a:ln>
            <a:noFill/>
          </a:ln>
        </p:spPr>
      </p:pic>
      <p:pic>
        <p:nvPicPr>
          <p:cNvPr id="703" name="Google Shape;703;p41"/>
          <p:cNvPicPr preferRelativeResize="0"/>
          <p:nvPr/>
        </p:nvPicPr>
        <p:blipFill rotWithShape="1">
          <a:blip r:embed="rId4">
            <a:alphaModFix/>
          </a:blip>
          <a:srcRect b="0" l="0" r="0" t="0"/>
          <a:stretch/>
        </p:blipFill>
        <p:spPr>
          <a:xfrm>
            <a:off x="7317698" y="-149"/>
            <a:ext cx="1377815" cy="1377815"/>
          </a:xfrm>
          <a:prstGeom prst="rect">
            <a:avLst/>
          </a:prstGeom>
          <a:noFill/>
          <a:ln>
            <a:noFill/>
          </a:ln>
        </p:spPr>
      </p:pic>
      <p:pic>
        <p:nvPicPr>
          <p:cNvPr id="704" name="Google Shape;704;p41"/>
          <p:cNvPicPr preferRelativeResize="0"/>
          <p:nvPr/>
        </p:nvPicPr>
        <p:blipFill rotWithShape="1">
          <a:blip r:embed="rId5">
            <a:alphaModFix/>
          </a:blip>
          <a:srcRect b="0" l="0" r="0" t="0"/>
          <a:stretch/>
        </p:blipFill>
        <p:spPr>
          <a:xfrm>
            <a:off x="6949529" y="6387291"/>
            <a:ext cx="1554615" cy="3535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8" name="Shape 708"/>
        <p:cNvGrpSpPr/>
        <p:nvPr/>
      </p:nvGrpSpPr>
      <p:grpSpPr>
        <a:xfrm>
          <a:off x="0" y="0"/>
          <a:ext cx="0" cy="0"/>
          <a:chOff x="0" y="0"/>
          <a:chExt cx="0" cy="0"/>
        </a:xfrm>
      </p:grpSpPr>
      <p:sp>
        <p:nvSpPr>
          <p:cNvPr id="709" name="Google Shape;709;p4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710" name="Google Shape;710;p42"/>
          <p:cNvSpPr txBox="1"/>
          <p:nvPr>
            <p:ph type="title"/>
          </p:nvPr>
        </p:nvSpPr>
        <p:spPr>
          <a:xfrm>
            <a:off x="1077361" y="720435"/>
            <a:ext cx="6397165" cy="1507375"/>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Reasons to volunteer</a:t>
            </a:r>
            <a:endParaRPr/>
          </a:p>
        </p:txBody>
      </p:sp>
      <p:sp>
        <p:nvSpPr>
          <p:cNvPr id="711" name="Google Shape;711;p42"/>
          <p:cNvSpPr txBox="1"/>
          <p:nvPr>
            <p:ph idx="1" type="body"/>
          </p:nvPr>
        </p:nvSpPr>
        <p:spPr>
          <a:xfrm>
            <a:off x="1077361" y="2427316"/>
            <a:ext cx="6397165" cy="3513514"/>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1700"/>
              <a:buChar char="•"/>
            </a:pPr>
            <a:r>
              <a:rPr lang="en-US" sz="1700"/>
              <a:t>We want to do good,</a:t>
            </a:r>
            <a:endParaRPr sz="1700"/>
          </a:p>
          <a:p>
            <a:pPr indent="-228600" lvl="0" marL="228600" rtl="0" algn="l">
              <a:lnSpc>
                <a:spcPct val="120000"/>
              </a:lnSpc>
              <a:spcBef>
                <a:spcPts val="1000"/>
              </a:spcBef>
              <a:spcAft>
                <a:spcPts val="0"/>
              </a:spcAft>
              <a:buClr>
                <a:schemeClr val="dk1"/>
              </a:buClr>
              <a:buSzPts val="1700"/>
              <a:buChar char="•"/>
            </a:pPr>
            <a:r>
              <a:rPr lang="en-US" sz="1700"/>
              <a:t>We want to indulge our interests and put them into practice,</a:t>
            </a:r>
            <a:endParaRPr sz="1700"/>
          </a:p>
          <a:p>
            <a:pPr indent="-228600" lvl="0" marL="228600" rtl="0" algn="l">
              <a:lnSpc>
                <a:spcPct val="120000"/>
              </a:lnSpc>
              <a:spcBef>
                <a:spcPts val="1000"/>
              </a:spcBef>
              <a:spcAft>
                <a:spcPts val="0"/>
              </a:spcAft>
              <a:buClr>
                <a:schemeClr val="dk1"/>
              </a:buClr>
              <a:buSzPts val="1700"/>
              <a:buChar char="•"/>
            </a:pPr>
            <a:r>
              <a:rPr lang="en-US" sz="1700"/>
              <a:t>Want to learn new things and skills.</a:t>
            </a:r>
            <a:endParaRPr sz="1700"/>
          </a:p>
          <a:p>
            <a:pPr indent="-120650" lvl="0" marL="228600" rtl="0" algn="l">
              <a:lnSpc>
                <a:spcPct val="120000"/>
              </a:lnSpc>
              <a:spcBef>
                <a:spcPts val="1000"/>
              </a:spcBef>
              <a:spcAft>
                <a:spcPts val="0"/>
              </a:spcAft>
              <a:buClr>
                <a:schemeClr val="dk1"/>
              </a:buClr>
              <a:buSzPts val="1700"/>
              <a:buNone/>
            </a:pPr>
            <a:r>
              <a:t/>
            </a:r>
            <a:endParaRPr sz="1700"/>
          </a:p>
          <a:p>
            <a:pPr indent="0" lvl="0" marL="0" rtl="0" algn="l">
              <a:lnSpc>
                <a:spcPct val="120000"/>
              </a:lnSpc>
              <a:spcBef>
                <a:spcPts val="1000"/>
              </a:spcBef>
              <a:spcAft>
                <a:spcPts val="0"/>
              </a:spcAft>
              <a:buClr>
                <a:schemeClr val="dk1"/>
              </a:buClr>
              <a:buSzPts val="1700"/>
              <a:buNone/>
            </a:pPr>
            <a:r>
              <a:rPr lang="en-US" sz="1700"/>
              <a:t>For many, volunteering is not a rational choice, it is more a spur of the moment or a coincidence. </a:t>
            </a:r>
            <a:endParaRPr sz="1700"/>
          </a:p>
          <a:p>
            <a:pPr indent="0" lvl="0" marL="0" rtl="0" algn="l">
              <a:lnSpc>
                <a:spcPct val="120000"/>
              </a:lnSpc>
              <a:spcBef>
                <a:spcPts val="1000"/>
              </a:spcBef>
              <a:spcAft>
                <a:spcPts val="0"/>
              </a:spcAft>
              <a:buClr>
                <a:schemeClr val="dk1"/>
              </a:buClr>
              <a:buSzPts val="1700"/>
              <a:buNone/>
            </a:pPr>
            <a:r>
              <a:rPr lang="en-US" sz="1700"/>
              <a:t>More than 30% of volunteers join the volunteering ranks at the encouragement of a relative or friend. This is important to remember when planning volunteer recruitment.</a:t>
            </a:r>
            <a:endParaRPr sz="1700"/>
          </a:p>
        </p:txBody>
      </p:sp>
      <p:sp>
        <p:nvSpPr>
          <p:cNvPr id="712" name="Google Shape;712;p42"/>
          <p:cNvSpPr/>
          <p:nvPr/>
        </p:nvSpPr>
        <p:spPr>
          <a:xfrm rot="10800000">
            <a:off x="8696640" y="-148"/>
            <a:ext cx="3495360" cy="340144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713" name="Google Shape;713;p42"/>
          <p:cNvSpPr/>
          <p:nvPr/>
        </p:nvSpPr>
        <p:spPr>
          <a:xfrm flipH="1" rot="10800000">
            <a:off x="8695889" y="-5385"/>
            <a:ext cx="3496111" cy="3401447"/>
          </a:xfrm>
          <a:custGeom>
            <a:rect b="b" l="l" r="r" t="t"/>
            <a:pathLst>
              <a:path extrusionOk="0" h="2559050" w="2559050">
                <a:moveTo>
                  <a:pt x="0" y="0"/>
                </a:moveTo>
                <a:lnTo>
                  <a:pt x="2559050" y="0"/>
                </a:lnTo>
                <a:cubicBezTo>
                  <a:pt x="2559050" y="1413324"/>
                  <a:pt x="1413324" y="2559050"/>
                  <a:pt x="0" y="2559050"/>
                </a:cubicBezTo>
                <a:close/>
              </a:path>
            </a:pathLst>
          </a:cu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pic>
        <p:nvPicPr>
          <p:cNvPr descr="Hands holding each other's wrists and interlinked to form a circle" id="714" name="Google Shape;714;p42"/>
          <p:cNvPicPr preferRelativeResize="0"/>
          <p:nvPr/>
        </p:nvPicPr>
        <p:blipFill rotWithShape="1">
          <a:blip r:embed="rId3">
            <a:alphaModFix/>
          </a:blip>
          <a:srcRect b="0" l="18112" r="14477" t="0"/>
          <a:stretch/>
        </p:blipFill>
        <p:spPr>
          <a:xfrm>
            <a:off x="8696640" y="3396062"/>
            <a:ext cx="3496111" cy="3461938"/>
          </a:xfrm>
          <a:prstGeom prst="rect">
            <a:avLst/>
          </a:prstGeom>
          <a:noFill/>
          <a:ln>
            <a:noFill/>
          </a:ln>
        </p:spPr>
      </p:pic>
      <p:pic>
        <p:nvPicPr>
          <p:cNvPr id="715" name="Google Shape;715;p42"/>
          <p:cNvPicPr preferRelativeResize="0"/>
          <p:nvPr/>
        </p:nvPicPr>
        <p:blipFill rotWithShape="1">
          <a:blip r:embed="rId4">
            <a:alphaModFix/>
          </a:blip>
          <a:srcRect b="0" l="0" r="0" t="0"/>
          <a:stretch/>
        </p:blipFill>
        <p:spPr>
          <a:xfrm>
            <a:off x="7323608" y="11839"/>
            <a:ext cx="1377815" cy="1377815"/>
          </a:xfrm>
          <a:prstGeom prst="rect">
            <a:avLst/>
          </a:prstGeom>
          <a:noFill/>
          <a:ln>
            <a:noFill/>
          </a:ln>
        </p:spPr>
      </p:pic>
      <p:pic>
        <p:nvPicPr>
          <p:cNvPr id="716" name="Google Shape;716;p42"/>
          <p:cNvPicPr preferRelativeResize="0"/>
          <p:nvPr/>
        </p:nvPicPr>
        <p:blipFill rotWithShape="1">
          <a:blip r:embed="rId5">
            <a:alphaModFix/>
          </a:blip>
          <a:srcRect b="0" l="0" r="0" t="0"/>
          <a:stretch/>
        </p:blipFill>
        <p:spPr>
          <a:xfrm>
            <a:off x="6902395" y="6415571"/>
            <a:ext cx="1554615" cy="3535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0" name="Shape 720"/>
        <p:cNvGrpSpPr/>
        <p:nvPr/>
      </p:nvGrpSpPr>
      <p:grpSpPr>
        <a:xfrm>
          <a:off x="0" y="0"/>
          <a:ext cx="0" cy="0"/>
          <a:chOff x="0" y="0"/>
          <a:chExt cx="0" cy="0"/>
        </a:xfrm>
      </p:grpSpPr>
      <p:sp>
        <p:nvSpPr>
          <p:cNvPr id="721" name="Google Shape;721;p4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722" name="Google Shape;722;p43"/>
          <p:cNvSpPr txBox="1"/>
          <p:nvPr>
            <p:ph type="title"/>
          </p:nvPr>
        </p:nvSpPr>
        <p:spPr>
          <a:xfrm>
            <a:off x="583023" y="1218346"/>
            <a:ext cx="2318028" cy="321384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2400"/>
              <a:buFont typeface="Avenir"/>
              <a:buNone/>
            </a:pPr>
            <a:r>
              <a:rPr lang="en-US" sz="2400"/>
              <a:t>Volunteering is important for the community because:</a:t>
            </a:r>
            <a:endParaRPr sz="2400"/>
          </a:p>
        </p:txBody>
      </p:sp>
      <p:sp>
        <p:nvSpPr>
          <p:cNvPr id="723" name="Google Shape;723;p43"/>
          <p:cNvSpPr/>
          <p:nvPr/>
        </p:nvSpPr>
        <p:spPr>
          <a:xfrm>
            <a:off x="3484074" y="0"/>
            <a:ext cx="8707926" cy="6858001"/>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grpSp>
        <p:nvGrpSpPr>
          <p:cNvPr id="724" name="Google Shape;724;p43"/>
          <p:cNvGrpSpPr/>
          <p:nvPr/>
        </p:nvGrpSpPr>
        <p:grpSpPr>
          <a:xfrm>
            <a:off x="3682724" y="1231216"/>
            <a:ext cx="8308171" cy="4315438"/>
            <a:chOff x="0" y="741022"/>
            <a:chExt cx="8308171" cy="4315438"/>
          </a:xfrm>
        </p:grpSpPr>
        <p:sp>
          <p:nvSpPr>
            <p:cNvPr id="725" name="Google Shape;725;p43"/>
            <p:cNvSpPr/>
            <p:nvPr/>
          </p:nvSpPr>
          <p:spPr>
            <a:xfrm>
              <a:off x="0" y="741022"/>
              <a:ext cx="8308171" cy="1037819"/>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43"/>
            <p:cNvSpPr txBox="1"/>
            <p:nvPr/>
          </p:nvSpPr>
          <p:spPr>
            <a:xfrm>
              <a:off x="50662" y="791684"/>
              <a:ext cx="8206847" cy="936495"/>
            </a:xfrm>
            <a:prstGeom prst="rect">
              <a:avLst/>
            </a:prstGeom>
            <a:noFill/>
            <a:ln>
              <a:noFill/>
            </a:ln>
          </p:spPr>
          <p:txBody>
            <a:bodyPr anchorCtr="0" anchor="ctr" bIns="72375" lIns="72375" spcFirstLastPara="1" rIns="72375" wrap="square" tIns="72375">
              <a:noAutofit/>
            </a:bodyPr>
            <a:lstStyle/>
            <a:p>
              <a:pPr indent="0" lvl="0" marL="0" marR="0" rtl="0" algn="l">
                <a:lnSpc>
                  <a:spcPct val="90000"/>
                </a:lnSpc>
                <a:spcBef>
                  <a:spcPts val="0"/>
                </a:spcBef>
                <a:spcAft>
                  <a:spcPts val="0"/>
                </a:spcAft>
                <a:buClr>
                  <a:schemeClr val="lt1"/>
                </a:buClr>
                <a:buSzPts val="1900"/>
                <a:buFont typeface="Avenir"/>
                <a:buNone/>
              </a:pPr>
              <a:r>
                <a:rPr b="0" i="0" lang="en-US" sz="1900" u="none" cap="none" strike="noStrike">
                  <a:solidFill>
                    <a:schemeClr val="lt1"/>
                  </a:solidFill>
                  <a:latin typeface="Avenir"/>
                  <a:ea typeface="Avenir"/>
                  <a:cs typeface="Avenir"/>
                  <a:sym typeface="Avenir"/>
                </a:rPr>
                <a:t>improves the quality of life in society;</a:t>
              </a:r>
              <a:endParaRPr b="0" i="0" sz="1400" u="none" cap="none" strike="noStrike">
                <a:solidFill>
                  <a:srgbClr val="000000"/>
                </a:solidFill>
                <a:latin typeface="Arial"/>
                <a:ea typeface="Arial"/>
                <a:cs typeface="Arial"/>
                <a:sym typeface="Arial"/>
              </a:endParaRPr>
            </a:p>
          </p:txBody>
        </p:sp>
        <p:sp>
          <p:nvSpPr>
            <p:cNvPr id="727" name="Google Shape;727;p43"/>
            <p:cNvSpPr/>
            <p:nvPr/>
          </p:nvSpPr>
          <p:spPr>
            <a:xfrm>
              <a:off x="0" y="1833562"/>
              <a:ext cx="8308171" cy="1037819"/>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43"/>
            <p:cNvSpPr txBox="1"/>
            <p:nvPr/>
          </p:nvSpPr>
          <p:spPr>
            <a:xfrm>
              <a:off x="50662" y="1884224"/>
              <a:ext cx="8206847" cy="936495"/>
            </a:xfrm>
            <a:prstGeom prst="rect">
              <a:avLst/>
            </a:prstGeom>
            <a:noFill/>
            <a:ln>
              <a:noFill/>
            </a:ln>
          </p:spPr>
          <p:txBody>
            <a:bodyPr anchorCtr="0" anchor="ctr" bIns="72375" lIns="72375" spcFirstLastPara="1" rIns="72375" wrap="square" tIns="72375">
              <a:noAutofit/>
            </a:bodyPr>
            <a:lstStyle/>
            <a:p>
              <a:pPr indent="0" lvl="0" marL="0" marR="0" rtl="0" algn="l">
                <a:lnSpc>
                  <a:spcPct val="90000"/>
                </a:lnSpc>
                <a:spcBef>
                  <a:spcPts val="0"/>
                </a:spcBef>
                <a:spcAft>
                  <a:spcPts val="0"/>
                </a:spcAft>
                <a:buClr>
                  <a:schemeClr val="lt1"/>
                </a:buClr>
                <a:buSzPts val="1900"/>
                <a:buFont typeface="Avenir"/>
                <a:buNone/>
              </a:pPr>
              <a:r>
                <a:rPr b="0" i="0" lang="en-US" sz="1900" u="none" cap="none" strike="noStrike">
                  <a:solidFill>
                    <a:schemeClr val="lt1"/>
                  </a:solidFill>
                  <a:latin typeface="Avenir"/>
                  <a:ea typeface="Avenir"/>
                  <a:cs typeface="Avenir"/>
                  <a:sym typeface="Avenir"/>
                </a:rPr>
                <a:t>defends the interests of individuals and groups who are at risk, disadvantaged, marginalised, excluded;</a:t>
              </a:r>
              <a:endParaRPr b="0" i="0" sz="1400" u="none" cap="none" strike="noStrike">
                <a:solidFill>
                  <a:srgbClr val="000000"/>
                </a:solidFill>
                <a:latin typeface="Arial"/>
                <a:ea typeface="Arial"/>
                <a:cs typeface="Arial"/>
                <a:sym typeface="Arial"/>
              </a:endParaRPr>
            </a:p>
          </p:txBody>
        </p:sp>
        <p:sp>
          <p:nvSpPr>
            <p:cNvPr id="729" name="Google Shape;729;p43"/>
            <p:cNvSpPr/>
            <p:nvPr/>
          </p:nvSpPr>
          <p:spPr>
            <a:xfrm>
              <a:off x="0" y="2926102"/>
              <a:ext cx="8308171" cy="1037819"/>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43"/>
            <p:cNvSpPr txBox="1"/>
            <p:nvPr/>
          </p:nvSpPr>
          <p:spPr>
            <a:xfrm>
              <a:off x="50662" y="2976764"/>
              <a:ext cx="8206847" cy="936495"/>
            </a:xfrm>
            <a:prstGeom prst="rect">
              <a:avLst/>
            </a:prstGeom>
            <a:noFill/>
            <a:ln>
              <a:noFill/>
            </a:ln>
          </p:spPr>
          <p:txBody>
            <a:bodyPr anchorCtr="0" anchor="ctr" bIns="72375" lIns="72375" spcFirstLastPara="1" rIns="72375" wrap="square" tIns="72375">
              <a:noAutofit/>
            </a:bodyPr>
            <a:lstStyle/>
            <a:p>
              <a:pPr indent="0" lvl="0" marL="0" marR="0" rtl="0" algn="l">
                <a:lnSpc>
                  <a:spcPct val="90000"/>
                </a:lnSpc>
                <a:spcBef>
                  <a:spcPts val="0"/>
                </a:spcBef>
                <a:spcAft>
                  <a:spcPts val="0"/>
                </a:spcAft>
                <a:buClr>
                  <a:schemeClr val="lt1"/>
                </a:buClr>
                <a:buSzPts val="1900"/>
                <a:buFont typeface="Avenir"/>
                <a:buNone/>
              </a:pPr>
              <a:r>
                <a:rPr b="0" i="0" lang="en-US" sz="1900" u="none" cap="none" strike="noStrike">
                  <a:solidFill>
                    <a:schemeClr val="lt1"/>
                  </a:solidFill>
                  <a:latin typeface="Avenir"/>
                  <a:ea typeface="Avenir"/>
                  <a:cs typeface="Avenir"/>
                  <a:sym typeface="Avenir"/>
                </a:rPr>
                <a:t>is one of the primary ways in which civil society responds to its needs and creates opportunities for citizens to be active in society;</a:t>
              </a:r>
              <a:endParaRPr b="0" i="0" sz="1400" u="none" cap="none" strike="noStrike">
                <a:solidFill>
                  <a:srgbClr val="000000"/>
                </a:solidFill>
                <a:latin typeface="Arial"/>
                <a:ea typeface="Arial"/>
                <a:cs typeface="Arial"/>
                <a:sym typeface="Arial"/>
              </a:endParaRPr>
            </a:p>
          </p:txBody>
        </p:sp>
        <p:sp>
          <p:nvSpPr>
            <p:cNvPr id="731" name="Google Shape;731;p43"/>
            <p:cNvSpPr/>
            <p:nvPr/>
          </p:nvSpPr>
          <p:spPr>
            <a:xfrm>
              <a:off x="0" y="4018641"/>
              <a:ext cx="8308171" cy="1037819"/>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43"/>
            <p:cNvSpPr txBox="1"/>
            <p:nvPr/>
          </p:nvSpPr>
          <p:spPr>
            <a:xfrm>
              <a:off x="50662" y="4069303"/>
              <a:ext cx="8206847" cy="936495"/>
            </a:xfrm>
            <a:prstGeom prst="rect">
              <a:avLst/>
            </a:prstGeom>
            <a:noFill/>
            <a:ln>
              <a:noFill/>
            </a:ln>
          </p:spPr>
          <p:txBody>
            <a:bodyPr anchorCtr="0" anchor="ctr" bIns="72375" lIns="72375" spcFirstLastPara="1" rIns="72375" wrap="square" tIns="72375">
              <a:noAutofit/>
            </a:bodyPr>
            <a:lstStyle/>
            <a:p>
              <a:pPr indent="0" lvl="0" marL="0" marR="0" rtl="0" algn="l">
                <a:lnSpc>
                  <a:spcPct val="90000"/>
                </a:lnSpc>
                <a:spcBef>
                  <a:spcPts val="0"/>
                </a:spcBef>
                <a:spcAft>
                  <a:spcPts val="0"/>
                </a:spcAft>
                <a:buClr>
                  <a:schemeClr val="lt1"/>
                </a:buClr>
                <a:buSzPts val="1900"/>
                <a:buFont typeface="Avenir"/>
                <a:buNone/>
              </a:pPr>
              <a:r>
                <a:rPr b="0" i="0" lang="en-US" sz="1900" u="none" cap="none" strike="noStrike">
                  <a:solidFill>
                    <a:schemeClr val="lt1"/>
                  </a:solidFill>
                  <a:latin typeface="Avenir"/>
                  <a:ea typeface="Avenir"/>
                  <a:cs typeface="Avenir"/>
                  <a:sym typeface="Avenir"/>
                </a:rPr>
                <a:t>has great significance for development and for the future. It contributes to the development of existing systems, to the development of values of solidarity, to the social and other progress of society.</a:t>
              </a:r>
              <a:endParaRPr b="0" i="0" sz="1400" u="none" cap="none" strike="noStrike">
                <a:solidFill>
                  <a:srgbClr val="000000"/>
                </a:solidFill>
                <a:latin typeface="Arial"/>
                <a:ea typeface="Arial"/>
                <a:cs typeface="Arial"/>
                <a:sym typeface="Arial"/>
              </a:endParaRPr>
            </a:p>
          </p:txBody>
        </p:sp>
      </p:grpSp>
      <p:pic>
        <p:nvPicPr>
          <p:cNvPr id="733" name="Google Shape;733;p43"/>
          <p:cNvPicPr preferRelativeResize="0"/>
          <p:nvPr/>
        </p:nvPicPr>
        <p:blipFill rotWithShape="1">
          <a:blip r:embed="rId3">
            <a:alphaModFix/>
          </a:blip>
          <a:srcRect b="0" l="0" r="0" t="0"/>
          <a:stretch/>
        </p:blipFill>
        <p:spPr>
          <a:xfrm>
            <a:off x="0" y="0"/>
            <a:ext cx="1377815" cy="1377815"/>
          </a:xfrm>
          <a:prstGeom prst="rect">
            <a:avLst/>
          </a:prstGeom>
          <a:noFill/>
          <a:ln>
            <a:noFill/>
          </a:ln>
        </p:spPr>
      </p:pic>
      <p:pic>
        <p:nvPicPr>
          <p:cNvPr id="734" name="Google Shape;734;p43"/>
          <p:cNvPicPr preferRelativeResize="0"/>
          <p:nvPr/>
        </p:nvPicPr>
        <p:blipFill rotWithShape="1">
          <a:blip r:embed="rId4">
            <a:alphaModFix/>
          </a:blip>
          <a:srcRect b="0" l="0" r="0" t="0"/>
          <a:stretch/>
        </p:blipFill>
        <p:spPr>
          <a:xfrm>
            <a:off x="201105" y="6228760"/>
            <a:ext cx="1554615" cy="3535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8" name="Shape 738"/>
        <p:cNvGrpSpPr/>
        <p:nvPr/>
      </p:nvGrpSpPr>
      <p:grpSpPr>
        <a:xfrm>
          <a:off x="0" y="0"/>
          <a:ext cx="0" cy="0"/>
          <a:chOff x="0" y="0"/>
          <a:chExt cx="0" cy="0"/>
        </a:xfrm>
      </p:grpSpPr>
      <p:sp>
        <p:nvSpPr>
          <p:cNvPr id="739" name="Google Shape;739;p4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740" name="Google Shape;740;p44"/>
          <p:cNvSpPr txBox="1"/>
          <p:nvPr>
            <p:ph type="title"/>
          </p:nvPr>
        </p:nvSpPr>
        <p:spPr>
          <a:xfrm>
            <a:off x="662583" y="-293718"/>
            <a:ext cx="6152995" cy="1507375"/>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Benefits of volunteering</a:t>
            </a:r>
            <a:endParaRPr/>
          </a:p>
        </p:txBody>
      </p:sp>
      <p:sp>
        <p:nvSpPr>
          <p:cNvPr id="741" name="Google Shape;741;p44"/>
          <p:cNvSpPr txBox="1"/>
          <p:nvPr>
            <p:ph idx="1" type="body"/>
          </p:nvPr>
        </p:nvSpPr>
        <p:spPr>
          <a:xfrm>
            <a:off x="391099" y="1432296"/>
            <a:ext cx="7456601" cy="4077179"/>
          </a:xfrm>
          <a:prstGeom prst="rect">
            <a:avLst/>
          </a:prstGeom>
          <a:noFill/>
          <a:ln>
            <a:noFill/>
          </a:ln>
        </p:spPr>
        <p:txBody>
          <a:bodyPr anchorCtr="0" anchor="t" bIns="45700" lIns="91425" spcFirstLastPara="1" rIns="91425" wrap="square" tIns="45700">
            <a:noAutofit/>
          </a:bodyPr>
          <a:lstStyle/>
          <a:p>
            <a:pPr indent="-228600" lvl="0" marL="228600" rtl="0" algn="l">
              <a:lnSpc>
                <a:spcPct val="110000"/>
              </a:lnSpc>
              <a:spcBef>
                <a:spcPts val="0"/>
              </a:spcBef>
              <a:spcAft>
                <a:spcPts val="0"/>
              </a:spcAft>
              <a:buClr>
                <a:schemeClr val="dk1"/>
              </a:buClr>
              <a:buSzPts val="1800"/>
              <a:buChar char="•"/>
            </a:pPr>
            <a:r>
              <a:rPr b="1" lang="en-US"/>
              <a:t>Meeting new people and creating community</a:t>
            </a:r>
            <a:endParaRPr b="1"/>
          </a:p>
          <a:p>
            <a:pPr indent="0" lvl="0" marL="0" rtl="0" algn="l">
              <a:lnSpc>
                <a:spcPct val="110000"/>
              </a:lnSpc>
              <a:spcBef>
                <a:spcPts val="1000"/>
              </a:spcBef>
              <a:spcAft>
                <a:spcPts val="0"/>
              </a:spcAft>
              <a:buClr>
                <a:schemeClr val="dk1"/>
              </a:buClr>
              <a:buSzPts val="1800"/>
              <a:buNone/>
            </a:pPr>
            <a:r>
              <a:rPr lang="en-US"/>
              <a:t>Being part of a team with a common goal makes it easier to form bonds with strangers. Volunteering is about helping others, which in turn means you will create meaningful relationships with others and increase your social interactions. In addition, creating a community where you all work together towards common goals will boost your sense of belonging and mission.</a:t>
            </a:r>
            <a:endParaRPr/>
          </a:p>
          <a:p>
            <a:pPr indent="-228600" lvl="0" marL="228600" rtl="0" algn="l">
              <a:lnSpc>
                <a:spcPct val="110000"/>
              </a:lnSpc>
              <a:spcBef>
                <a:spcPts val="1000"/>
              </a:spcBef>
              <a:spcAft>
                <a:spcPts val="0"/>
              </a:spcAft>
              <a:buClr>
                <a:schemeClr val="dk1"/>
              </a:buClr>
              <a:buSzPts val="1800"/>
              <a:buChar char="•"/>
            </a:pPr>
            <a:r>
              <a:rPr b="1" lang="en-US"/>
              <a:t>New skills</a:t>
            </a:r>
            <a:endParaRPr b="1"/>
          </a:p>
          <a:p>
            <a:pPr indent="0" lvl="0" marL="0" rtl="0" algn="l">
              <a:lnSpc>
                <a:spcPct val="110000"/>
              </a:lnSpc>
              <a:spcBef>
                <a:spcPts val="1000"/>
              </a:spcBef>
              <a:spcAft>
                <a:spcPts val="0"/>
              </a:spcAft>
              <a:buClr>
                <a:schemeClr val="dk1"/>
              </a:buClr>
              <a:buSzPts val="1800"/>
              <a:buNone/>
            </a:pPr>
            <a:r>
              <a:rPr lang="en-US"/>
              <a:t>Volunteering gives you the opportunity to bring new people into your circle of acquaintances. This experience can broaden your understanding of others who are different from you. Learning about cultures and ways of life different from your upbringing will increase your social flexibility and broaden your world view. You will also develop important social skills such as empathy and teamwork.</a:t>
            </a:r>
            <a:endParaRPr/>
          </a:p>
        </p:txBody>
      </p:sp>
      <p:sp>
        <p:nvSpPr>
          <p:cNvPr id="742" name="Google Shape;742;p44"/>
          <p:cNvSpPr/>
          <p:nvPr/>
        </p:nvSpPr>
        <p:spPr>
          <a:xfrm rot="-5400000">
            <a:off x="8794726" y="-9066"/>
            <a:ext cx="3388208" cy="3406341"/>
          </a:xfrm>
          <a:custGeom>
            <a:rect b="b" l="l" r="r" t="t"/>
            <a:pathLst>
              <a:path extrusionOk="0" h="3406341" w="3388208">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743" name="Google Shape;743;p44"/>
          <p:cNvSpPr/>
          <p:nvPr/>
        </p:nvSpPr>
        <p:spPr>
          <a:xfrm>
            <a:off x="8803792" y="3470886"/>
            <a:ext cx="3388208" cy="3406341"/>
          </a:xfrm>
          <a:custGeom>
            <a:rect b="b" l="l" r="r" t="t"/>
            <a:pathLst>
              <a:path extrusionOk="0" h="3406341" w="3388208">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pic>
        <p:nvPicPr>
          <p:cNvPr descr="Na zdravje" id="744" name="Google Shape;744;p44"/>
          <p:cNvPicPr preferRelativeResize="0"/>
          <p:nvPr/>
        </p:nvPicPr>
        <p:blipFill rotWithShape="1">
          <a:blip r:embed="rId3">
            <a:alphaModFix/>
          </a:blip>
          <a:srcRect b="0" l="0" r="0" t="0"/>
          <a:stretch/>
        </p:blipFill>
        <p:spPr>
          <a:xfrm>
            <a:off x="7824479" y="1809946"/>
            <a:ext cx="3110846" cy="3110846"/>
          </a:xfrm>
          <a:prstGeom prst="rect">
            <a:avLst/>
          </a:prstGeom>
          <a:noFill/>
          <a:ln>
            <a:noFill/>
          </a:ln>
        </p:spPr>
      </p:pic>
      <p:pic>
        <p:nvPicPr>
          <p:cNvPr id="745" name="Google Shape;745;p44"/>
          <p:cNvPicPr preferRelativeResize="0"/>
          <p:nvPr/>
        </p:nvPicPr>
        <p:blipFill rotWithShape="1">
          <a:blip r:embed="rId4">
            <a:alphaModFix/>
          </a:blip>
          <a:srcRect b="0" l="0" r="0" t="0"/>
          <a:stretch/>
        </p:blipFill>
        <p:spPr>
          <a:xfrm>
            <a:off x="8008351" y="6374782"/>
            <a:ext cx="1554615" cy="3535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9" name="Shape 749"/>
        <p:cNvGrpSpPr/>
        <p:nvPr/>
      </p:nvGrpSpPr>
      <p:grpSpPr>
        <a:xfrm>
          <a:off x="0" y="0"/>
          <a:ext cx="0" cy="0"/>
          <a:chOff x="0" y="0"/>
          <a:chExt cx="0" cy="0"/>
        </a:xfrm>
      </p:grpSpPr>
      <p:sp>
        <p:nvSpPr>
          <p:cNvPr id="750" name="Google Shape;750;p45"/>
          <p:cNvSpPr/>
          <p:nvPr/>
        </p:nvSpPr>
        <p:spPr>
          <a:xfrm>
            <a:off x="8803792" y="3455896"/>
            <a:ext cx="3388208" cy="3406341"/>
          </a:xfrm>
          <a:custGeom>
            <a:rect b="b" l="l" r="r" t="t"/>
            <a:pathLst>
              <a:path extrusionOk="0" h="3406341" w="3388208">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751" name="Google Shape;751;p4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752" name="Google Shape;752;p45"/>
          <p:cNvSpPr txBox="1"/>
          <p:nvPr/>
        </p:nvSpPr>
        <p:spPr>
          <a:xfrm>
            <a:off x="197963" y="461913"/>
            <a:ext cx="6693031" cy="6221691"/>
          </a:xfrm>
          <a:prstGeom prst="rect">
            <a:avLst/>
          </a:prstGeom>
          <a:noFill/>
          <a:ln>
            <a:noFill/>
          </a:ln>
        </p:spPr>
        <p:txBody>
          <a:bodyPr anchorCtr="0" anchor="t" bIns="45700" lIns="91425" spcFirstLastPara="1" rIns="91425" wrap="square" tIns="45700">
            <a:normAutofit/>
          </a:bodyPr>
          <a:lstStyle/>
          <a:p>
            <a:pPr indent="-285750" lvl="0" marL="285750" marR="0" rtl="0" algn="l">
              <a:lnSpc>
                <a:spcPct val="110000"/>
              </a:lnSpc>
              <a:spcBef>
                <a:spcPts val="0"/>
              </a:spcBef>
              <a:spcAft>
                <a:spcPts val="0"/>
              </a:spcAft>
              <a:buClr>
                <a:schemeClr val="dk1"/>
              </a:buClr>
              <a:buSzPts val="1600"/>
              <a:buFont typeface="Arial"/>
              <a:buChar char="•"/>
            </a:pPr>
            <a:r>
              <a:rPr b="1" i="0" lang="en-US" sz="1600" u="none" cap="none" strike="noStrike">
                <a:solidFill>
                  <a:schemeClr val="dk1"/>
                </a:solidFill>
                <a:latin typeface="Avenir"/>
                <a:ea typeface="Avenir"/>
                <a:cs typeface="Avenir"/>
                <a:sym typeface="Avenir"/>
              </a:rPr>
              <a:t>Meaning, happiness and physical benefits</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600"/>
              </a:spcBef>
              <a:spcAft>
                <a:spcPts val="0"/>
              </a:spcAft>
              <a:buClr>
                <a:srgbClr val="000000"/>
              </a:buClr>
              <a:buSzPts val="1600"/>
              <a:buFont typeface="Arial"/>
              <a:buNone/>
            </a:pPr>
            <a:r>
              <a:t/>
            </a:r>
            <a:endParaRPr b="0" i="0" sz="1600" u="none" cap="none" strike="noStrike">
              <a:solidFill>
                <a:schemeClr val="dk1"/>
              </a:solidFill>
              <a:latin typeface="Avenir"/>
              <a:ea typeface="Avenir"/>
              <a:cs typeface="Avenir"/>
              <a:sym typeface="Avenir"/>
            </a:endParaRPr>
          </a:p>
          <a:p>
            <a:pPr indent="0" lvl="0" marL="0" marR="0" rtl="0" algn="l">
              <a:lnSpc>
                <a:spcPct val="110000"/>
              </a:lnSpc>
              <a:spcBef>
                <a:spcPts val="600"/>
              </a:spcBef>
              <a:spcAft>
                <a:spcPts val="0"/>
              </a:spcAft>
              <a:buClr>
                <a:srgbClr val="000000"/>
              </a:buClr>
              <a:buSzPts val="1600"/>
              <a:buFont typeface="Arial"/>
              <a:buNone/>
            </a:pPr>
            <a:r>
              <a:rPr b="0" i="0" lang="en-US" sz="1600" u="none" cap="none" strike="noStrike">
                <a:solidFill>
                  <a:schemeClr val="dk1"/>
                </a:solidFill>
                <a:latin typeface="Avenir"/>
                <a:ea typeface="Avenir"/>
                <a:cs typeface="Avenir"/>
                <a:sym typeface="Avenir"/>
              </a:rPr>
              <a:t>There is no doubt that volunteering offers a sense of achievement, a sense of mission and a sense of happiness. In addition to the happiness itself, volunteering brings many physical benefits. Spending meaningful time with others can reduce stress, which means many physical health benefits - better sleep, fewer illnesses and even heart disease prevention. It makes sense that when we give our attention to others, we take our attention away from our own problems and worries.</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600"/>
              </a:spcBef>
              <a:spcAft>
                <a:spcPts val="0"/>
              </a:spcAft>
              <a:buClr>
                <a:srgbClr val="000000"/>
              </a:buClr>
              <a:buSzPts val="1600"/>
              <a:buFont typeface="Arial"/>
              <a:buNone/>
            </a:pPr>
            <a:r>
              <a:t/>
            </a:r>
            <a:endParaRPr b="0" i="0" sz="1600" u="none" cap="none" strike="noStrike">
              <a:solidFill>
                <a:schemeClr val="dk1"/>
              </a:solidFill>
              <a:latin typeface="Avenir"/>
              <a:ea typeface="Avenir"/>
              <a:cs typeface="Avenir"/>
              <a:sym typeface="Avenir"/>
            </a:endParaRPr>
          </a:p>
          <a:p>
            <a:pPr indent="-285750" lvl="0" marL="285750" marR="0" rtl="0" algn="l">
              <a:lnSpc>
                <a:spcPct val="110000"/>
              </a:lnSpc>
              <a:spcBef>
                <a:spcPts val="600"/>
              </a:spcBef>
              <a:spcAft>
                <a:spcPts val="0"/>
              </a:spcAft>
              <a:buClr>
                <a:schemeClr val="dk1"/>
              </a:buClr>
              <a:buSzPts val="1600"/>
              <a:buFont typeface="Arial"/>
              <a:buChar char="•"/>
            </a:pPr>
            <a:r>
              <a:rPr b="1" i="0" lang="en-US" sz="1600" u="none" cap="none" strike="noStrike">
                <a:solidFill>
                  <a:schemeClr val="dk1"/>
                </a:solidFill>
                <a:latin typeface="Avenir"/>
                <a:ea typeface="Avenir"/>
                <a:cs typeface="Avenir"/>
                <a:sym typeface="Avenir"/>
              </a:rPr>
              <a:t>Improve job prospects</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600"/>
              </a:spcBef>
              <a:spcAft>
                <a:spcPts val="0"/>
              </a:spcAft>
              <a:buClr>
                <a:srgbClr val="000000"/>
              </a:buClr>
              <a:buSzPts val="1600"/>
              <a:buFont typeface="Arial"/>
              <a:buNone/>
            </a:pPr>
            <a:r>
              <a:t/>
            </a:r>
            <a:endParaRPr b="0" i="0" sz="1600" u="none" cap="none" strike="noStrike">
              <a:solidFill>
                <a:schemeClr val="dk1"/>
              </a:solidFill>
              <a:latin typeface="Avenir"/>
              <a:ea typeface="Avenir"/>
              <a:cs typeface="Avenir"/>
              <a:sym typeface="Avenir"/>
            </a:endParaRPr>
          </a:p>
          <a:p>
            <a:pPr indent="0" lvl="0" marL="0" marR="0" rtl="0" algn="l">
              <a:lnSpc>
                <a:spcPct val="110000"/>
              </a:lnSpc>
              <a:spcBef>
                <a:spcPts val="600"/>
              </a:spcBef>
              <a:spcAft>
                <a:spcPts val="0"/>
              </a:spcAft>
              <a:buClr>
                <a:srgbClr val="000000"/>
              </a:buClr>
              <a:buSzPts val="1600"/>
              <a:buFont typeface="Arial"/>
              <a:buNone/>
            </a:pPr>
            <a:r>
              <a:rPr b="0" i="0" lang="en-US" sz="1600" u="none" cap="none" strike="noStrike">
                <a:solidFill>
                  <a:schemeClr val="dk1"/>
                </a:solidFill>
                <a:latin typeface="Avenir"/>
                <a:ea typeface="Avenir"/>
                <a:cs typeface="Avenir"/>
                <a:sym typeface="Avenir"/>
              </a:rPr>
              <a:t>By volunteering, you will develop skills that will benefit you later in your career. Just having a volunteering experience in your life increases your advantage over other job applicants. Volunteering highlights your character, passion and determination. Your volunteering experience will also give you the chance to show that you care about things bigger than yourself and that you are ready to take action and make the difference you want to make in the world.</a:t>
            </a:r>
            <a:endParaRPr b="0" i="0" sz="1400" u="none" cap="none" strike="noStrike">
              <a:solidFill>
                <a:srgbClr val="000000"/>
              </a:solidFill>
              <a:latin typeface="Arial"/>
              <a:ea typeface="Arial"/>
              <a:cs typeface="Arial"/>
              <a:sym typeface="Arial"/>
            </a:endParaRPr>
          </a:p>
        </p:txBody>
      </p:sp>
      <p:sp>
        <p:nvSpPr>
          <p:cNvPr id="753" name="Google Shape;753;p45"/>
          <p:cNvSpPr/>
          <p:nvPr/>
        </p:nvSpPr>
        <p:spPr>
          <a:xfrm>
            <a:off x="8703268" y="3431554"/>
            <a:ext cx="3488732" cy="3432751"/>
          </a:xfrm>
          <a:custGeom>
            <a:rect b="b" l="l" r="r" t="t"/>
            <a:pathLst>
              <a:path extrusionOk="0" h="3432751" w="3488732">
                <a:moveTo>
                  <a:pt x="3488731" y="0"/>
                </a:moveTo>
                <a:lnTo>
                  <a:pt x="3488732" y="0"/>
                </a:lnTo>
                <a:lnTo>
                  <a:pt x="3488732" y="3432751"/>
                </a:lnTo>
                <a:lnTo>
                  <a:pt x="0" y="3432751"/>
                </a:lnTo>
                <a:lnTo>
                  <a:pt x="0" y="3431630"/>
                </a:lnTo>
                <a:lnTo>
                  <a:pt x="80" y="3431628"/>
                </a:lnTo>
                <a:lnTo>
                  <a:pt x="7516" y="3431628"/>
                </a:lnTo>
                <a:lnTo>
                  <a:pt x="7516" y="3431443"/>
                </a:lnTo>
                <a:lnTo>
                  <a:pt x="179530" y="3427154"/>
                </a:lnTo>
                <a:cubicBezTo>
                  <a:pt x="1965266" y="3337873"/>
                  <a:pt x="3396747" y="1924247"/>
                  <a:pt x="3484471" y="162232"/>
                </a:cubicBezTo>
                <a:lnTo>
                  <a:pt x="3488328" y="6924"/>
                </a:lnTo>
                <a:lnTo>
                  <a:pt x="3488731" y="6924"/>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pic>
        <p:nvPicPr>
          <p:cNvPr id="754" name="Google Shape;754;p45"/>
          <p:cNvPicPr preferRelativeResize="0"/>
          <p:nvPr/>
        </p:nvPicPr>
        <p:blipFill rotWithShape="1">
          <a:blip r:embed="rId3">
            <a:alphaModFix/>
          </a:blip>
          <a:srcRect b="0" l="26385" r="30790" t="0"/>
          <a:stretch/>
        </p:blipFill>
        <p:spPr>
          <a:xfrm>
            <a:off x="6967018" y="10"/>
            <a:ext cx="5224982" cy="6863174"/>
          </a:xfrm>
          <a:custGeom>
            <a:rect b="b" l="l" r="r" t="t"/>
            <a:pathLst>
              <a:path extrusionOk="0" h="6846790" w="5224982">
                <a:moveTo>
                  <a:pt x="0" y="0"/>
                </a:moveTo>
                <a:lnTo>
                  <a:pt x="5224981" y="0"/>
                </a:lnTo>
                <a:lnTo>
                  <a:pt x="5224981" y="3414038"/>
                </a:lnTo>
                <a:lnTo>
                  <a:pt x="5224982" y="3414038"/>
                </a:lnTo>
                <a:lnTo>
                  <a:pt x="5224981" y="3414080"/>
                </a:lnTo>
                <a:lnTo>
                  <a:pt x="5224981" y="3430264"/>
                </a:lnTo>
                <a:lnTo>
                  <a:pt x="5224578" y="3430264"/>
                </a:lnTo>
                <a:lnTo>
                  <a:pt x="5220721" y="3585201"/>
                </a:lnTo>
                <a:cubicBezTo>
                  <a:pt x="5132997" y="5343007"/>
                  <a:pt x="3701516" y="6753257"/>
                  <a:pt x="1915780" y="6842324"/>
                </a:cubicBezTo>
                <a:lnTo>
                  <a:pt x="1743766" y="6846603"/>
                </a:lnTo>
                <a:lnTo>
                  <a:pt x="1743766" y="6846788"/>
                </a:lnTo>
                <a:lnTo>
                  <a:pt x="1736330" y="6846788"/>
                </a:lnTo>
                <a:lnTo>
                  <a:pt x="1736250" y="6846790"/>
                </a:lnTo>
                <a:lnTo>
                  <a:pt x="1736250" y="6846788"/>
                </a:lnTo>
                <a:lnTo>
                  <a:pt x="0" y="6846788"/>
                </a:lnTo>
                <a:close/>
              </a:path>
            </a:pathLst>
          </a:custGeom>
          <a:noFill/>
          <a:ln>
            <a:noFill/>
          </a:ln>
        </p:spPr>
      </p:pic>
      <p:sp>
        <p:nvSpPr>
          <p:cNvPr id="755" name="Google Shape;755;p45"/>
          <p:cNvSpPr txBox="1"/>
          <p:nvPr/>
        </p:nvSpPr>
        <p:spPr>
          <a:xfrm>
            <a:off x="8218337" y="61803"/>
            <a:ext cx="322380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venir"/>
                <a:ea typeface="Avenir"/>
                <a:cs typeface="Avenir"/>
                <a:sym typeface="Avenir"/>
              </a:rPr>
              <a:t>http://talentiran.si/index.php?option=com_content&amp;view=article&amp;id=3033&amp;catid=150&amp;Itemid=671</a:t>
            </a:r>
            <a:endParaRPr b="0" i="0" sz="1400" u="none" cap="none" strike="noStrike">
              <a:solidFill>
                <a:srgbClr val="000000"/>
              </a:solidFill>
              <a:latin typeface="Arial"/>
              <a:ea typeface="Arial"/>
              <a:cs typeface="Arial"/>
              <a:sym typeface="Arial"/>
            </a:endParaRPr>
          </a:p>
        </p:txBody>
      </p:sp>
      <p:pic>
        <p:nvPicPr>
          <p:cNvPr id="756" name="Google Shape;756;p45"/>
          <p:cNvPicPr preferRelativeResize="0"/>
          <p:nvPr/>
        </p:nvPicPr>
        <p:blipFill rotWithShape="1">
          <a:blip r:embed="rId4">
            <a:alphaModFix/>
          </a:blip>
          <a:srcRect b="0" l="0" r="0" t="0"/>
          <a:stretch/>
        </p:blipFill>
        <p:spPr>
          <a:xfrm>
            <a:off x="5204404" y="6329720"/>
            <a:ext cx="1554615" cy="3535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0" name="Shape 760"/>
        <p:cNvGrpSpPr/>
        <p:nvPr/>
      </p:nvGrpSpPr>
      <p:grpSpPr>
        <a:xfrm>
          <a:off x="0" y="0"/>
          <a:ext cx="0" cy="0"/>
          <a:chOff x="0" y="0"/>
          <a:chExt cx="0" cy="0"/>
        </a:xfrm>
      </p:grpSpPr>
      <p:sp>
        <p:nvSpPr>
          <p:cNvPr id="761" name="Google Shape;761;p4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762" name="Google Shape;762;p46"/>
          <p:cNvSpPr txBox="1"/>
          <p:nvPr>
            <p:ph type="title"/>
          </p:nvPr>
        </p:nvSpPr>
        <p:spPr>
          <a:xfrm>
            <a:off x="803984" y="-590204"/>
            <a:ext cx="6484670" cy="1507375"/>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How do I become a volunteer?</a:t>
            </a:r>
            <a:endParaRPr/>
          </a:p>
        </p:txBody>
      </p:sp>
      <p:sp>
        <p:nvSpPr>
          <p:cNvPr id="763" name="Google Shape;763;p46"/>
          <p:cNvSpPr txBox="1"/>
          <p:nvPr>
            <p:ph idx="1" type="body"/>
          </p:nvPr>
        </p:nvSpPr>
        <p:spPr>
          <a:xfrm>
            <a:off x="292231" y="1084082"/>
            <a:ext cx="8210746" cy="4856747"/>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10000"/>
              </a:lnSpc>
              <a:spcBef>
                <a:spcPts val="0"/>
              </a:spcBef>
              <a:spcAft>
                <a:spcPts val="0"/>
              </a:spcAft>
              <a:buClr>
                <a:schemeClr val="dk1"/>
              </a:buClr>
              <a:buSzPts val="2000"/>
              <a:buNone/>
            </a:pPr>
            <a:r>
              <a:rPr lang="en-US" sz="2000"/>
              <a:t>The range of volunteering opportunities is diverse, but to find the best job for you, it's a good idea to start by answering a few questions:</a:t>
            </a:r>
            <a:endParaRPr sz="2000"/>
          </a:p>
          <a:p>
            <a:pPr indent="-228600" lvl="0" marL="228600" rtl="0" algn="l">
              <a:lnSpc>
                <a:spcPct val="110000"/>
              </a:lnSpc>
              <a:spcBef>
                <a:spcPts val="1000"/>
              </a:spcBef>
              <a:spcAft>
                <a:spcPts val="0"/>
              </a:spcAft>
              <a:buClr>
                <a:schemeClr val="dk1"/>
              </a:buClr>
              <a:buSzPts val="2000"/>
              <a:buChar char="•"/>
            </a:pPr>
            <a:r>
              <a:rPr lang="en-US" sz="2000"/>
              <a:t>What area of society is important to me and to which I want to devote my energy and free time?</a:t>
            </a:r>
            <a:endParaRPr sz="2000"/>
          </a:p>
          <a:p>
            <a:pPr indent="-228600" lvl="0" marL="228600" rtl="0" algn="l">
              <a:lnSpc>
                <a:spcPct val="110000"/>
              </a:lnSpc>
              <a:spcBef>
                <a:spcPts val="1000"/>
              </a:spcBef>
              <a:spcAft>
                <a:spcPts val="0"/>
              </a:spcAft>
              <a:buClr>
                <a:schemeClr val="dk1"/>
              </a:buClr>
              <a:buSzPts val="2000"/>
              <a:buChar char="•"/>
            </a:pPr>
            <a:r>
              <a:rPr lang="en-US" sz="2000"/>
              <a:t>What target group would I like to work with (children, the elderly, young people, the sick, etc.) or would I prefer to help animals or invest my time in supporting social change?</a:t>
            </a:r>
            <a:endParaRPr sz="2000"/>
          </a:p>
          <a:p>
            <a:pPr indent="-228600" lvl="0" marL="228600" rtl="0" algn="l">
              <a:lnSpc>
                <a:spcPct val="110000"/>
              </a:lnSpc>
              <a:spcBef>
                <a:spcPts val="1000"/>
              </a:spcBef>
              <a:spcAft>
                <a:spcPts val="0"/>
              </a:spcAft>
              <a:buClr>
                <a:schemeClr val="dk1"/>
              </a:buClr>
              <a:buSzPts val="2000"/>
              <a:buChar char="•"/>
            </a:pPr>
            <a:r>
              <a:rPr lang="en-US" sz="2000"/>
              <a:t>How much (free) time am I willing to volunteer?</a:t>
            </a:r>
            <a:endParaRPr sz="2000"/>
          </a:p>
          <a:p>
            <a:pPr indent="-228600" lvl="0" marL="228600" rtl="0" algn="l">
              <a:lnSpc>
                <a:spcPct val="110000"/>
              </a:lnSpc>
              <a:spcBef>
                <a:spcPts val="1000"/>
              </a:spcBef>
              <a:spcAft>
                <a:spcPts val="0"/>
              </a:spcAft>
              <a:buClr>
                <a:schemeClr val="dk1"/>
              </a:buClr>
              <a:buSzPts val="2000"/>
              <a:buChar char="•"/>
            </a:pPr>
            <a:r>
              <a:rPr lang="en-US" sz="2000"/>
              <a:t>What skills and knowledge do I have that can contribute to the quality of my volunteering? </a:t>
            </a:r>
            <a:endParaRPr sz="2000"/>
          </a:p>
          <a:p>
            <a:pPr indent="-101600" lvl="0" marL="228600" rtl="0" algn="l">
              <a:lnSpc>
                <a:spcPct val="110000"/>
              </a:lnSpc>
              <a:spcBef>
                <a:spcPts val="1000"/>
              </a:spcBef>
              <a:spcAft>
                <a:spcPts val="0"/>
              </a:spcAft>
              <a:buClr>
                <a:schemeClr val="dk1"/>
              </a:buClr>
              <a:buSzPts val="2000"/>
              <a:buNone/>
            </a:pPr>
            <a:r>
              <a:t/>
            </a:r>
            <a:endParaRPr sz="2000" u="sng">
              <a:solidFill>
                <a:schemeClr val="hlink"/>
              </a:solidFill>
              <a:hlinkClick r:id="rId3"/>
            </a:endParaRPr>
          </a:p>
          <a:p>
            <a:pPr indent="0" lvl="0" marL="0" rtl="0" algn="l">
              <a:lnSpc>
                <a:spcPct val="110000"/>
              </a:lnSpc>
              <a:spcBef>
                <a:spcPts val="1000"/>
              </a:spcBef>
              <a:spcAft>
                <a:spcPts val="0"/>
              </a:spcAft>
              <a:buClr>
                <a:schemeClr val="dk1"/>
              </a:buClr>
              <a:buSzPts val="2000"/>
              <a:buNone/>
            </a:pPr>
            <a:r>
              <a:rPr lang="en-US" sz="2000" u="sng">
                <a:solidFill>
                  <a:schemeClr val="hlink"/>
                </a:solidFill>
                <a:hlinkClick r:id="rId4"/>
              </a:rPr>
              <a:t>https://upokojenci.com/postani-prostovoljec/</a:t>
            </a:r>
            <a:endParaRPr sz="2000"/>
          </a:p>
          <a:p>
            <a:pPr indent="-133350" lvl="0" marL="228600" rtl="0" algn="l">
              <a:lnSpc>
                <a:spcPct val="110000"/>
              </a:lnSpc>
              <a:spcBef>
                <a:spcPts val="1000"/>
              </a:spcBef>
              <a:spcAft>
                <a:spcPts val="0"/>
              </a:spcAft>
              <a:buClr>
                <a:schemeClr val="dk1"/>
              </a:buClr>
              <a:buSzPts val="1500"/>
              <a:buNone/>
            </a:pPr>
            <a:r>
              <a:t/>
            </a:r>
            <a:endParaRPr sz="1500"/>
          </a:p>
        </p:txBody>
      </p:sp>
      <p:sp>
        <p:nvSpPr>
          <p:cNvPr id="764" name="Google Shape;764;p46"/>
          <p:cNvSpPr/>
          <p:nvPr/>
        </p:nvSpPr>
        <p:spPr>
          <a:xfrm>
            <a:off x="8724696" y="0"/>
            <a:ext cx="3456507" cy="3436188"/>
          </a:xfrm>
          <a:prstGeom prst="rect">
            <a:avLst/>
          </a:pr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765" name="Google Shape;765;p46"/>
          <p:cNvSpPr/>
          <p:nvPr/>
        </p:nvSpPr>
        <p:spPr>
          <a:xfrm flipH="1" rot="5400000">
            <a:off x="8743880" y="-11926"/>
            <a:ext cx="3428987" cy="3467355"/>
          </a:xfrm>
          <a:custGeom>
            <a:rect b="b" l="l" r="r" t="t"/>
            <a:pathLst>
              <a:path extrusionOk="0" h="3430264" w="3484819">
                <a:moveTo>
                  <a:pt x="0" y="0"/>
                </a:moveTo>
                <a:lnTo>
                  <a:pt x="3484819" y="0"/>
                </a:lnTo>
                <a:lnTo>
                  <a:pt x="0" y="3430264"/>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766" name="Google Shape;766;p46"/>
          <p:cNvSpPr/>
          <p:nvPr/>
        </p:nvSpPr>
        <p:spPr>
          <a:xfrm>
            <a:off x="8724696" y="3434976"/>
            <a:ext cx="3467300" cy="3428987"/>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767" name="Google Shape;767;p46"/>
          <p:cNvSpPr/>
          <p:nvPr/>
        </p:nvSpPr>
        <p:spPr>
          <a:xfrm flipH="1">
            <a:off x="8724696" y="3434976"/>
            <a:ext cx="3467303" cy="1725519"/>
          </a:xfrm>
          <a:custGeom>
            <a:rect b="b" l="l" r="r" t="t"/>
            <a:pathLst>
              <a:path extrusionOk="0" h="1718483" w="3423466">
                <a:moveTo>
                  <a:pt x="3423466" y="0"/>
                </a:moveTo>
                <a:lnTo>
                  <a:pt x="1710280" y="0"/>
                </a:lnTo>
                <a:lnTo>
                  <a:pt x="1710280" y="1"/>
                </a:lnTo>
                <a:lnTo>
                  <a:pt x="0" y="1"/>
                </a:lnTo>
                <a:cubicBezTo>
                  <a:pt x="0" y="889774"/>
                  <a:pt x="674138" y="1621607"/>
                  <a:pt x="1538022" y="1709611"/>
                </a:cubicBezTo>
                <a:lnTo>
                  <a:pt x="1710280" y="1718336"/>
                </a:lnTo>
                <a:lnTo>
                  <a:pt x="1710280" y="1718482"/>
                </a:lnTo>
                <a:lnTo>
                  <a:pt x="1711723" y="1718409"/>
                </a:lnTo>
                <a:lnTo>
                  <a:pt x="1713186" y="1718483"/>
                </a:lnTo>
                <a:lnTo>
                  <a:pt x="1713186" y="1718335"/>
                </a:lnTo>
                <a:lnTo>
                  <a:pt x="1885444" y="1709610"/>
                </a:lnTo>
                <a:cubicBezTo>
                  <a:pt x="2749328" y="1621606"/>
                  <a:pt x="3423466" y="889773"/>
                  <a:pt x="3423466" y="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sp>
        <p:nvSpPr>
          <p:cNvPr id="768" name="Google Shape;768;p46"/>
          <p:cNvSpPr/>
          <p:nvPr/>
        </p:nvSpPr>
        <p:spPr>
          <a:xfrm flipH="1">
            <a:off x="8724696" y="5160552"/>
            <a:ext cx="3467303" cy="1690189"/>
          </a:xfrm>
          <a:custGeom>
            <a:rect b="b" l="l" r="r" t="t"/>
            <a:pathLst>
              <a:path extrusionOk="0" h="1718483" w="3423466">
                <a:moveTo>
                  <a:pt x="3423466" y="0"/>
                </a:moveTo>
                <a:lnTo>
                  <a:pt x="1710280" y="0"/>
                </a:lnTo>
                <a:lnTo>
                  <a:pt x="1710280" y="1"/>
                </a:lnTo>
                <a:lnTo>
                  <a:pt x="0" y="1"/>
                </a:lnTo>
                <a:cubicBezTo>
                  <a:pt x="0" y="889774"/>
                  <a:pt x="674138" y="1621607"/>
                  <a:pt x="1538022" y="1709611"/>
                </a:cubicBezTo>
                <a:lnTo>
                  <a:pt x="1710280" y="1718336"/>
                </a:lnTo>
                <a:lnTo>
                  <a:pt x="1710280" y="1718482"/>
                </a:lnTo>
                <a:lnTo>
                  <a:pt x="1711723" y="1718409"/>
                </a:lnTo>
                <a:lnTo>
                  <a:pt x="1713186" y="1718483"/>
                </a:lnTo>
                <a:lnTo>
                  <a:pt x="1713186" y="1718335"/>
                </a:lnTo>
                <a:lnTo>
                  <a:pt x="1885444" y="1709610"/>
                </a:lnTo>
                <a:cubicBezTo>
                  <a:pt x="2749328" y="1621606"/>
                  <a:pt x="3423466" y="889773"/>
                  <a:pt x="3423466" y="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pic>
        <p:nvPicPr>
          <p:cNvPr id="769" name="Google Shape;769;p46"/>
          <p:cNvPicPr preferRelativeResize="0"/>
          <p:nvPr/>
        </p:nvPicPr>
        <p:blipFill rotWithShape="1">
          <a:blip r:embed="rId5">
            <a:alphaModFix/>
          </a:blip>
          <a:srcRect b="0" l="0" r="0" t="0"/>
          <a:stretch/>
        </p:blipFill>
        <p:spPr>
          <a:xfrm>
            <a:off x="6789274" y="6354233"/>
            <a:ext cx="1554615" cy="3535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47"/>
          <p:cNvSpPr/>
          <p:nvPr/>
        </p:nvSpPr>
        <p:spPr>
          <a:xfrm>
            <a:off x="1958273" y="793019"/>
            <a:ext cx="8925515" cy="5696793"/>
          </a:xfrm>
          <a:prstGeom prst="cloud">
            <a:avLst/>
          </a:prstGeom>
          <a:solidFill>
            <a:schemeClr val="accent1"/>
          </a:solidFill>
          <a:ln cap="flat" cmpd="sng" w="12700">
            <a:solidFill>
              <a:srgbClr val="683E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775" name="Google Shape;775;p47"/>
          <p:cNvSpPr txBox="1"/>
          <p:nvPr/>
        </p:nvSpPr>
        <p:spPr>
          <a:xfrm>
            <a:off x="3047215" y="2554193"/>
            <a:ext cx="6094428"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venir"/>
                <a:ea typeface="Avenir"/>
                <a:cs typeface="Avenir"/>
                <a:sym typeface="Avenir"/>
              </a:rPr>
              <a:t>Older people who are active and do good to others are happier and healthier than older people who withdraw and are not actively involved in life. </a:t>
            </a:r>
            <a:endParaRPr b="0" i="0" sz="1800" u="none" cap="none" strike="noStrike">
              <a:solidFill>
                <a:schemeClr val="dk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venir"/>
                <a:ea typeface="Avenir"/>
                <a:cs typeface="Avenir"/>
                <a:sym typeface="Avenir"/>
              </a:rPr>
              <a:t>Thus, voluntary work can strengthen an elderly person against problems and protect him from the problems of retirement, physical decay and inactivity.</a:t>
            </a:r>
            <a:endParaRPr b="0" i="0" sz="1800" u="none" cap="none" strike="noStrike">
              <a:solidFill>
                <a:schemeClr val="dk1"/>
              </a:solidFill>
              <a:latin typeface="Avenir"/>
              <a:ea typeface="Avenir"/>
              <a:cs typeface="Avenir"/>
              <a:sym typeface="Avenir"/>
            </a:endParaRPr>
          </a:p>
        </p:txBody>
      </p:sp>
      <p:pic>
        <p:nvPicPr>
          <p:cNvPr id="776" name="Google Shape;776;p47"/>
          <p:cNvPicPr preferRelativeResize="0"/>
          <p:nvPr/>
        </p:nvPicPr>
        <p:blipFill rotWithShape="1">
          <a:blip r:embed="rId3">
            <a:alphaModFix/>
          </a:blip>
          <a:srcRect b="0" l="0" r="0" t="0"/>
          <a:stretch/>
        </p:blipFill>
        <p:spPr>
          <a:xfrm>
            <a:off x="10814185" y="0"/>
            <a:ext cx="1377815" cy="1377815"/>
          </a:xfrm>
          <a:prstGeom prst="rect">
            <a:avLst/>
          </a:prstGeom>
          <a:noFill/>
          <a:ln>
            <a:noFill/>
          </a:ln>
        </p:spPr>
      </p:pic>
      <p:pic>
        <p:nvPicPr>
          <p:cNvPr id="777" name="Google Shape;777;p47"/>
          <p:cNvPicPr preferRelativeResize="0"/>
          <p:nvPr/>
        </p:nvPicPr>
        <p:blipFill rotWithShape="1">
          <a:blip r:embed="rId4">
            <a:alphaModFix/>
          </a:blip>
          <a:srcRect b="0" l="0" r="0" t="0"/>
          <a:stretch/>
        </p:blipFill>
        <p:spPr>
          <a:xfrm>
            <a:off x="10637385" y="6419607"/>
            <a:ext cx="1554615" cy="3535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5"/>
          <p:cNvSpPr txBox="1"/>
          <p:nvPr>
            <p:ph type="title"/>
          </p:nvPr>
        </p:nvSpPr>
        <p:spPr>
          <a:xfrm>
            <a:off x="530607" y="-590206"/>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WHAT IS LIFELONG LEARNING?</a:t>
            </a:r>
            <a:endParaRPr/>
          </a:p>
        </p:txBody>
      </p:sp>
      <p:grpSp>
        <p:nvGrpSpPr>
          <p:cNvPr id="135" name="Google Shape;135;p5"/>
          <p:cNvGrpSpPr/>
          <p:nvPr/>
        </p:nvGrpSpPr>
        <p:grpSpPr>
          <a:xfrm>
            <a:off x="1180611" y="1272145"/>
            <a:ext cx="10020280" cy="4410070"/>
            <a:chOff x="103249" y="27807"/>
            <a:chExt cx="10020280" cy="4410070"/>
          </a:xfrm>
        </p:grpSpPr>
        <p:sp>
          <p:nvSpPr>
            <p:cNvPr id="136" name="Google Shape;136;p5"/>
            <p:cNvSpPr/>
            <p:nvPr/>
          </p:nvSpPr>
          <p:spPr>
            <a:xfrm>
              <a:off x="574536" y="27807"/>
              <a:ext cx="1201050" cy="1201050"/>
            </a:xfrm>
            <a:prstGeom prst="ellipse">
              <a:avLst/>
            </a:prstGeom>
            <a:solidFill>
              <a:srgbClr val="FBDB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5"/>
            <p:cNvSpPr/>
            <p:nvPr/>
          </p:nvSpPr>
          <p:spPr>
            <a:xfrm>
              <a:off x="809206" y="302448"/>
              <a:ext cx="696609" cy="696609"/>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5"/>
            <p:cNvSpPr/>
            <p:nvPr/>
          </p:nvSpPr>
          <p:spPr>
            <a:xfrm>
              <a:off x="2151416" y="157269"/>
              <a:ext cx="5264813" cy="12010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5"/>
            <p:cNvSpPr txBox="1"/>
            <p:nvPr/>
          </p:nvSpPr>
          <p:spPr>
            <a:xfrm>
              <a:off x="2151416" y="157269"/>
              <a:ext cx="5264813" cy="1201050"/>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Clr>
                  <a:schemeClr val="dk1"/>
                </a:buClr>
                <a:buSzPts val="1800"/>
                <a:buFont typeface="Avenir"/>
                <a:buNone/>
              </a:pPr>
              <a:r>
                <a:rPr b="0" i="0" lang="en-US" sz="1800" u="none" cap="none" strike="noStrike">
                  <a:solidFill>
                    <a:schemeClr val="dk1"/>
                  </a:solidFill>
                  <a:latin typeface="Avenir"/>
                  <a:ea typeface="Avenir"/>
                  <a:cs typeface="Avenir"/>
                  <a:sym typeface="Avenir"/>
                </a:rPr>
                <a:t>Lifelong learning is a continuous process of acquiring knowledge and skills throughout life.</a:t>
              </a:r>
              <a:br>
                <a:rPr b="0" i="0" lang="en-US" sz="1800" u="none" cap="none" strike="noStrike">
                  <a:solidFill>
                    <a:schemeClr val="dk1"/>
                  </a:solidFill>
                  <a:latin typeface="Avenir"/>
                  <a:ea typeface="Avenir"/>
                  <a:cs typeface="Avenir"/>
                  <a:sym typeface="Avenir"/>
                </a:rPr>
              </a:br>
              <a:r>
                <a:rPr b="0" i="0" lang="en-US" sz="1800" u="none" cap="none" strike="noStrike">
                  <a:solidFill>
                    <a:schemeClr val="dk1"/>
                  </a:solidFill>
                  <a:latin typeface="Avenir"/>
                  <a:ea typeface="Avenir"/>
                  <a:cs typeface="Avenir"/>
                  <a:sym typeface="Avenir"/>
                </a:rPr>
                <a:t>It means learning and growing in different areas, whatever our age.</a:t>
              </a:r>
              <a:br>
                <a:rPr b="0" i="0" lang="en-US" sz="1200" u="none" cap="none" strike="noStrike">
                  <a:solidFill>
                    <a:schemeClr val="dk1"/>
                  </a:solidFill>
                  <a:latin typeface="Avenir"/>
                  <a:ea typeface="Avenir"/>
                  <a:cs typeface="Avenir"/>
                  <a:sym typeface="Avenir"/>
                </a:rPr>
              </a:br>
              <a:br>
                <a:rPr b="0" i="0" lang="en-US" sz="1500" u="none" cap="none" strike="noStrike">
                  <a:solidFill>
                    <a:schemeClr val="dk1"/>
                  </a:solidFill>
                  <a:latin typeface="Avenir"/>
                  <a:ea typeface="Avenir"/>
                  <a:cs typeface="Avenir"/>
                  <a:sym typeface="Avenir"/>
                </a:rPr>
              </a:br>
              <a:endParaRPr b="0" i="0" sz="1200" u="none" cap="none" strike="noStrike">
                <a:solidFill>
                  <a:schemeClr val="dk1"/>
                </a:solidFill>
                <a:latin typeface="Avenir"/>
                <a:ea typeface="Avenir"/>
                <a:cs typeface="Avenir"/>
                <a:sym typeface="Avenir"/>
              </a:endParaRPr>
            </a:p>
          </p:txBody>
        </p:sp>
        <p:sp>
          <p:nvSpPr>
            <p:cNvPr id="140" name="Google Shape;140;p5"/>
            <p:cNvSpPr/>
            <p:nvPr/>
          </p:nvSpPr>
          <p:spPr>
            <a:xfrm>
              <a:off x="133769" y="1692271"/>
              <a:ext cx="1201050" cy="1201050"/>
            </a:xfrm>
            <a:prstGeom prst="ellipse">
              <a:avLst/>
            </a:prstGeom>
            <a:solidFill>
              <a:srgbClr val="FBDB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5"/>
            <p:cNvSpPr/>
            <p:nvPr/>
          </p:nvSpPr>
          <p:spPr>
            <a:xfrm>
              <a:off x="389687" y="1933169"/>
              <a:ext cx="696609" cy="696609"/>
            </a:xfrm>
            <a:prstGeom prst="rect">
              <a:avLst/>
            </a:prstGeom>
            <a:blipFill rotWithShape="1">
              <a:blip r:embed="rId4">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5"/>
            <p:cNvSpPr/>
            <p:nvPr/>
          </p:nvSpPr>
          <p:spPr>
            <a:xfrm>
              <a:off x="103249" y="3122494"/>
              <a:ext cx="2831047" cy="12010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5"/>
            <p:cNvSpPr txBox="1"/>
            <p:nvPr/>
          </p:nvSpPr>
          <p:spPr>
            <a:xfrm>
              <a:off x="103249" y="3122494"/>
              <a:ext cx="2831047" cy="120105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venir"/>
                <a:buNone/>
              </a:pPr>
              <a:r>
                <a:rPr b="0" i="0" lang="en-US" sz="2400" u="none" cap="none" strike="noStrike">
                  <a:solidFill>
                    <a:schemeClr val="dk1"/>
                  </a:solidFill>
                  <a:latin typeface="Avenir"/>
                  <a:ea typeface="Avenir"/>
                  <a:cs typeface="Avenir"/>
                  <a:sym typeface="Avenir"/>
                </a:rPr>
                <a:t>1.</a:t>
              </a:r>
              <a:r>
                <a:rPr b="1" i="0" lang="en-US" sz="2400" u="none" cap="none" strike="noStrike">
                  <a:solidFill>
                    <a:schemeClr val="dk1"/>
                  </a:solidFill>
                  <a:latin typeface="Avenir"/>
                  <a:ea typeface="Avenir"/>
                  <a:cs typeface="Avenir"/>
                  <a:sym typeface="Avenir"/>
                </a:rPr>
                <a:t>formal education </a:t>
              </a:r>
              <a:r>
                <a:rPr b="0" i="0" lang="en-US" sz="2400" u="none" cap="none" strike="noStrike">
                  <a:solidFill>
                    <a:schemeClr val="dk1"/>
                  </a:solidFill>
                  <a:latin typeface="Avenir"/>
                  <a:ea typeface="Avenir"/>
                  <a:cs typeface="Avenir"/>
                  <a:sym typeface="Avenir"/>
                </a:rPr>
                <a:t>(courses, lectures),</a:t>
              </a:r>
              <a:br>
                <a:rPr b="0" i="0" lang="en-US" sz="1500" u="none" cap="none" strike="noStrike">
                  <a:solidFill>
                    <a:schemeClr val="dk1"/>
                  </a:solidFill>
                  <a:latin typeface="Avenir"/>
                  <a:ea typeface="Avenir"/>
                  <a:cs typeface="Avenir"/>
                  <a:sym typeface="Avenir"/>
                </a:rPr>
              </a:br>
              <a:endParaRPr b="0" i="0" sz="1500" u="none" cap="none" strike="noStrike">
                <a:solidFill>
                  <a:schemeClr val="dk1"/>
                </a:solidFill>
                <a:latin typeface="Avenir"/>
                <a:ea typeface="Avenir"/>
                <a:cs typeface="Avenir"/>
                <a:sym typeface="Avenir"/>
              </a:endParaRPr>
            </a:p>
          </p:txBody>
        </p:sp>
        <p:sp>
          <p:nvSpPr>
            <p:cNvPr id="144" name="Google Shape;144;p5"/>
            <p:cNvSpPr/>
            <p:nvPr/>
          </p:nvSpPr>
          <p:spPr>
            <a:xfrm>
              <a:off x="3917912" y="1691628"/>
              <a:ext cx="1201050" cy="1201050"/>
            </a:xfrm>
            <a:prstGeom prst="ellipse">
              <a:avLst/>
            </a:prstGeom>
            <a:solidFill>
              <a:srgbClr val="FBDB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5"/>
            <p:cNvSpPr/>
            <p:nvPr/>
          </p:nvSpPr>
          <p:spPr>
            <a:xfrm>
              <a:off x="4170143" y="1943852"/>
              <a:ext cx="696609" cy="696609"/>
            </a:xfrm>
            <a:prstGeom prst="rect">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5"/>
            <p:cNvSpPr/>
            <p:nvPr/>
          </p:nvSpPr>
          <p:spPr>
            <a:xfrm>
              <a:off x="3668730" y="3236827"/>
              <a:ext cx="2831047" cy="12010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5"/>
            <p:cNvSpPr txBox="1"/>
            <p:nvPr/>
          </p:nvSpPr>
          <p:spPr>
            <a:xfrm>
              <a:off x="3668730" y="3236827"/>
              <a:ext cx="2831047" cy="120105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venir"/>
                <a:buNone/>
              </a:pPr>
              <a:r>
                <a:rPr b="0" i="0" lang="en-US" sz="2400" u="none" cap="none" strike="noStrike">
                  <a:solidFill>
                    <a:schemeClr val="dk1"/>
                  </a:solidFill>
                  <a:latin typeface="Avenir"/>
                  <a:ea typeface="Avenir"/>
                  <a:cs typeface="Avenir"/>
                  <a:sym typeface="Avenir"/>
                </a:rPr>
                <a:t>2.</a:t>
              </a:r>
              <a:r>
                <a:rPr b="1" i="0" lang="en-US" sz="2400" u="none" cap="none" strike="noStrike">
                  <a:solidFill>
                    <a:schemeClr val="dk1"/>
                  </a:solidFill>
                  <a:latin typeface="Avenir"/>
                  <a:ea typeface="Avenir"/>
                  <a:cs typeface="Avenir"/>
                  <a:sym typeface="Avenir"/>
                </a:rPr>
                <a:t>non-formal education </a:t>
              </a:r>
              <a:r>
                <a:rPr b="0" i="0" lang="en-US" sz="2400" u="none" cap="none" strike="noStrike">
                  <a:solidFill>
                    <a:schemeClr val="dk1"/>
                  </a:solidFill>
                  <a:latin typeface="Avenir"/>
                  <a:ea typeface="Avenir"/>
                  <a:cs typeface="Avenir"/>
                  <a:sym typeface="Avenir"/>
                </a:rPr>
                <a:t>(workshops, hobbies), and</a:t>
              </a:r>
              <a:br>
                <a:rPr b="0" i="0" lang="en-US" sz="1500" u="none" cap="none" strike="noStrike">
                  <a:solidFill>
                    <a:schemeClr val="dk1"/>
                  </a:solidFill>
                  <a:latin typeface="Avenir"/>
                  <a:ea typeface="Avenir"/>
                  <a:cs typeface="Avenir"/>
                  <a:sym typeface="Avenir"/>
                </a:rPr>
              </a:br>
              <a:endParaRPr b="0" i="0" sz="1500" u="none" cap="none" strike="noStrike">
                <a:solidFill>
                  <a:schemeClr val="dk1"/>
                </a:solidFill>
                <a:latin typeface="Avenir"/>
                <a:ea typeface="Avenir"/>
                <a:cs typeface="Avenir"/>
                <a:sym typeface="Avenir"/>
              </a:endParaRPr>
            </a:p>
          </p:txBody>
        </p:sp>
        <p:sp>
          <p:nvSpPr>
            <p:cNvPr id="148" name="Google Shape;148;p5"/>
            <p:cNvSpPr/>
            <p:nvPr/>
          </p:nvSpPr>
          <p:spPr>
            <a:xfrm>
              <a:off x="7769396" y="1686439"/>
              <a:ext cx="1201050" cy="1201050"/>
            </a:xfrm>
            <a:prstGeom prst="ellipse">
              <a:avLst/>
            </a:prstGeom>
            <a:solidFill>
              <a:srgbClr val="FBDB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5"/>
            <p:cNvSpPr/>
            <p:nvPr/>
          </p:nvSpPr>
          <p:spPr>
            <a:xfrm>
              <a:off x="8047257" y="1944214"/>
              <a:ext cx="696609" cy="696609"/>
            </a:xfrm>
            <a:prstGeom prst="rect">
              <a:avLst/>
            </a:prstGeom>
            <a:blipFill rotWithShape="1">
              <a:blip r:embed="rId6">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5"/>
            <p:cNvSpPr/>
            <p:nvPr/>
          </p:nvSpPr>
          <p:spPr>
            <a:xfrm>
              <a:off x="7292482" y="3111330"/>
              <a:ext cx="2831047" cy="12010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5"/>
            <p:cNvSpPr txBox="1"/>
            <p:nvPr/>
          </p:nvSpPr>
          <p:spPr>
            <a:xfrm>
              <a:off x="7292482" y="3111330"/>
              <a:ext cx="2831047" cy="120105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venir"/>
                <a:buNone/>
              </a:pPr>
              <a:r>
                <a:rPr b="0" i="0" lang="en-US" sz="2400" u="none" cap="none" strike="noStrike">
                  <a:solidFill>
                    <a:schemeClr val="dk1"/>
                  </a:solidFill>
                  <a:latin typeface="Avenir"/>
                  <a:ea typeface="Avenir"/>
                  <a:cs typeface="Avenir"/>
                  <a:sym typeface="Avenir"/>
                </a:rPr>
                <a:t>3.</a:t>
              </a:r>
              <a:r>
                <a:rPr b="1" i="0" lang="en-US" sz="2400" u="none" cap="none" strike="noStrike">
                  <a:solidFill>
                    <a:schemeClr val="dk1"/>
                  </a:solidFill>
                  <a:latin typeface="Avenir"/>
                  <a:ea typeface="Avenir"/>
                  <a:cs typeface="Avenir"/>
                  <a:sym typeface="Avenir"/>
                </a:rPr>
                <a:t>informal learning </a:t>
              </a:r>
              <a:r>
                <a:rPr b="0" i="0" lang="en-US" sz="2400" u="none" cap="none" strike="noStrike">
                  <a:solidFill>
                    <a:schemeClr val="dk1"/>
                  </a:solidFill>
                  <a:latin typeface="Avenir"/>
                  <a:ea typeface="Avenir"/>
                  <a:cs typeface="Avenir"/>
                  <a:sym typeface="Avenir"/>
                </a:rPr>
                <a:t>(learning from everyday experiences).</a:t>
              </a:r>
              <a:endParaRPr b="0" i="0" sz="1400" u="none" cap="none" strike="noStrike">
                <a:solidFill>
                  <a:srgbClr val="000000"/>
                </a:solidFill>
                <a:latin typeface="Arial"/>
                <a:ea typeface="Arial"/>
                <a:cs typeface="Arial"/>
                <a:sym typeface="Arial"/>
              </a:endParaRPr>
            </a:p>
          </p:txBody>
        </p:sp>
      </p:grpSp>
      <p:pic>
        <p:nvPicPr>
          <p:cNvPr id="152" name="Google Shape;152;p5"/>
          <p:cNvPicPr preferRelativeResize="0"/>
          <p:nvPr/>
        </p:nvPicPr>
        <p:blipFill rotWithShape="1">
          <a:blip r:embed="rId7">
            <a:alphaModFix/>
          </a:blip>
          <a:srcRect b="0" l="0" r="0" t="0"/>
          <a:stretch/>
        </p:blipFill>
        <p:spPr>
          <a:xfrm>
            <a:off x="10905067" y="6377158"/>
            <a:ext cx="1109568" cy="249958"/>
          </a:xfrm>
          <a:prstGeom prst="rect">
            <a:avLst/>
          </a:prstGeom>
          <a:noFill/>
          <a:ln>
            <a:noFill/>
          </a:ln>
        </p:spPr>
      </p:pic>
      <p:pic>
        <p:nvPicPr>
          <p:cNvPr id="153" name="Google Shape;153;p5"/>
          <p:cNvPicPr preferRelativeResize="0"/>
          <p:nvPr/>
        </p:nvPicPr>
        <p:blipFill rotWithShape="1">
          <a:blip r:embed="rId8">
            <a:alphaModFix/>
          </a:blip>
          <a:srcRect b="0" l="0" r="0" t="0"/>
          <a:stretch/>
        </p:blipFill>
        <p:spPr>
          <a:xfrm>
            <a:off x="10814185" y="0"/>
            <a:ext cx="1377815" cy="137781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1" name="Shape 781"/>
        <p:cNvGrpSpPr/>
        <p:nvPr/>
      </p:nvGrpSpPr>
      <p:grpSpPr>
        <a:xfrm>
          <a:off x="0" y="0"/>
          <a:ext cx="0" cy="0"/>
          <a:chOff x="0" y="0"/>
          <a:chExt cx="0" cy="0"/>
        </a:xfrm>
      </p:grpSpPr>
      <p:sp>
        <p:nvSpPr>
          <p:cNvPr id="782" name="Google Shape;782;p48"/>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783" name="Google Shape;783;p48"/>
          <p:cNvSpPr/>
          <p:nvPr/>
        </p:nvSpPr>
        <p:spPr>
          <a:xfrm>
            <a:off x="0" y="3529852"/>
            <a:ext cx="6736976" cy="3328145"/>
          </a:xfrm>
          <a:prstGeom prst="rect">
            <a:avLst/>
          </a:pr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784" name="Google Shape;784;p48"/>
          <p:cNvSpPr/>
          <p:nvPr/>
        </p:nvSpPr>
        <p:spPr>
          <a:xfrm>
            <a:off x="0" y="2"/>
            <a:ext cx="3414824" cy="6864873"/>
          </a:xfrm>
          <a:custGeom>
            <a:rect b="b" l="l" r="r" t="t"/>
            <a:pathLst>
              <a:path extrusionOk="0" h="6864873" w="3414824">
                <a:moveTo>
                  <a:pt x="0" y="3376141"/>
                </a:moveTo>
                <a:lnTo>
                  <a:pt x="3414824" y="3376141"/>
                </a:lnTo>
                <a:cubicBezTo>
                  <a:pt x="3414824" y="5302914"/>
                  <a:pt x="1885955" y="6864873"/>
                  <a:pt x="0" y="6864873"/>
                </a:cubicBezTo>
                <a:close/>
                <a:moveTo>
                  <a:pt x="2" y="0"/>
                </a:moveTo>
                <a:lnTo>
                  <a:pt x="3414824" y="0"/>
                </a:lnTo>
                <a:lnTo>
                  <a:pt x="3414824" y="3376140"/>
                </a:lnTo>
                <a:lnTo>
                  <a:pt x="2" y="337614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785" name="Google Shape;785;p48"/>
          <p:cNvSpPr txBox="1"/>
          <p:nvPr>
            <p:ph type="title"/>
          </p:nvPr>
        </p:nvSpPr>
        <p:spPr>
          <a:xfrm>
            <a:off x="752476" y="1597958"/>
            <a:ext cx="2401165" cy="2491904"/>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400"/>
              <a:buFont typeface="Avenir"/>
              <a:buNone/>
            </a:pPr>
            <a:r>
              <a:rPr lang="en-US" sz="2400"/>
              <a:t>So why don't we choose to volunteer?</a:t>
            </a:r>
            <a:endParaRPr sz="2400"/>
          </a:p>
        </p:txBody>
      </p:sp>
      <p:sp>
        <p:nvSpPr>
          <p:cNvPr id="786" name="Google Shape;786;p48"/>
          <p:cNvSpPr/>
          <p:nvPr/>
        </p:nvSpPr>
        <p:spPr>
          <a:xfrm>
            <a:off x="3414823" y="-6876"/>
            <a:ext cx="8777176" cy="6871754"/>
          </a:xfrm>
          <a:custGeom>
            <a:rect b="b" l="l" r="r" t="t"/>
            <a:pathLst>
              <a:path extrusionOk="0" h="6871754" w="8777176">
                <a:moveTo>
                  <a:pt x="0" y="0"/>
                </a:moveTo>
                <a:lnTo>
                  <a:pt x="3414822" y="0"/>
                </a:lnTo>
                <a:lnTo>
                  <a:pt x="3414822" y="6875"/>
                </a:lnTo>
                <a:lnTo>
                  <a:pt x="8777176" y="6875"/>
                </a:lnTo>
                <a:lnTo>
                  <a:pt x="8777176" y="6871754"/>
                </a:lnTo>
                <a:lnTo>
                  <a:pt x="3251085" y="6871754"/>
                </a:lnTo>
                <a:lnTo>
                  <a:pt x="3251085" y="6860643"/>
                </a:lnTo>
                <a:lnTo>
                  <a:pt x="3239098" y="6860334"/>
                </a:lnTo>
                <a:cubicBezTo>
                  <a:pt x="1434808" y="6766895"/>
                  <a:pt x="0" y="5242703"/>
                  <a:pt x="0" y="3376141"/>
                </a:cubicBezTo>
                <a:lnTo>
                  <a:pt x="3251085" y="3376141"/>
                </a:lnTo>
                <a:lnTo>
                  <a:pt x="3251085" y="3376140"/>
                </a:lnTo>
                <a:lnTo>
                  <a:pt x="0" y="3376140"/>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grpSp>
        <p:nvGrpSpPr>
          <p:cNvPr id="787" name="Google Shape;787;p48"/>
          <p:cNvGrpSpPr/>
          <p:nvPr/>
        </p:nvGrpSpPr>
        <p:grpSpPr>
          <a:xfrm>
            <a:off x="4908175" y="1572297"/>
            <a:ext cx="6205912" cy="3417570"/>
            <a:chOff x="0" y="799091"/>
            <a:chExt cx="6205912" cy="3417570"/>
          </a:xfrm>
        </p:grpSpPr>
        <p:sp>
          <p:nvSpPr>
            <p:cNvPr id="788" name="Google Shape;788;p48"/>
            <p:cNvSpPr/>
            <p:nvPr/>
          </p:nvSpPr>
          <p:spPr>
            <a:xfrm>
              <a:off x="0" y="799091"/>
              <a:ext cx="6205912" cy="623610"/>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48"/>
            <p:cNvSpPr txBox="1"/>
            <p:nvPr/>
          </p:nvSpPr>
          <p:spPr>
            <a:xfrm>
              <a:off x="30442" y="829533"/>
              <a:ext cx="6145028" cy="562726"/>
            </a:xfrm>
            <a:prstGeom prst="rect">
              <a:avLst/>
            </a:prstGeom>
            <a:noFill/>
            <a:ln>
              <a:noFill/>
            </a:ln>
          </p:spPr>
          <p:txBody>
            <a:bodyPr anchorCtr="0" anchor="ctr" bIns="99050" lIns="99050" spcFirstLastPara="1" rIns="99050" wrap="square" tIns="99050">
              <a:noAutofit/>
            </a:bodyPr>
            <a:lstStyle/>
            <a:p>
              <a:pPr indent="0" lvl="0" marL="0" marR="0" rtl="0" algn="l">
                <a:lnSpc>
                  <a:spcPct val="90000"/>
                </a:lnSpc>
                <a:spcBef>
                  <a:spcPts val="0"/>
                </a:spcBef>
                <a:spcAft>
                  <a:spcPts val="0"/>
                </a:spcAft>
                <a:buClr>
                  <a:schemeClr val="lt1"/>
                </a:buClr>
                <a:buSzPts val="2600"/>
                <a:buFont typeface="Avenir"/>
                <a:buNone/>
              </a:pPr>
              <a:r>
                <a:rPr b="0" i="0" lang="en-US" sz="2600" u="none" cap="none" strike="noStrike">
                  <a:solidFill>
                    <a:schemeClr val="lt1"/>
                  </a:solidFill>
                  <a:latin typeface="Avenir"/>
                  <a:ea typeface="Avenir"/>
                  <a:cs typeface="Avenir"/>
                  <a:sym typeface="Avenir"/>
                </a:rPr>
                <a:t>I don't have time</a:t>
              </a:r>
              <a:endParaRPr b="0" i="0" sz="1400" u="none" cap="none" strike="noStrike">
                <a:solidFill>
                  <a:srgbClr val="000000"/>
                </a:solidFill>
                <a:latin typeface="Arial"/>
                <a:ea typeface="Arial"/>
                <a:cs typeface="Arial"/>
                <a:sym typeface="Arial"/>
              </a:endParaRPr>
            </a:p>
          </p:txBody>
        </p:sp>
        <p:sp>
          <p:nvSpPr>
            <p:cNvPr id="790" name="Google Shape;790;p48"/>
            <p:cNvSpPr/>
            <p:nvPr/>
          </p:nvSpPr>
          <p:spPr>
            <a:xfrm>
              <a:off x="0" y="1497581"/>
              <a:ext cx="6205912" cy="623610"/>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48"/>
            <p:cNvSpPr txBox="1"/>
            <p:nvPr/>
          </p:nvSpPr>
          <p:spPr>
            <a:xfrm>
              <a:off x="30442" y="1528023"/>
              <a:ext cx="6145028" cy="562726"/>
            </a:xfrm>
            <a:prstGeom prst="rect">
              <a:avLst/>
            </a:prstGeom>
            <a:noFill/>
            <a:ln>
              <a:noFill/>
            </a:ln>
          </p:spPr>
          <p:txBody>
            <a:bodyPr anchorCtr="0" anchor="ctr" bIns="99050" lIns="99050" spcFirstLastPara="1" rIns="99050" wrap="square" tIns="99050">
              <a:noAutofit/>
            </a:bodyPr>
            <a:lstStyle/>
            <a:p>
              <a:pPr indent="0" lvl="0" marL="0" marR="0" rtl="0" algn="l">
                <a:lnSpc>
                  <a:spcPct val="90000"/>
                </a:lnSpc>
                <a:spcBef>
                  <a:spcPts val="0"/>
                </a:spcBef>
                <a:spcAft>
                  <a:spcPts val="0"/>
                </a:spcAft>
                <a:buClr>
                  <a:schemeClr val="lt1"/>
                </a:buClr>
                <a:buSzPts val="2600"/>
                <a:buFont typeface="Avenir"/>
                <a:buNone/>
              </a:pPr>
              <a:r>
                <a:rPr b="0" i="0" lang="en-US" sz="2600" u="none" cap="none" strike="noStrike">
                  <a:solidFill>
                    <a:schemeClr val="lt1"/>
                  </a:solidFill>
                  <a:latin typeface="Avenir"/>
                  <a:ea typeface="Avenir"/>
                  <a:cs typeface="Avenir"/>
                  <a:sym typeface="Avenir"/>
                </a:rPr>
                <a:t>I have doubts</a:t>
              </a:r>
              <a:endParaRPr b="0" i="0" sz="1400" u="none" cap="none" strike="noStrike">
                <a:solidFill>
                  <a:srgbClr val="000000"/>
                </a:solidFill>
                <a:latin typeface="Arial"/>
                <a:ea typeface="Arial"/>
                <a:cs typeface="Arial"/>
                <a:sym typeface="Arial"/>
              </a:endParaRPr>
            </a:p>
          </p:txBody>
        </p:sp>
        <p:sp>
          <p:nvSpPr>
            <p:cNvPr id="792" name="Google Shape;792;p48"/>
            <p:cNvSpPr/>
            <p:nvPr/>
          </p:nvSpPr>
          <p:spPr>
            <a:xfrm>
              <a:off x="0" y="2196071"/>
              <a:ext cx="6205912" cy="623610"/>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48"/>
            <p:cNvSpPr txBox="1"/>
            <p:nvPr/>
          </p:nvSpPr>
          <p:spPr>
            <a:xfrm>
              <a:off x="30442" y="2226513"/>
              <a:ext cx="6145028" cy="562726"/>
            </a:xfrm>
            <a:prstGeom prst="rect">
              <a:avLst/>
            </a:prstGeom>
            <a:noFill/>
            <a:ln>
              <a:noFill/>
            </a:ln>
          </p:spPr>
          <p:txBody>
            <a:bodyPr anchorCtr="0" anchor="ctr" bIns="99050" lIns="99050" spcFirstLastPara="1" rIns="99050" wrap="square" tIns="99050">
              <a:noAutofit/>
            </a:bodyPr>
            <a:lstStyle/>
            <a:p>
              <a:pPr indent="0" lvl="0" marL="0" marR="0" rtl="0" algn="l">
                <a:lnSpc>
                  <a:spcPct val="90000"/>
                </a:lnSpc>
                <a:spcBef>
                  <a:spcPts val="0"/>
                </a:spcBef>
                <a:spcAft>
                  <a:spcPts val="0"/>
                </a:spcAft>
                <a:buClr>
                  <a:schemeClr val="lt1"/>
                </a:buClr>
                <a:buSzPts val="2600"/>
                <a:buFont typeface="Avenir"/>
                <a:buNone/>
              </a:pPr>
              <a:r>
                <a:rPr b="0" i="0" lang="en-US" sz="2600" u="none" cap="none" strike="noStrike">
                  <a:solidFill>
                    <a:schemeClr val="lt1"/>
                  </a:solidFill>
                  <a:latin typeface="Avenir"/>
                  <a:ea typeface="Avenir"/>
                  <a:cs typeface="Avenir"/>
                  <a:sym typeface="Avenir"/>
                </a:rPr>
                <a:t>It could bring me trouble and expense</a:t>
              </a:r>
              <a:endParaRPr b="0" i="0" sz="1400" u="none" cap="none" strike="noStrike">
                <a:solidFill>
                  <a:srgbClr val="000000"/>
                </a:solidFill>
                <a:latin typeface="Arial"/>
                <a:ea typeface="Arial"/>
                <a:cs typeface="Arial"/>
                <a:sym typeface="Arial"/>
              </a:endParaRPr>
            </a:p>
          </p:txBody>
        </p:sp>
        <p:sp>
          <p:nvSpPr>
            <p:cNvPr id="794" name="Google Shape;794;p48"/>
            <p:cNvSpPr/>
            <p:nvPr/>
          </p:nvSpPr>
          <p:spPr>
            <a:xfrm>
              <a:off x="0" y="2894561"/>
              <a:ext cx="6205912" cy="623610"/>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48"/>
            <p:cNvSpPr txBox="1"/>
            <p:nvPr/>
          </p:nvSpPr>
          <p:spPr>
            <a:xfrm>
              <a:off x="30442" y="2925003"/>
              <a:ext cx="6145028" cy="562726"/>
            </a:xfrm>
            <a:prstGeom prst="rect">
              <a:avLst/>
            </a:prstGeom>
            <a:noFill/>
            <a:ln>
              <a:noFill/>
            </a:ln>
          </p:spPr>
          <p:txBody>
            <a:bodyPr anchorCtr="0" anchor="ctr" bIns="99050" lIns="99050" spcFirstLastPara="1" rIns="99050" wrap="square" tIns="99050">
              <a:noAutofit/>
            </a:bodyPr>
            <a:lstStyle/>
            <a:p>
              <a:pPr indent="0" lvl="0" marL="0" marR="0" rtl="0" algn="l">
                <a:lnSpc>
                  <a:spcPct val="90000"/>
                </a:lnSpc>
                <a:spcBef>
                  <a:spcPts val="0"/>
                </a:spcBef>
                <a:spcAft>
                  <a:spcPts val="0"/>
                </a:spcAft>
                <a:buClr>
                  <a:schemeClr val="lt1"/>
                </a:buClr>
                <a:buSzPts val="2600"/>
                <a:buFont typeface="Avenir"/>
                <a:buNone/>
              </a:pPr>
              <a:r>
                <a:rPr b="0" i="0" lang="en-US" sz="2600" u="none" cap="none" strike="noStrike">
                  <a:solidFill>
                    <a:schemeClr val="lt1"/>
                  </a:solidFill>
                  <a:latin typeface="Avenir"/>
                  <a:ea typeface="Avenir"/>
                  <a:cs typeface="Avenir"/>
                  <a:sym typeface="Avenir"/>
                </a:rPr>
                <a:t>This is not for me.</a:t>
              </a:r>
              <a:endParaRPr b="0" i="0" sz="1400" u="none" cap="none" strike="noStrike">
                <a:solidFill>
                  <a:srgbClr val="000000"/>
                </a:solidFill>
                <a:latin typeface="Arial"/>
                <a:ea typeface="Arial"/>
                <a:cs typeface="Arial"/>
                <a:sym typeface="Arial"/>
              </a:endParaRPr>
            </a:p>
          </p:txBody>
        </p:sp>
        <p:sp>
          <p:nvSpPr>
            <p:cNvPr id="796" name="Google Shape;796;p48"/>
            <p:cNvSpPr/>
            <p:nvPr/>
          </p:nvSpPr>
          <p:spPr>
            <a:xfrm>
              <a:off x="0" y="3593051"/>
              <a:ext cx="6205912" cy="623610"/>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48"/>
            <p:cNvSpPr txBox="1"/>
            <p:nvPr/>
          </p:nvSpPr>
          <p:spPr>
            <a:xfrm>
              <a:off x="30442" y="3623493"/>
              <a:ext cx="6145028" cy="562726"/>
            </a:xfrm>
            <a:prstGeom prst="rect">
              <a:avLst/>
            </a:prstGeom>
            <a:noFill/>
            <a:ln>
              <a:noFill/>
            </a:ln>
          </p:spPr>
          <p:txBody>
            <a:bodyPr anchorCtr="0" anchor="ctr" bIns="99050" lIns="99050" spcFirstLastPara="1" rIns="99050" wrap="square" tIns="99050">
              <a:noAutofit/>
            </a:bodyPr>
            <a:lstStyle/>
            <a:p>
              <a:pPr indent="0" lvl="0" marL="0" marR="0" rtl="0" algn="l">
                <a:lnSpc>
                  <a:spcPct val="90000"/>
                </a:lnSpc>
                <a:spcBef>
                  <a:spcPts val="0"/>
                </a:spcBef>
                <a:spcAft>
                  <a:spcPts val="0"/>
                </a:spcAft>
                <a:buClr>
                  <a:schemeClr val="lt1"/>
                </a:buClr>
                <a:buSzPts val="2600"/>
                <a:buFont typeface="Avenir"/>
                <a:buNone/>
              </a:pPr>
              <a:r>
                <a:rPr b="0" i="0" lang="en-US" sz="2600" u="none" cap="none" strike="noStrike">
                  <a:solidFill>
                    <a:schemeClr val="lt1"/>
                  </a:solidFill>
                  <a:latin typeface="Avenir"/>
                  <a:ea typeface="Avenir"/>
                  <a:cs typeface="Avenir"/>
                  <a:sym typeface="Avenir"/>
                </a:rPr>
                <a:t>No one asked me if I wanted to.</a:t>
              </a:r>
              <a:endParaRPr b="0" i="0" sz="1400" u="none" cap="none" strike="noStrike">
                <a:solidFill>
                  <a:srgbClr val="000000"/>
                </a:solidFill>
                <a:latin typeface="Arial"/>
                <a:ea typeface="Arial"/>
                <a:cs typeface="Arial"/>
                <a:sym typeface="Arial"/>
              </a:endParaRPr>
            </a:p>
          </p:txBody>
        </p:sp>
      </p:grpSp>
      <p:pic>
        <p:nvPicPr>
          <p:cNvPr id="798" name="Google Shape;798;p48"/>
          <p:cNvPicPr preferRelativeResize="0"/>
          <p:nvPr/>
        </p:nvPicPr>
        <p:blipFill rotWithShape="1">
          <a:blip r:embed="rId3">
            <a:alphaModFix/>
          </a:blip>
          <a:srcRect b="0" l="0" r="0" t="0"/>
          <a:stretch/>
        </p:blipFill>
        <p:spPr>
          <a:xfrm>
            <a:off x="0" y="32473"/>
            <a:ext cx="1377815" cy="1377815"/>
          </a:xfrm>
          <a:prstGeom prst="rect">
            <a:avLst/>
          </a:prstGeom>
          <a:noFill/>
          <a:ln>
            <a:noFill/>
          </a:ln>
        </p:spPr>
      </p:pic>
      <p:pic>
        <p:nvPicPr>
          <p:cNvPr id="799" name="Google Shape;799;p48"/>
          <p:cNvPicPr preferRelativeResize="0"/>
          <p:nvPr/>
        </p:nvPicPr>
        <p:blipFill rotWithShape="1">
          <a:blip r:embed="rId4">
            <a:alphaModFix/>
          </a:blip>
          <a:srcRect b="0" l="0" r="0" t="0"/>
          <a:stretch/>
        </p:blipFill>
        <p:spPr>
          <a:xfrm>
            <a:off x="10348256" y="6331039"/>
            <a:ext cx="1554615" cy="3535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3" name="Shape 803"/>
        <p:cNvGrpSpPr/>
        <p:nvPr/>
      </p:nvGrpSpPr>
      <p:grpSpPr>
        <a:xfrm>
          <a:off x="0" y="0"/>
          <a:ext cx="0" cy="0"/>
          <a:chOff x="0" y="0"/>
          <a:chExt cx="0" cy="0"/>
        </a:xfrm>
      </p:grpSpPr>
      <p:sp>
        <p:nvSpPr>
          <p:cNvPr id="804" name="Google Shape;804;p4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805" name="Google Shape;805;p49"/>
          <p:cNvSpPr txBox="1"/>
          <p:nvPr>
            <p:ph type="title"/>
          </p:nvPr>
        </p:nvSpPr>
        <p:spPr>
          <a:xfrm>
            <a:off x="1077362" y="720435"/>
            <a:ext cx="6608086" cy="1507375"/>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Reasons to stop volunteering:</a:t>
            </a:r>
            <a:endParaRPr/>
          </a:p>
        </p:txBody>
      </p:sp>
      <p:grpSp>
        <p:nvGrpSpPr>
          <p:cNvPr id="806" name="Google Shape;806;p49"/>
          <p:cNvGrpSpPr/>
          <p:nvPr/>
        </p:nvGrpSpPr>
        <p:grpSpPr>
          <a:xfrm>
            <a:off x="1077362" y="2521326"/>
            <a:ext cx="6608086" cy="3333150"/>
            <a:chOff x="0" y="86352"/>
            <a:chExt cx="6608086" cy="3333150"/>
          </a:xfrm>
        </p:grpSpPr>
        <p:sp>
          <p:nvSpPr>
            <p:cNvPr id="807" name="Google Shape;807;p49"/>
            <p:cNvSpPr/>
            <p:nvPr/>
          </p:nvSpPr>
          <p:spPr>
            <a:xfrm>
              <a:off x="0" y="86352"/>
              <a:ext cx="6608086" cy="431730"/>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49"/>
            <p:cNvSpPr txBox="1"/>
            <p:nvPr/>
          </p:nvSpPr>
          <p:spPr>
            <a:xfrm>
              <a:off x="21075" y="107427"/>
              <a:ext cx="6565936" cy="389580"/>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lt1"/>
                </a:buClr>
                <a:buSzPts val="1800"/>
                <a:buFont typeface="Avenir"/>
                <a:buNone/>
              </a:pPr>
              <a:r>
                <a:rPr b="0" i="0" lang="en-US" sz="1800" u="none" cap="none" strike="noStrike">
                  <a:solidFill>
                    <a:schemeClr val="lt1"/>
                  </a:solidFill>
                  <a:latin typeface="Avenir"/>
                  <a:ea typeface="Avenir"/>
                  <a:cs typeface="Avenir"/>
                  <a:sym typeface="Avenir"/>
                </a:rPr>
                <a:t>I am not happy with the organization that implements it</a:t>
              </a:r>
              <a:endParaRPr b="0" i="0" sz="1400" u="none" cap="none" strike="noStrike">
                <a:solidFill>
                  <a:srgbClr val="000000"/>
                </a:solidFill>
                <a:latin typeface="Arial"/>
                <a:ea typeface="Arial"/>
                <a:cs typeface="Arial"/>
                <a:sym typeface="Arial"/>
              </a:endParaRPr>
            </a:p>
          </p:txBody>
        </p:sp>
        <p:sp>
          <p:nvSpPr>
            <p:cNvPr id="809" name="Google Shape;809;p49"/>
            <p:cNvSpPr/>
            <p:nvPr/>
          </p:nvSpPr>
          <p:spPr>
            <a:xfrm>
              <a:off x="0" y="569922"/>
              <a:ext cx="6608086" cy="431730"/>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49"/>
            <p:cNvSpPr txBox="1"/>
            <p:nvPr/>
          </p:nvSpPr>
          <p:spPr>
            <a:xfrm>
              <a:off x="21075" y="590997"/>
              <a:ext cx="6565936" cy="389580"/>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lt1"/>
                </a:buClr>
                <a:buSzPts val="1800"/>
                <a:buFont typeface="Avenir"/>
                <a:buNone/>
              </a:pPr>
              <a:r>
                <a:rPr b="0" i="0" lang="en-US" sz="1800" u="none" cap="none" strike="noStrike">
                  <a:solidFill>
                    <a:schemeClr val="lt1"/>
                  </a:solidFill>
                  <a:latin typeface="Avenir"/>
                  <a:ea typeface="Avenir"/>
                  <a:cs typeface="Avenir"/>
                  <a:sym typeface="Avenir"/>
                </a:rPr>
                <a:t>Not enough support</a:t>
              </a:r>
              <a:endParaRPr b="0" i="0" sz="1400" u="none" cap="none" strike="noStrike">
                <a:solidFill>
                  <a:srgbClr val="000000"/>
                </a:solidFill>
                <a:latin typeface="Arial"/>
                <a:ea typeface="Arial"/>
                <a:cs typeface="Arial"/>
                <a:sym typeface="Arial"/>
              </a:endParaRPr>
            </a:p>
          </p:txBody>
        </p:sp>
        <p:sp>
          <p:nvSpPr>
            <p:cNvPr id="811" name="Google Shape;811;p49"/>
            <p:cNvSpPr/>
            <p:nvPr/>
          </p:nvSpPr>
          <p:spPr>
            <a:xfrm>
              <a:off x="0" y="1053492"/>
              <a:ext cx="6608086" cy="431730"/>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49"/>
            <p:cNvSpPr txBox="1"/>
            <p:nvPr/>
          </p:nvSpPr>
          <p:spPr>
            <a:xfrm>
              <a:off x="21075" y="1074567"/>
              <a:ext cx="6565936" cy="389580"/>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lt1"/>
                </a:buClr>
                <a:buSzPts val="1800"/>
                <a:buFont typeface="Avenir"/>
                <a:buNone/>
              </a:pPr>
              <a:r>
                <a:rPr b="0" i="0" lang="en-US" sz="1800" u="none" cap="none" strike="noStrike">
                  <a:solidFill>
                    <a:schemeClr val="lt1"/>
                  </a:solidFill>
                  <a:latin typeface="Avenir"/>
                  <a:ea typeface="Avenir"/>
                  <a:cs typeface="Avenir"/>
                  <a:sym typeface="Avenir"/>
                </a:rPr>
                <a:t>Change of job</a:t>
              </a:r>
              <a:endParaRPr b="0" i="0" sz="1400" u="none" cap="none" strike="noStrike">
                <a:solidFill>
                  <a:srgbClr val="000000"/>
                </a:solidFill>
                <a:latin typeface="Arial"/>
                <a:ea typeface="Arial"/>
                <a:cs typeface="Arial"/>
                <a:sym typeface="Arial"/>
              </a:endParaRPr>
            </a:p>
          </p:txBody>
        </p:sp>
        <p:sp>
          <p:nvSpPr>
            <p:cNvPr id="813" name="Google Shape;813;p49"/>
            <p:cNvSpPr/>
            <p:nvPr/>
          </p:nvSpPr>
          <p:spPr>
            <a:xfrm>
              <a:off x="0" y="1537062"/>
              <a:ext cx="6608086" cy="431730"/>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49"/>
            <p:cNvSpPr txBox="1"/>
            <p:nvPr/>
          </p:nvSpPr>
          <p:spPr>
            <a:xfrm>
              <a:off x="21075" y="1558137"/>
              <a:ext cx="6565936" cy="389580"/>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lt1"/>
                </a:buClr>
                <a:buSzPts val="1800"/>
                <a:buFont typeface="Avenir"/>
                <a:buNone/>
              </a:pPr>
              <a:r>
                <a:rPr b="0" i="0" lang="en-US" sz="1800" u="none" cap="none" strike="noStrike">
                  <a:solidFill>
                    <a:schemeClr val="lt1"/>
                  </a:solidFill>
                  <a:latin typeface="Avenir"/>
                  <a:ea typeface="Avenir"/>
                  <a:cs typeface="Avenir"/>
                  <a:sym typeface="Avenir"/>
                </a:rPr>
                <a:t>Relocation</a:t>
              </a:r>
              <a:endParaRPr b="0" i="0" sz="1400" u="none" cap="none" strike="noStrike">
                <a:solidFill>
                  <a:srgbClr val="000000"/>
                </a:solidFill>
                <a:latin typeface="Arial"/>
                <a:ea typeface="Arial"/>
                <a:cs typeface="Arial"/>
                <a:sym typeface="Arial"/>
              </a:endParaRPr>
            </a:p>
          </p:txBody>
        </p:sp>
        <p:sp>
          <p:nvSpPr>
            <p:cNvPr id="815" name="Google Shape;815;p49"/>
            <p:cNvSpPr/>
            <p:nvPr/>
          </p:nvSpPr>
          <p:spPr>
            <a:xfrm>
              <a:off x="0" y="2020632"/>
              <a:ext cx="6608086" cy="431730"/>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49"/>
            <p:cNvSpPr txBox="1"/>
            <p:nvPr/>
          </p:nvSpPr>
          <p:spPr>
            <a:xfrm>
              <a:off x="21075" y="2041707"/>
              <a:ext cx="6565936" cy="389580"/>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lt1"/>
                </a:buClr>
                <a:buSzPts val="1800"/>
                <a:buFont typeface="Avenir"/>
                <a:buNone/>
              </a:pPr>
              <a:r>
                <a:rPr b="0" i="0" lang="en-US" sz="1800" u="none" cap="none" strike="noStrike">
                  <a:solidFill>
                    <a:schemeClr val="lt1"/>
                  </a:solidFill>
                  <a:latin typeface="Avenir"/>
                  <a:ea typeface="Avenir"/>
                  <a:cs typeface="Avenir"/>
                  <a:sym typeface="Avenir"/>
                </a:rPr>
                <a:t>Creating a family</a:t>
              </a:r>
              <a:endParaRPr b="0" i="0" sz="1400" u="none" cap="none" strike="noStrike">
                <a:solidFill>
                  <a:srgbClr val="000000"/>
                </a:solidFill>
                <a:latin typeface="Arial"/>
                <a:ea typeface="Arial"/>
                <a:cs typeface="Arial"/>
                <a:sym typeface="Arial"/>
              </a:endParaRPr>
            </a:p>
          </p:txBody>
        </p:sp>
        <p:sp>
          <p:nvSpPr>
            <p:cNvPr id="817" name="Google Shape;817;p49"/>
            <p:cNvSpPr/>
            <p:nvPr/>
          </p:nvSpPr>
          <p:spPr>
            <a:xfrm>
              <a:off x="0" y="2504202"/>
              <a:ext cx="6608086" cy="431730"/>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49"/>
            <p:cNvSpPr txBox="1"/>
            <p:nvPr/>
          </p:nvSpPr>
          <p:spPr>
            <a:xfrm>
              <a:off x="21075" y="2525277"/>
              <a:ext cx="6565936" cy="389580"/>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lt1"/>
                </a:buClr>
                <a:buSzPts val="1800"/>
                <a:buFont typeface="Avenir"/>
                <a:buNone/>
              </a:pPr>
              <a:r>
                <a:rPr b="0" i="0" lang="en-US" sz="1800" u="none" cap="none" strike="noStrike">
                  <a:solidFill>
                    <a:schemeClr val="lt1"/>
                  </a:solidFill>
                  <a:latin typeface="Avenir"/>
                  <a:ea typeface="Avenir"/>
                  <a:cs typeface="Avenir"/>
                  <a:sym typeface="Avenir"/>
                </a:rPr>
                <a:t>Other personal reasons</a:t>
              </a:r>
              <a:endParaRPr b="0" i="0" sz="1400" u="none" cap="none" strike="noStrike">
                <a:solidFill>
                  <a:srgbClr val="000000"/>
                </a:solidFill>
                <a:latin typeface="Arial"/>
                <a:ea typeface="Arial"/>
                <a:cs typeface="Arial"/>
                <a:sym typeface="Arial"/>
              </a:endParaRPr>
            </a:p>
          </p:txBody>
        </p:sp>
        <p:sp>
          <p:nvSpPr>
            <p:cNvPr id="819" name="Google Shape;819;p49"/>
            <p:cNvSpPr/>
            <p:nvPr/>
          </p:nvSpPr>
          <p:spPr>
            <a:xfrm>
              <a:off x="0" y="2987772"/>
              <a:ext cx="6608086" cy="431730"/>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49"/>
            <p:cNvSpPr txBox="1"/>
            <p:nvPr/>
          </p:nvSpPr>
          <p:spPr>
            <a:xfrm>
              <a:off x="21075" y="3008847"/>
              <a:ext cx="6565936" cy="389580"/>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lt1"/>
                </a:buClr>
                <a:buSzPts val="1800"/>
                <a:buFont typeface="Avenir"/>
                <a:buNone/>
              </a:pPr>
              <a:r>
                <a:rPr b="0" i="0" lang="en-US" sz="1800" u="none" cap="none" strike="noStrike">
                  <a:solidFill>
                    <a:schemeClr val="lt1"/>
                  </a:solidFill>
                  <a:latin typeface="Avenir"/>
                  <a:ea typeface="Avenir"/>
                  <a:cs typeface="Avenir"/>
                  <a:sym typeface="Avenir"/>
                </a:rPr>
                <a:t>They feel overwhelmed</a:t>
              </a:r>
              <a:endParaRPr b="0" i="0" sz="1400" u="none" cap="none" strike="noStrike">
                <a:solidFill>
                  <a:srgbClr val="000000"/>
                </a:solidFill>
                <a:latin typeface="Arial"/>
                <a:ea typeface="Arial"/>
                <a:cs typeface="Arial"/>
                <a:sym typeface="Arial"/>
              </a:endParaRPr>
            </a:p>
          </p:txBody>
        </p:sp>
      </p:grpSp>
      <p:sp>
        <p:nvSpPr>
          <p:cNvPr id="821" name="Google Shape;821;p49"/>
          <p:cNvSpPr/>
          <p:nvPr/>
        </p:nvSpPr>
        <p:spPr>
          <a:xfrm>
            <a:off x="8707925" y="3401303"/>
            <a:ext cx="3485994" cy="345669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822" name="Google Shape;822;p49"/>
          <p:cNvSpPr/>
          <p:nvPr/>
        </p:nvSpPr>
        <p:spPr>
          <a:xfrm rot="10800000">
            <a:off x="8707923" y="-131"/>
            <a:ext cx="3488653" cy="3406192"/>
          </a:xfrm>
          <a:prstGeom prst="rect">
            <a:avLst/>
          </a:pr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823" name="Google Shape;823;p49"/>
          <p:cNvSpPr/>
          <p:nvPr/>
        </p:nvSpPr>
        <p:spPr>
          <a:xfrm flipH="1">
            <a:off x="8707925" y="3406925"/>
            <a:ext cx="3485990" cy="3451076"/>
          </a:xfrm>
          <a:custGeom>
            <a:rect b="b" l="l" r="r" t="t"/>
            <a:pathLst>
              <a:path extrusionOk="0" h="2559050" w="2559050">
                <a:moveTo>
                  <a:pt x="0" y="0"/>
                </a:moveTo>
                <a:lnTo>
                  <a:pt x="2559050" y="0"/>
                </a:lnTo>
                <a:cubicBezTo>
                  <a:pt x="2559050" y="1413324"/>
                  <a:pt x="1413324" y="2559050"/>
                  <a:pt x="0" y="255905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sp>
        <p:nvSpPr>
          <p:cNvPr id="824" name="Google Shape;824;p49"/>
          <p:cNvSpPr/>
          <p:nvPr/>
        </p:nvSpPr>
        <p:spPr>
          <a:xfrm rot="-5400000">
            <a:off x="8749175" y="-41251"/>
            <a:ext cx="3417103" cy="3499599"/>
          </a:xfrm>
          <a:custGeom>
            <a:rect b="b" l="l" r="r" t="t"/>
            <a:pathLst>
              <a:path extrusionOk="0" h="3430264" w="3484819">
                <a:moveTo>
                  <a:pt x="0" y="0"/>
                </a:moveTo>
                <a:lnTo>
                  <a:pt x="3484819" y="0"/>
                </a:lnTo>
                <a:lnTo>
                  <a:pt x="0" y="3430264"/>
                </a:lnTo>
                <a:lnTo>
                  <a:pt x="0" y="0"/>
                </a:lnTo>
                <a:close/>
              </a:path>
            </a:pathLst>
          </a:cu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pic>
        <p:nvPicPr>
          <p:cNvPr id="825" name="Google Shape;825;p49"/>
          <p:cNvPicPr preferRelativeResize="0"/>
          <p:nvPr/>
        </p:nvPicPr>
        <p:blipFill rotWithShape="1">
          <a:blip r:embed="rId3">
            <a:alphaModFix/>
          </a:blip>
          <a:srcRect b="0" l="0" r="0" t="0"/>
          <a:stretch/>
        </p:blipFill>
        <p:spPr>
          <a:xfrm>
            <a:off x="0" y="0"/>
            <a:ext cx="1377815" cy="1377815"/>
          </a:xfrm>
          <a:prstGeom prst="rect">
            <a:avLst/>
          </a:prstGeom>
          <a:noFill/>
          <a:ln>
            <a:noFill/>
          </a:ln>
        </p:spPr>
      </p:pic>
      <p:pic>
        <p:nvPicPr>
          <p:cNvPr id="826" name="Google Shape;826;p49"/>
          <p:cNvPicPr preferRelativeResize="0"/>
          <p:nvPr/>
        </p:nvPicPr>
        <p:blipFill rotWithShape="1">
          <a:blip r:embed="rId4">
            <a:alphaModFix/>
          </a:blip>
          <a:srcRect b="0" l="0" r="0" t="0"/>
          <a:stretch/>
        </p:blipFill>
        <p:spPr>
          <a:xfrm>
            <a:off x="6805914" y="263312"/>
            <a:ext cx="1551122" cy="34942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0" name="Shape 830"/>
        <p:cNvGrpSpPr/>
        <p:nvPr/>
      </p:nvGrpSpPr>
      <p:grpSpPr>
        <a:xfrm>
          <a:off x="0" y="0"/>
          <a:ext cx="0" cy="0"/>
          <a:chOff x="0" y="0"/>
          <a:chExt cx="0" cy="0"/>
        </a:xfrm>
      </p:grpSpPr>
      <p:sp>
        <p:nvSpPr>
          <p:cNvPr id="831" name="Google Shape;831;p50"/>
          <p:cNvSpPr/>
          <p:nvPr/>
        </p:nvSpPr>
        <p:spPr>
          <a:xfrm>
            <a:off x="8803792" y="3455896"/>
            <a:ext cx="3388208" cy="3406341"/>
          </a:xfrm>
          <a:custGeom>
            <a:rect b="b" l="l" r="r" t="t"/>
            <a:pathLst>
              <a:path extrusionOk="0" h="3406341" w="3388208">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832" name="Google Shape;832;p5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833" name="Google Shape;833;p50"/>
          <p:cNvSpPr txBox="1"/>
          <p:nvPr/>
        </p:nvSpPr>
        <p:spPr>
          <a:xfrm>
            <a:off x="1055833" y="1432019"/>
            <a:ext cx="4855352" cy="5271527"/>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Clr>
                <a:srgbClr val="000000"/>
              </a:buClr>
              <a:buSzPts val="2000"/>
              <a:buFont typeface="Arial"/>
              <a:buNone/>
            </a:pPr>
            <a:r>
              <a:rPr b="0" i="0" lang="en-US" sz="2000" u="none" cap="none" strike="noStrike">
                <a:solidFill>
                  <a:schemeClr val="dk1"/>
                </a:solidFill>
                <a:latin typeface="Avenir"/>
                <a:ea typeface="Avenir"/>
                <a:cs typeface="Avenir"/>
                <a:sym typeface="Avenir"/>
              </a:rPr>
              <a:t>Those who work voluntarily can satisfy their higher needs:</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600"/>
              </a:spcBef>
              <a:spcAft>
                <a:spcPts val="0"/>
              </a:spcAft>
              <a:buClr>
                <a:srgbClr val="000000"/>
              </a:buClr>
              <a:buSzPts val="2000"/>
              <a:buFont typeface="Arial"/>
              <a:buNone/>
            </a:pPr>
            <a:r>
              <a:t/>
            </a:r>
            <a:endParaRPr b="0" i="0" sz="2000" u="none" cap="none" strike="noStrike">
              <a:solidFill>
                <a:schemeClr val="dk1"/>
              </a:solidFill>
              <a:latin typeface="Avenir"/>
              <a:ea typeface="Avenir"/>
              <a:cs typeface="Avenir"/>
              <a:sym typeface="Avenir"/>
            </a:endParaRPr>
          </a:p>
          <a:p>
            <a:pPr indent="-285750" lvl="0" marL="285750" marR="0" rtl="0" algn="l">
              <a:lnSpc>
                <a:spcPct val="110000"/>
              </a:lnSpc>
              <a:spcBef>
                <a:spcPts val="600"/>
              </a:spcBef>
              <a:spcAft>
                <a:spcPts val="0"/>
              </a:spcAft>
              <a:buClr>
                <a:schemeClr val="dk1"/>
              </a:buClr>
              <a:buSzPts val="2000"/>
              <a:buFont typeface="Arial"/>
              <a:buChar char="•"/>
            </a:pPr>
            <a:r>
              <a:rPr b="0" i="0" lang="en-US" sz="2000" u="none" cap="none" strike="noStrike">
                <a:solidFill>
                  <a:schemeClr val="dk1"/>
                </a:solidFill>
                <a:latin typeface="Avenir"/>
                <a:ea typeface="Avenir"/>
                <a:cs typeface="Avenir"/>
                <a:sym typeface="Avenir"/>
              </a:rPr>
              <a:t>the need for self-actualization,</a:t>
            </a:r>
            <a:endParaRPr b="0" i="0" sz="1400" u="none" cap="none" strike="noStrike">
              <a:solidFill>
                <a:srgbClr val="000000"/>
              </a:solidFill>
              <a:latin typeface="Arial"/>
              <a:ea typeface="Arial"/>
              <a:cs typeface="Arial"/>
              <a:sym typeface="Arial"/>
            </a:endParaRPr>
          </a:p>
          <a:p>
            <a:pPr indent="-285750" lvl="0" marL="285750" marR="0" rtl="0" algn="l">
              <a:lnSpc>
                <a:spcPct val="110000"/>
              </a:lnSpc>
              <a:spcBef>
                <a:spcPts val="600"/>
              </a:spcBef>
              <a:spcAft>
                <a:spcPts val="0"/>
              </a:spcAft>
              <a:buClr>
                <a:schemeClr val="dk1"/>
              </a:buClr>
              <a:buSzPts val="2000"/>
              <a:buFont typeface="Arial"/>
              <a:buChar char="•"/>
            </a:pPr>
            <a:r>
              <a:rPr b="0" i="0" lang="en-US" sz="2000" u="none" cap="none" strike="noStrike">
                <a:solidFill>
                  <a:schemeClr val="dk1"/>
                </a:solidFill>
                <a:latin typeface="Avenir"/>
                <a:ea typeface="Avenir"/>
                <a:cs typeface="Avenir"/>
                <a:sym typeface="Avenir"/>
              </a:rPr>
              <a:t>with respect,</a:t>
            </a:r>
            <a:endParaRPr b="0" i="0" sz="1400" u="none" cap="none" strike="noStrike">
              <a:solidFill>
                <a:srgbClr val="000000"/>
              </a:solidFill>
              <a:latin typeface="Arial"/>
              <a:ea typeface="Arial"/>
              <a:cs typeface="Arial"/>
              <a:sym typeface="Arial"/>
            </a:endParaRPr>
          </a:p>
          <a:p>
            <a:pPr indent="-285750" lvl="0" marL="285750" marR="0" rtl="0" algn="l">
              <a:lnSpc>
                <a:spcPct val="110000"/>
              </a:lnSpc>
              <a:spcBef>
                <a:spcPts val="600"/>
              </a:spcBef>
              <a:spcAft>
                <a:spcPts val="0"/>
              </a:spcAft>
              <a:buClr>
                <a:schemeClr val="dk1"/>
              </a:buClr>
              <a:buSzPts val="2000"/>
              <a:buFont typeface="Arial"/>
              <a:buChar char="•"/>
            </a:pPr>
            <a:r>
              <a:rPr b="0" i="0" lang="en-US" sz="2000" u="none" cap="none" strike="noStrike">
                <a:solidFill>
                  <a:schemeClr val="dk1"/>
                </a:solidFill>
                <a:latin typeface="Avenir"/>
                <a:ea typeface="Avenir"/>
                <a:cs typeface="Avenir"/>
                <a:sym typeface="Avenir"/>
              </a:rPr>
              <a:t>affiliation,</a:t>
            </a:r>
            <a:endParaRPr b="0" i="0" sz="1400" u="none" cap="none" strike="noStrike">
              <a:solidFill>
                <a:srgbClr val="000000"/>
              </a:solidFill>
              <a:latin typeface="Arial"/>
              <a:ea typeface="Arial"/>
              <a:cs typeface="Arial"/>
              <a:sym typeface="Arial"/>
            </a:endParaRPr>
          </a:p>
          <a:p>
            <a:pPr indent="-285750" lvl="0" marL="285750" marR="0" rtl="0" algn="l">
              <a:lnSpc>
                <a:spcPct val="110000"/>
              </a:lnSpc>
              <a:spcBef>
                <a:spcPts val="600"/>
              </a:spcBef>
              <a:spcAft>
                <a:spcPts val="0"/>
              </a:spcAft>
              <a:buClr>
                <a:schemeClr val="dk1"/>
              </a:buClr>
              <a:buSzPts val="2000"/>
              <a:buFont typeface="Arial"/>
              <a:buChar char="•"/>
            </a:pPr>
            <a:r>
              <a:rPr b="0" i="0" lang="en-US" sz="2000" u="none" cap="none" strike="noStrike">
                <a:solidFill>
                  <a:schemeClr val="dk1"/>
                </a:solidFill>
                <a:latin typeface="Avenir"/>
                <a:ea typeface="Avenir"/>
                <a:cs typeface="Avenir"/>
                <a:sym typeface="Avenir"/>
              </a:rPr>
              <a:t>security.</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600"/>
              </a:spcBef>
              <a:spcAft>
                <a:spcPts val="0"/>
              </a:spcAft>
              <a:buClr>
                <a:srgbClr val="000000"/>
              </a:buClr>
              <a:buSzPts val="2000"/>
              <a:buFont typeface="Arial"/>
              <a:buNone/>
            </a:pPr>
            <a:r>
              <a:t/>
            </a:r>
            <a:endParaRPr b="0" i="0" sz="2000" u="none" cap="none" strike="noStrike">
              <a:solidFill>
                <a:schemeClr val="dk1"/>
              </a:solidFill>
              <a:latin typeface="Avenir"/>
              <a:ea typeface="Avenir"/>
              <a:cs typeface="Avenir"/>
              <a:sym typeface="Avenir"/>
            </a:endParaRPr>
          </a:p>
          <a:p>
            <a:pPr indent="0" lvl="0" marL="0" marR="0" rtl="0" algn="l">
              <a:lnSpc>
                <a:spcPct val="110000"/>
              </a:lnSpc>
              <a:spcBef>
                <a:spcPts val="600"/>
              </a:spcBef>
              <a:spcAft>
                <a:spcPts val="0"/>
              </a:spcAft>
              <a:buClr>
                <a:srgbClr val="000000"/>
              </a:buClr>
              <a:buSzPts val="2000"/>
              <a:buFont typeface="Arial"/>
              <a:buNone/>
            </a:pPr>
            <a:r>
              <a:rPr b="0" i="0" lang="en-US" sz="2000" u="none" cap="none" strike="noStrike">
                <a:solidFill>
                  <a:schemeClr val="dk1"/>
                </a:solidFill>
                <a:latin typeface="Avenir"/>
                <a:ea typeface="Avenir"/>
                <a:cs typeface="Avenir"/>
                <a:sym typeface="Avenir"/>
              </a:rPr>
              <a:t>Only after them are our minimal needs or primary needs, i.e. those of a physiological nature.</a:t>
            </a:r>
            <a:endParaRPr b="0" i="0" sz="1400" u="none" cap="none" strike="noStrike">
              <a:solidFill>
                <a:srgbClr val="000000"/>
              </a:solidFill>
              <a:latin typeface="Arial"/>
              <a:ea typeface="Arial"/>
              <a:cs typeface="Arial"/>
              <a:sym typeface="Arial"/>
            </a:endParaRPr>
          </a:p>
        </p:txBody>
      </p:sp>
      <p:sp>
        <p:nvSpPr>
          <p:cNvPr id="834" name="Google Shape;834;p50"/>
          <p:cNvSpPr/>
          <p:nvPr/>
        </p:nvSpPr>
        <p:spPr>
          <a:xfrm>
            <a:off x="8703268" y="3431554"/>
            <a:ext cx="3488732" cy="3432751"/>
          </a:xfrm>
          <a:custGeom>
            <a:rect b="b" l="l" r="r" t="t"/>
            <a:pathLst>
              <a:path extrusionOk="0" h="3432751" w="3488732">
                <a:moveTo>
                  <a:pt x="3488731" y="0"/>
                </a:moveTo>
                <a:lnTo>
                  <a:pt x="3488732" y="0"/>
                </a:lnTo>
                <a:lnTo>
                  <a:pt x="3488732" y="3432751"/>
                </a:lnTo>
                <a:lnTo>
                  <a:pt x="0" y="3432751"/>
                </a:lnTo>
                <a:lnTo>
                  <a:pt x="0" y="3431630"/>
                </a:lnTo>
                <a:lnTo>
                  <a:pt x="80" y="3431628"/>
                </a:lnTo>
                <a:lnTo>
                  <a:pt x="7516" y="3431628"/>
                </a:lnTo>
                <a:lnTo>
                  <a:pt x="7516" y="3431443"/>
                </a:lnTo>
                <a:lnTo>
                  <a:pt x="179530" y="3427154"/>
                </a:lnTo>
                <a:cubicBezTo>
                  <a:pt x="1965266" y="3337873"/>
                  <a:pt x="3396747" y="1924247"/>
                  <a:pt x="3484471" y="162232"/>
                </a:cubicBezTo>
                <a:lnTo>
                  <a:pt x="3488328" y="6924"/>
                </a:lnTo>
                <a:lnTo>
                  <a:pt x="3488731" y="6924"/>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pic>
        <p:nvPicPr>
          <p:cNvPr descr="Leaves in front of a blurred forest background" id="835" name="Google Shape;835;p50"/>
          <p:cNvPicPr preferRelativeResize="0"/>
          <p:nvPr/>
        </p:nvPicPr>
        <p:blipFill rotWithShape="1">
          <a:blip r:embed="rId3">
            <a:alphaModFix/>
          </a:blip>
          <a:srcRect b="1" l="26451" r="22731" t="0"/>
          <a:stretch/>
        </p:blipFill>
        <p:spPr>
          <a:xfrm>
            <a:off x="6967018" y="10"/>
            <a:ext cx="5224982" cy="6863174"/>
          </a:xfrm>
          <a:custGeom>
            <a:rect b="b" l="l" r="r" t="t"/>
            <a:pathLst>
              <a:path extrusionOk="0" h="6846790" w="5224982">
                <a:moveTo>
                  <a:pt x="0" y="0"/>
                </a:moveTo>
                <a:lnTo>
                  <a:pt x="5224981" y="0"/>
                </a:lnTo>
                <a:lnTo>
                  <a:pt x="5224981" y="3414038"/>
                </a:lnTo>
                <a:lnTo>
                  <a:pt x="5224982" y="3414038"/>
                </a:lnTo>
                <a:lnTo>
                  <a:pt x="5224981" y="3414080"/>
                </a:lnTo>
                <a:lnTo>
                  <a:pt x="5224981" y="3430264"/>
                </a:lnTo>
                <a:lnTo>
                  <a:pt x="5224578" y="3430264"/>
                </a:lnTo>
                <a:lnTo>
                  <a:pt x="5220721" y="3585201"/>
                </a:lnTo>
                <a:cubicBezTo>
                  <a:pt x="5132997" y="5343007"/>
                  <a:pt x="3701516" y="6753257"/>
                  <a:pt x="1915780" y="6842324"/>
                </a:cubicBezTo>
                <a:lnTo>
                  <a:pt x="1743766" y="6846603"/>
                </a:lnTo>
                <a:lnTo>
                  <a:pt x="1743766" y="6846788"/>
                </a:lnTo>
                <a:lnTo>
                  <a:pt x="1736330" y="6846788"/>
                </a:lnTo>
                <a:lnTo>
                  <a:pt x="1736250" y="6846790"/>
                </a:lnTo>
                <a:lnTo>
                  <a:pt x="1736250" y="6846788"/>
                </a:lnTo>
                <a:lnTo>
                  <a:pt x="0" y="6846788"/>
                </a:lnTo>
                <a:close/>
              </a:path>
            </a:pathLst>
          </a:custGeom>
          <a:noFill/>
          <a:ln>
            <a:noFill/>
          </a:ln>
        </p:spPr>
      </p:pic>
      <p:pic>
        <p:nvPicPr>
          <p:cNvPr id="836" name="Google Shape;836;p50"/>
          <p:cNvPicPr preferRelativeResize="0"/>
          <p:nvPr/>
        </p:nvPicPr>
        <p:blipFill rotWithShape="1">
          <a:blip r:embed="rId4">
            <a:alphaModFix/>
          </a:blip>
          <a:srcRect b="0" l="0" r="0" t="0"/>
          <a:stretch/>
        </p:blipFill>
        <p:spPr>
          <a:xfrm>
            <a:off x="43058" y="54204"/>
            <a:ext cx="1377815" cy="137781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51"/>
          <p:cNvSpPr txBox="1"/>
          <p:nvPr>
            <p:ph type="title"/>
          </p:nvPr>
        </p:nvSpPr>
        <p:spPr>
          <a:xfrm>
            <a:off x="1084727" y="457200"/>
            <a:ext cx="3687298" cy="1600200"/>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Organizations in Slovenia</a:t>
            </a:r>
            <a:endParaRPr/>
          </a:p>
        </p:txBody>
      </p:sp>
      <p:sp>
        <p:nvSpPr>
          <p:cNvPr id="842" name="Google Shape;842;p51"/>
          <p:cNvSpPr txBox="1"/>
          <p:nvPr>
            <p:ph idx="2" type="body"/>
          </p:nvPr>
        </p:nvSpPr>
        <p:spPr>
          <a:xfrm>
            <a:off x="1084727" y="2253343"/>
            <a:ext cx="3687298" cy="4251152"/>
          </a:xfrm>
          <a:prstGeom prst="rect">
            <a:avLst/>
          </a:prstGeom>
          <a:noFill/>
          <a:ln>
            <a:noFill/>
          </a:ln>
        </p:spPr>
        <p:txBody>
          <a:bodyPr anchorCtr="0" anchor="t" bIns="45700" lIns="91425" spcFirstLastPara="1" rIns="91425" wrap="square" tIns="45700">
            <a:normAutofit fontScale="77500" lnSpcReduction="20000"/>
          </a:bodyPr>
          <a:lstStyle/>
          <a:p>
            <a:pPr indent="-285781" lvl="0" marL="285750" rtl="0" algn="just">
              <a:lnSpc>
                <a:spcPct val="120000"/>
              </a:lnSpc>
              <a:spcBef>
                <a:spcPts val="0"/>
              </a:spcBef>
              <a:spcAft>
                <a:spcPts val="0"/>
              </a:spcAft>
              <a:buClr>
                <a:schemeClr val="dk1"/>
              </a:buClr>
              <a:buSzPct val="100000"/>
              <a:buFont typeface="Noto Sans Symbols"/>
              <a:buChar char="❖"/>
            </a:pPr>
            <a:r>
              <a:rPr lang="en-US" sz="2100"/>
              <a:t>Slovenian Philanthropy - coordinates the Slovenian network of volunteer organizations</a:t>
            </a:r>
            <a:endParaRPr/>
          </a:p>
          <a:p>
            <a:pPr indent="0" lvl="0" marL="0" rtl="0" algn="just">
              <a:lnSpc>
                <a:spcPct val="120000"/>
              </a:lnSpc>
              <a:spcBef>
                <a:spcPts val="1000"/>
              </a:spcBef>
              <a:spcAft>
                <a:spcPts val="0"/>
              </a:spcAft>
              <a:buClr>
                <a:schemeClr val="dk1"/>
              </a:buClr>
              <a:buSzPct val="100000"/>
              <a:buNone/>
            </a:pPr>
            <a:r>
              <a:rPr lang="en-US" sz="2100"/>
              <a:t>Other important actors in the field of volunteering in Slovenia:</a:t>
            </a:r>
            <a:endParaRPr/>
          </a:p>
          <a:p>
            <a:pPr indent="-285781" lvl="0" marL="285750" rtl="0" algn="just">
              <a:lnSpc>
                <a:spcPct val="120000"/>
              </a:lnSpc>
              <a:spcBef>
                <a:spcPts val="1000"/>
              </a:spcBef>
              <a:spcAft>
                <a:spcPts val="0"/>
              </a:spcAft>
              <a:buClr>
                <a:schemeClr val="dk1"/>
              </a:buClr>
              <a:buSzPct val="100000"/>
              <a:buFont typeface="Arial"/>
              <a:buChar char="•"/>
            </a:pPr>
            <a:r>
              <a:rPr lang="en-US" sz="2100"/>
              <a:t>Service for non-governmental organizations at the Ministry of Public Administration</a:t>
            </a:r>
            <a:endParaRPr/>
          </a:p>
          <a:p>
            <a:pPr indent="-285781" lvl="0" marL="285750" rtl="0" algn="just">
              <a:lnSpc>
                <a:spcPct val="120000"/>
              </a:lnSpc>
              <a:spcBef>
                <a:spcPts val="1000"/>
              </a:spcBef>
              <a:spcAft>
                <a:spcPts val="0"/>
              </a:spcAft>
              <a:buClr>
                <a:schemeClr val="dk1"/>
              </a:buClr>
              <a:buSzPct val="100000"/>
              <a:buFont typeface="Arial"/>
              <a:buChar char="•"/>
            </a:pPr>
            <a:r>
              <a:rPr lang="en-US" sz="2100"/>
              <a:t>Institute Movit</a:t>
            </a:r>
            <a:endParaRPr sz="2100"/>
          </a:p>
          <a:p>
            <a:pPr indent="-285781" lvl="0" marL="285750" rtl="0" algn="just">
              <a:lnSpc>
                <a:spcPct val="120000"/>
              </a:lnSpc>
              <a:spcBef>
                <a:spcPts val="1000"/>
              </a:spcBef>
              <a:spcAft>
                <a:spcPts val="0"/>
              </a:spcAft>
              <a:buClr>
                <a:schemeClr val="dk1"/>
              </a:buClr>
              <a:buSzPct val="100000"/>
              <a:buFont typeface="Arial"/>
              <a:buChar char="•"/>
            </a:pPr>
            <a:r>
              <a:rPr lang="en-US" sz="2100"/>
              <a:t>Voluntariat Institute</a:t>
            </a:r>
            <a:endParaRPr/>
          </a:p>
          <a:p>
            <a:pPr indent="-285781" lvl="0" marL="285750" rtl="0" algn="just">
              <a:lnSpc>
                <a:spcPct val="120000"/>
              </a:lnSpc>
              <a:spcBef>
                <a:spcPts val="1000"/>
              </a:spcBef>
              <a:spcAft>
                <a:spcPts val="0"/>
              </a:spcAft>
              <a:buClr>
                <a:schemeClr val="dk1"/>
              </a:buClr>
              <a:buSzPct val="100000"/>
              <a:buFont typeface="Arial"/>
              <a:buChar char="•"/>
            </a:pPr>
            <a:r>
              <a:rPr lang="en-US" sz="2100"/>
              <a:t>Youth Council of Slovenia </a:t>
            </a:r>
            <a:endParaRPr/>
          </a:p>
          <a:p>
            <a:pPr indent="-285781" lvl="0" marL="285750" rtl="0" algn="just">
              <a:lnSpc>
                <a:spcPct val="120000"/>
              </a:lnSpc>
              <a:spcBef>
                <a:spcPts val="1000"/>
              </a:spcBef>
              <a:spcAft>
                <a:spcPts val="0"/>
              </a:spcAft>
              <a:buClr>
                <a:schemeClr val="dk1"/>
              </a:buClr>
              <a:buSzPct val="100000"/>
              <a:buFont typeface="Arial"/>
              <a:buChar char="•"/>
            </a:pPr>
            <a:r>
              <a:rPr lang="en-US" sz="2100"/>
              <a:t>Committee of the Republic of Slovenia for awarding state awards</a:t>
            </a:r>
            <a:endParaRPr sz="2100"/>
          </a:p>
          <a:p>
            <a:pPr indent="0" lvl="0" marL="0" rtl="0" algn="just">
              <a:lnSpc>
                <a:spcPct val="120000"/>
              </a:lnSpc>
              <a:spcBef>
                <a:spcPts val="1000"/>
              </a:spcBef>
              <a:spcAft>
                <a:spcPts val="0"/>
              </a:spcAft>
              <a:buClr>
                <a:schemeClr val="dk1"/>
              </a:buClr>
              <a:buSzPct val="100000"/>
              <a:buNone/>
            </a:pPr>
            <a:r>
              <a:t/>
            </a:r>
            <a:endParaRPr/>
          </a:p>
        </p:txBody>
      </p:sp>
      <p:pic>
        <p:nvPicPr>
          <p:cNvPr id="843" name="Google Shape;843;p51"/>
          <p:cNvPicPr preferRelativeResize="0"/>
          <p:nvPr/>
        </p:nvPicPr>
        <p:blipFill rotWithShape="1">
          <a:blip r:embed="rId3">
            <a:alphaModFix/>
          </a:blip>
          <a:srcRect b="0" l="0" r="0" t="0"/>
          <a:stretch/>
        </p:blipFill>
        <p:spPr>
          <a:xfrm>
            <a:off x="10914494" y="6396012"/>
            <a:ext cx="1109568" cy="249958"/>
          </a:xfrm>
          <a:prstGeom prst="rect">
            <a:avLst/>
          </a:prstGeom>
          <a:noFill/>
          <a:ln>
            <a:noFill/>
          </a:ln>
        </p:spPr>
      </p:pic>
      <p:pic>
        <p:nvPicPr>
          <p:cNvPr id="844" name="Google Shape;844;p51"/>
          <p:cNvPicPr preferRelativeResize="0"/>
          <p:nvPr/>
        </p:nvPicPr>
        <p:blipFill rotWithShape="1">
          <a:blip r:embed="rId4">
            <a:alphaModFix/>
          </a:blip>
          <a:srcRect b="0" l="0" r="0" t="0"/>
          <a:stretch/>
        </p:blipFill>
        <p:spPr>
          <a:xfrm>
            <a:off x="10814185" y="31037"/>
            <a:ext cx="1377815" cy="1377815"/>
          </a:xfrm>
          <a:prstGeom prst="rect">
            <a:avLst/>
          </a:prstGeom>
          <a:noFill/>
          <a:ln>
            <a:noFill/>
          </a:ln>
        </p:spPr>
      </p:pic>
      <p:pic>
        <p:nvPicPr>
          <p:cNvPr descr="Slika, ki vsebuje besede oseba, trava, oblačila, na prostem&#10;&#10;Opis je samodejno ustvarjen" id="845" name="Google Shape;845;p51"/>
          <p:cNvPicPr preferRelativeResize="0"/>
          <p:nvPr>
            <p:ph idx="1" type="body"/>
          </p:nvPr>
        </p:nvPicPr>
        <p:blipFill rotWithShape="1">
          <a:blip r:embed="rId5">
            <a:alphaModFix/>
          </a:blip>
          <a:srcRect b="0" l="0" r="0" t="0"/>
          <a:stretch/>
        </p:blipFill>
        <p:spPr>
          <a:xfrm>
            <a:off x="5183188" y="1505833"/>
            <a:ext cx="5843587" cy="383680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52"/>
          <p:cNvSpPr txBox="1"/>
          <p:nvPr>
            <p:ph type="title"/>
          </p:nvPr>
        </p:nvSpPr>
        <p:spPr>
          <a:xfrm>
            <a:off x="478551" y="-657381"/>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Slovenian philanthropy</a:t>
            </a:r>
            <a:endParaRPr/>
          </a:p>
        </p:txBody>
      </p:sp>
      <p:sp>
        <p:nvSpPr>
          <p:cNvPr id="851" name="Google Shape;851;p52"/>
          <p:cNvSpPr txBox="1"/>
          <p:nvPr>
            <p:ph idx="1" type="body"/>
          </p:nvPr>
        </p:nvSpPr>
        <p:spPr>
          <a:xfrm>
            <a:off x="478551" y="849995"/>
            <a:ext cx="10447518" cy="5421332"/>
          </a:xfrm>
          <a:prstGeom prst="rect">
            <a:avLst/>
          </a:prstGeom>
          <a:noFill/>
          <a:ln>
            <a:noFill/>
          </a:ln>
        </p:spPr>
        <p:txBody>
          <a:bodyPr anchorCtr="0" anchor="t" bIns="45700" lIns="91425" spcFirstLastPara="1" rIns="91425" wrap="square" tIns="45700">
            <a:normAutofit fontScale="40000" lnSpcReduction="20000"/>
          </a:bodyPr>
          <a:lstStyle/>
          <a:p>
            <a:pPr indent="0" lvl="0" marL="0" rtl="0" algn="l">
              <a:lnSpc>
                <a:spcPct val="120000"/>
              </a:lnSpc>
              <a:spcBef>
                <a:spcPts val="0"/>
              </a:spcBef>
              <a:spcAft>
                <a:spcPts val="0"/>
              </a:spcAft>
              <a:buClr>
                <a:schemeClr val="dk1"/>
              </a:buClr>
              <a:buSzPct val="100000"/>
              <a:buNone/>
            </a:pPr>
            <a:r>
              <a:rPr b="1" lang="en-US" sz="4300"/>
              <a:t>It is the central organization for volunteering in Slovenia, which coordinates the Slovenian network of volunteer organizations, provides support to volunteer organizations in establishing and implementing volunteer programs and recruiting volunteers. Slovenian philanthropy in the field of volunteering:</a:t>
            </a:r>
            <a:endParaRPr sz="3200"/>
          </a:p>
          <a:p>
            <a:pPr indent="-228600" lvl="0" marL="228600" rtl="0" algn="l">
              <a:lnSpc>
                <a:spcPct val="120000"/>
              </a:lnSpc>
              <a:spcBef>
                <a:spcPts val="1000"/>
              </a:spcBef>
              <a:spcAft>
                <a:spcPts val="0"/>
              </a:spcAft>
              <a:buClr>
                <a:schemeClr val="dk1"/>
              </a:buClr>
              <a:buSzPct val="100000"/>
              <a:buChar char="•"/>
            </a:pPr>
            <a:r>
              <a:rPr lang="en-US" sz="4300"/>
              <a:t>directs individuals in need to suitable organizations or finds volunteers for them within the framework of the volunteer service,</a:t>
            </a:r>
            <a:endParaRPr/>
          </a:p>
          <a:p>
            <a:pPr indent="-228600" lvl="0" marL="228600" rtl="0" algn="l">
              <a:lnSpc>
                <a:spcPct val="120000"/>
              </a:lnSpc>
              <a:spcBef>
                <a:spcPts val="1000"/>
              </a:spcBef>
              <a:spcAft>
                <a:spcPts val="0"/>
              </a:spcAft>
              <a:buClr>
                <a:schemeClr val="dk1"/>
              </a:buClr>
              <a:buSzPct val="100000"/>
              <a:buChar char="•"/>
            </a:pPr>
            <a:r>
              <a:rPr lang="en-US" sz="4300"/>
              <a:t>reacts to current events, takes care of the development of volunteering, passing on good practices and introducing new forms of volunteering,</a:t>
            </a:r>
            <a:endParaRPr/>
          </a:p>
          <a:p>
            <a:pPr indent="-228600" lvl="0" marL="228600" rtl="0" algn="l">
              <a:lnSpc>
                <a:spcPct val="120000"/>
              </a:lnSpc>
              <a:spcBef>
                <a:spcPts val="1000"/>
              </a:spcBef>
              <a:spcAft>
                <a:spcPts val="0"/>
              </a:spcAft>
              <a:buClr>
                <a:schemeClr val="dk1"/>
              </a:buClr>
              <a:buSzPct val="100000"/>
              <a:buChar char="•"/>
            </a:pPr>
            <a:r>
              <a:rPr lang="en-US" sz="4300"/>
              <a:t>prepares and implements training for volunteers and mentors,</a:t>
            </a:r>
            <a:endParaRPr/>
          </a:p>
          <a:p>
            <a:pPr indent="-228600" lvl="0" marL="228600" rtl="0" algn="l">
              <a:lnSpc>
                <a:spcPct val="120000"/>
              </a:lnSpc>
              <a:spcBef>
                <a:spcPts val="1000"/>
              </a:spcBef>
              <a:spcAft>
                <a:spcPts val="0"/>
              </a:spcAft>
              <a:buClr>
                <a:schemeClr val="dk1"/>
              </a:buClr>
              <a:buSzPct val="100000"/>
              <a:buChar char="•"/>
            </a:pPr>
            <a:r>
              <a:rPr lang="en-US" sz="4300"/>
              <a:t>cares for the advocacy of volunteerism and the correct understanding of it alone, and warns against misunderstanding and possible exploitation,</a:t>
            </a:r>
            <a:endParaRPr/>
          </a:p>
          <a:p>
            <a:pPr indent="-228600" lvl="0" marL="228600" rtl="0" algn="l">
              <a:lnSpc>
                <a:spcPct val="120000"/>
              </a:lnSpc>
              <a:spcBef>
                <a:spcPts val="1000"/>
              </a:spcBef>
              <a:spcAft>
                <a:spcPts val="0"/>
              </a:spcAft>
              <a:buClr>
                <a:schemeClr val="dk1"/>
              </a:buClr>
              <a:buSzPct val="100000"/>
              <a:buChar char="•"/>
            </a:pPr>
            <a:r>
              <a:rPr lang="en-US" sz="4300"/>
              <a:t>organizes the all-Slovenian volunteer campaign Day for Changes, the National Volunteer Week, which includes the Happy Volunteer Day and the Solemn Volunteer Day as well as various professional consultations,</a:t>
            </a:r>
            <a:endParaRPr/>
          </a:p>
          <a:p>
            <a:pPr indent="-228600" lvl="0" marL="228600" rtl="0" algn="l">
              <a:lnSpc>
                <a:spcPct val="120000"/>
              </a:lnSpc>
              <a:spcBef>
                <a:spcPts val="1000"/>
              </a:spcBef>
              <a:spcAft>
                <a:spcPts val="0"/>
              </a:spcAft>
              <a:buClr>
                <a:schemeClr val="dk1"/>
              </a:buClr>
              <a:buSzPct val="100000"/>
              <a:buChar char="•"/>
            </a:pPr>
            <a:r>
              <a:rPr lang="en-US" sz="4300"/>
              <a:t>awards the Volunteer-Friendly Municipality, Let the volunteer be employed in the public administration, Let the volunteer mentor, Heroes of our time and Best volunteer story awards,</a:t>
            </a:r>
            <a:endParaRPr/>
          </a:p>
          <a:p>
            <a:pPr indent="-228600" lvl="0" marL="228600" rtl="0" algn="l">
              <a:lnSpc>
                <a:spcPct val="120000"/>
              </a:lnSpc>
              <a:spcBef>
                <a:spcPts val="1000"/>
              </a:spcBef>
              <a:spcAft>
                <a:spcPts val="0"/>
              </a:spcAft>
              <a:buClr>
                <a:schemeClr val="dk1"/>
              </a:buClr>
              <a:buSzPct val="100000"/>
              <a:buChar char="•"/>
            </a:pPr>
            <a:r>
              <a:rPr lang="en-US" sz="4300"/>
              <a:t>monitors current events in the field of volunteering and informs the interested public about them and prepares volunteer e-newsletters every 14 days and forwards them to more than 10,000 addresses.</a:t>
            </a:r>
            <a:endParaRPr sz="4300"/>
          </a:p>
        </p:txBody>
      </p:sp>
      <p:pic>
        <p:nvPicPr>
          <p:cNvPr id="852" name="Google Shape;852;p52"/>
          <p:cNvPicPr preferRelativeResize="0"/>
          <p:nvPr/>
        </p:nvPicPr>
        <p:blipFill rotWithShape="1">
          <a:blip r:embed="rId3">
            <a:alphaModFix/>
          </a:blip>
          <a:srcRect b="0" l="0" r="0" t="0"/>
          <a:stretch/>
        </p:blipFill>
        <p:spPr>
          <a:xfrm>
            <a:off x="10657822" y="96307"/>
            <a:ext cx="1377815" cy="1377815"/>
          </a:xfrm>
          <a:prstGeom prst="rect">
            <a:avLst/>
          </a:prstGeom>
          <a:noFill/>
          <a:ln>
            <a:noFill/>
          </a:ln>
        </p:spPr>
      </p:pic>
      <p:pic>
        <p:nvPicPr>
          <p:cNvPr id="853" name="Google Shape;853;p52"/>
          <p:cNvPicPr preferRelativeResize="0"/>
          <p:nvPr/>
        </p:nvPicPr>
        <p:blipFill rotWithShape="1">
          <a:blip r:embed="rId4">
            <a:alphaModFix/>
          </a:blip>
          <a:srcRect b="0" l="0" r="0" t="0"/>
          <a:stretch/>
        </p:blipFill>
        <p:spPr>
          <a:xfrm>
            <a:off x="10926069" y="6367733"/>
            <a:ext cx="1109568" cy="24995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53"/>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Slovenian network of volunteer organizations</a:t>
            </a:r>
            <a:endParaRPr/>
          </a:p>
        </p:txBody>
      </p:sp>
      <p:sp>
        <p:nvSpPr>
          <p:cNvPr id="859" name="Google Shape;859;p53"/>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1800"/>
              <a:buChar char="•"/>
            </a:pPr>
            <a:r>
              <a:rPr lang="en-US" u="sng">
                <a:solidFill>
                  <a:schemeClr val="hlink"/>
                </a:solidFill>
                <a:hlinkClick r:id="rId3"/>
              </a:rPr>
              <a:t>https://www.prostovoljstvo.org/</a:t>
            </a:r>
            <a:endParaRPr/>
          </a:p>
          <a:p>
            <a:pPr indent="-228600" lvl="0" marL="228600" rtl="0" algn="l">
              <a:lnSpc>
                <a:spcPct val="120000"/>
              </a:lnSpc>
              <a:spcBef>
                <a:spcPts val="1000"/>
              </a:spcBef>
              <a:spcAft>
                <a:spcPts val="0"/>
              </a:spcAft>
              <a:buClr>
                <a:schemeClr val="dk1"/>
              </a:buClr>
              <a:buSzPts val="1800"/>
              <a:buChar char="•"/>
            </a:pPr>
            <a:r>
              <a:rPr lang="en-US"/>
              <a:t>FIND YOUR VOLUNTEER JOB</a:t>
            </a:r>
            <a:endParaRPr/>
          </a:p>
          <a:p>
            <a:pPr indent="-228600" lvl="0" marL="228600" rtl="0" algn="l">
              <a:lnSpc>
                <a:spcPct val="120000"/>
              </a:lnSpc>
              <a:spcBef>
                <a:spcPts val="1000"/>
              </a:spcBef>
              <a:spcAft>
                <a:spcPts val="0"/>
              </a:spcAft>
              <a:buClr>
                <a:schemeClr val="dk1"/>
              </a:buClr>
              <a:buSzPts val="1800"/>
              <a:buChar char="•"/>
            </a:pPr>
            <a:r>
              <a:rPr lang="en-US"/>
              <a:t>Choose a volunteer activity that appeals to you, and with your talents and good will, contribute to the community for a better tomorrow!</a:t>
            </a:r>
            <a:endParaRPr/>
          </a:p>
          <a:p>
            <a:pPr indent="-114300" lvl="0" marL="228600" rtl="0" algn="l">
              <a:lnSpc>
                <a:spcPct val="120000"/>
              </a:lnSpc>
              <a:spcBef>
                <a:spcPts val="1000"/>
              </a:spcBef>
              <a:spcAft>
                <a:spcPts val="0"/>
              </a:spcAft>
              <a:buClr>
                <a:schemeClr val="dk1"/>
              </a:buClr>
              <a:buSzPts val="1800"/>
              <a:buNone/>
            </a:pPr>
            <a:r>
              <a:t/>
            </a:r>
            <a:endParaRPr/>
          </a:p>
        </p:txBody>
      </p:sp>
      <p:pic>
        <p:nvPicPr>
          <p:cNvPr id="860" name="Google Shape;860;p53"/>
          <p:cNvPicPr preferRelativeResize="0"/>
          <p:nvPr/>
        </p:nvPicPr>
        <p:blipFill rotWithShape="1">
          <a:blip r:embed="rId4">
            <a:alphaModFix/>
          </a:blip>
          <a:srcRect b="0" l="0" r="0" t="0"/>
          <a:stretch/>
        </p:blipFill>
        <p:spPr>
          <a:xfrm>
            <a:off x="10814185" y="0"/>
            <a:ext cx="1377815" cy="1377815"/>
          </a:xfrm>
          <a:prstGeom prst="rect">
            <a:avLst/>
          </a:prstGeom>
          <a:noFill/>
          <a:ln>
            <a:noFill/>
          </a:ln>
        </p:spPr>
      </p:pic>
      <p:pic>
        <p:nvPicPr>
          <p:cNvPr id="861" name="Google Shape;861;p53"/>
          <p:cNvPicPr preferRelativeResize="0"/>
          <p:nvPr/>
        </p:nvPicPr>
        <p:blipFill rotWithShape="1">
          <a:blip r:embed="rId5">
            <a:alphaModFix/>
          </a:blip>
          <a:srcRect b="0" l="0" r="0" t="0"/>
          <a:stretch/>
        </p:blipFill>
        <p:spPr>
          <a:xfrm>
            <a:off x="10550568" y="6410180"/>
            <a:ext cx="1554615" cy="3535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5" name="Shape 865"/>
        <p:cNvGrpSpPr/>
        <p:nvPr/>
      </p:nvGrpSpPr>
      <p:grpSpPr>
        <a:xfrm>
          <a:off x="0" y="0"/>
          <a:ext cx="0" cy="0"/>
          <a:chOff x="0" y="0"/>
          <a:chExt cx="0" cy="0"/>
        </a:xfrm>
      </p:grpSpPr>
      <p:sp>
        <p:nvSpPr>
          <p:cNvPr id="866" name="Google Shape;866;p54"/>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867" name="Google Shape;867;p54"/>
          <p:cNvSpPr/>
          <p:nvPr/>
        </p:nvSpPr>
        <p:spPr>
          <a:xfrm>
            <a:off x="0" y="3529852"/>
            <a:ext cx="6736976" cy="3328145"/>
          </a:xfrm>
          <a:prstGeom prst="rect">
            <a:avLst/>
          </a:pr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868" name="Google Shape;868;p54"/>
          <p:cNvSpPr/>
          <p:nvPr/>
        </p:nvSpPr>
        <p:spPr>
          <a:xfrm>
            <a:off x="0" y="2"/>
            <a:ext cx="3414824" cy="6864873"/>
          </a:xfrm>
          <a:custGeom>
            <a:rect b="b" l="l" r="r" t="t"/>
            <a:pathLst>
              <a:path extrusionOk="0" h="6864873" w="3414824">
                <a:moveTo>
                  <a:pt x="0" y="3376141"/>
                </a:moveTo>
                <a:lnTo>
                  <a:pt x="3414824" y="3376141"/>
                </a:lnTo>
                <a:cubicBezTo>
                  <a:pt x="3414824" y="5302914"/>
                  <a:pt x="1885955" y="6864873"/>
                  <a:pt x="0" y="6864873"/>
                </a:cubicBezTo>
                <a:close/>
                <a:moveTo>
                  <a:pt x="2" y="0"/>
                </a:moveTo>
                <a:lnTo>
                  <a:pt x="3414824" y="0"/>
                </a:lnTo>
                <a:lnTo>
                  <a:pt x="3414824" y="3376140"/>
                </a:lnTo>
                <a:lnTo>
                  <a:pt x="2" y="337614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869" name="Google Shape;869;p54"/>
          <p:cNvSpPr txBox="1"/>
          <p:nvPr>
            <p:ph type="title"/>
          </p:nvPr>
        </p:nvSpPr>
        <p:spPr>
          <a:xfrm>
            <a:off x="752476" y="1597958"/>
            <a:ext cx="2401165" cy="2491904"/>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400"/>
              <a:buFont typeface="Avenir"/>
              <a:buNone/>
            </a:pPr>
            <a:r>
              <a:rPr lang="en-US" sz="2400"/>
              <a:t>Where can you volunteer in Ptuj?</a:t>
            </a:r>
            <a:endParaRPr sz="2400"/>
          </a:p>
        </p:txBody>
      </p:sp>
      <p:sp>
        <p:nvSpPr>
          <p:cNvPr id="870" name="Google Shape;870;p54"/>
          <p:cNvSpPr/>
          <p:nvPr/>
        </p:nvSpPr>
        <p:spPr>
          <a:xfrm>
            <a:off x="3414823" y="-6876"/>
            <a:ext cx="8777176" cy="6871754"/>
          </a:xfrm>
          <a:custGeom>
            <a:rect b="b" l="l" r="r" t="t"/>
            <a:pathLst>
              <a:path extrusionOk="0" h="6871754" w="8777176">
                <a:moveTo>
                  <a:pt x="0" y="0"/>
                </a:moveTo>
                <a:lnTo>
                  <a:pt x="3414822" y="0"/>
                </a:lnTo>
                <a:lnTo>
                  <a:pt x="3414822" y="6875"/>
                </a:lnTo>
                <a:lnTo>
                  <a:pt x="8777176" y="6875"/>
                </a:lnTo>
                <a:lnTo>
                  <a:pt x="8777176" y="6871754"/>
                </a:lnTo>
                <a:lnTo>
                  <a:pt x="3251085" y="6871754"/>
                </a:lnTo>
                <a:lnTo>
                  <a:pt x="3251085" y="6860643"/>
                </a:lnTo>
                <a:lnTo>
                  <a:pt x="3239098" y="6860334"/>
                </a:lnTo>
                <a:cubicBezTo>
                  <a:pt x="1434808" y="6766895"/>
                  <a:pt x="0" y="5242703"/>
                  <a:pt x="0" y="3376141"/>
                </a:cubicBezTo>
                <a:lnTo>
                  <a:pt x="3251085" y="3376141"/>
                </a:lnTo>
                <a:lnTo>
                  <a:pt x="3251085" y="3376140"/>
                </a:lnTo>
                <a:lnTo>
                  <a:pt x="0" y="3376140"/>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grpSp>
        <p:nvGrpSpPr>
          <p:cNvPr id="871" name="Google Shape;871;p54"/>
          <p:cNvGrpSpPr/>
          <p:nvPr/>
        </p:nvGrpSpPr>
        <p:grpSpPr>
          <a:xfrm>
            <a:off x="4908175" y="773818"/>
            <a:ext cx="6205912" cy="5014527"/>
            <a:chOff x="0" y="612"/>
            <a:chExt cx="6205912" cy="5014527"/>
          </a:xfrm>
        </p:grpSpPr>
        <p:cxnSp>
          <p:nvCxnSpPr>
            <p:cNvPr id="872" name="Google Shape;872;p54"/>
            <p:cNvCxnSpPr/>
            <p:nvPr/>
          </p:nvCxnSpPr>
          <p:spPr>
            <a:xfrm>
              <a:off x="0" y="612"/>
              <a:ext cx="6205912"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873" name="Google Shape;873;p54"/>
            <p:cNvSpPr/>
            <p:nvPr/>
          </p:nvSpPr>
          <p:spPr>
            <a:xfrm>
              <a:off x="0" y="612"/>
              <a:ext cx="6205912" cy="50145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 name="Google Shape;874;p54"/>
            <p:cNvSpPr txBox="1"/>
            <p:nvPr/>
          </p:nvSpPr>
          <p:spPr>
            <a:xfrm>
              <a:off x="0" y="612"/>
              <a:ext cx="6205912" cy="501452"/>
            </a:xfrm>
            <a:prstGeom prst="rect">
              <a:avLst/>
            </a:prstGeom>
            <a:noFill/>
            <a:ln>
              <a:noFill/>
            </a:ln>
          </p:spPr>
          <p:txBody>
            <a:bodyPr anchorCtr="0" anchor="t" bIns="49525" lIns="49525" spcFirstLastPara="1" rIns="49525" wrap="square" tIns="49525">
              <a:noAutofit/>
            </a:bodyPr>
            <a:lstStyle/>
            <a:p>
              <a:pPr indent="0" lvl="0" marL="0" marR="0" rtl="0" algn="l">
                <a:lnSpc>
                  <a:spcPct val="100000"/>
                </a:lnSpc>
                <a:spcBef>
                  <a:spcPts val="0"/>
                </a:spcBef>
                <a:spcAft>
                  <a:spcPts val="0"/>
                </a:spcAft>
                <a:buClr>
                  <a:schemeClr val="dk1"/>
                </a:buClr>
                <a:buSzPts val="1300"/>
                <a:buFont typeface="Avenir"/>
                <a:buNone/>
              </a:pPr>
              <a:r>
                <a:rPr b="1" i="0" lang="en-US" sz="1300" u="none" cap="none" strike="noStrike">
                  <a:solidFill>
                    <a:schemeClr val="dk1"/>
                  </a:solidFill>
                  <a:latin typeface="Avenir"/>
                  <a:ea typeface="Avenir"/>
                  <a:cs typeface="Avenir"/>
                  <a:sym typeface="Avenir"/>
                </a:rPr>
                <a:t>Retirement home Ptuj</a:t>
              </a:r>
              <a:endParaRPr b="0" i="0" sz="1300" u="none" cap="none" strike="noStrike">
                <a:solidFill>
                  <a:schemeClr val="dk1"/>
                </a:solidFill>
                <a:latin typeface="Avenir"/>
                <a:ea typeface="Avenir"/>
                <a:cs typeface="Avenir"/>
                <a:sym typeface="Avenir"/>
              </a:endParaRPr>
            </a:p>
          </p:txBody>
        </p:sp>
        <p:cxnSp>
          <p:nvCxnSpPr>
            <p:cNvPr id="875" name="Google Shape;875;p54"/>
            <p:cNvCxnSpPr/>
            <p:nvPr/>
          </p:nvCxnSpPr>
          <p:spPr>
            <a:xfrm>
              <a:off x="0" y="502065"/>
              <a:ext cx="6205912"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876" name="Google Shape;876;p54"/>
            <p:cNvSpPr/>
            <p:nvPr/>
          </p:nvSpPr>
          <p:spPr>
            <a:xfrm>
              <a:off x="0" y="502065"/>
              <a:ext cx="6205912" cy="50145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p54"/>
            <p:cNvSpPr txBox="1"/>
            <p:nvPr/>
          </p:nvSpPr>
          <p:spPr>
            <a:xfrm>
              <a:off x="0" y="502065"/>
              <a:ext cx="6205912" cy="501452"/>
            </a:xfrm>
            <a:prstGeom prst="rect">
              <a:avLst/>
            </a:prstGeom>
            <a:noFill/>
            <a:ln>
              <a:noFill/>
            </a:ln>
          </p:spPr>
          <p:txBody>
            <a:bodyPr anchorCtr="0" anchor="t" bIns="49525" lIns="49525" spcFirstLastPara="1" rIns="49525" wrap="square" tIns="49525">
              <a:noAutofit/>
            </a:bodyPr>
            <a:lstStyle/>
            <a:p>
              <a:pPr indent="0" lvl="0" marL="0" marR="0" rtl="0" algn="l">
                <a:lnSpc>
                  <a:spcPct val="100000"/>
                </a:lnSpc>
                <a:spcBef>
                  <a:spcPts val="0"/>
                </a:spcBef>
                <a:spcAft>
                  <a:spcPts val="0"/>
                </a:spcAft>
                <a:buClr>
                  <a:schemeClr val="dk1"/>
                </a:buClr>
                <a:buSzPts val="1300"/>
                <a:buFont typeface="Avenir"/>
                <a:buNone/>
              </a:pPr>
              <a:r>
                <a:rPr b="0" i="0" lang="en-US" sz="1300" u="none" cap="none" strike="noStrike">
                  <a:solidFill>
                    <a:schemeClr val="dk1"/>
                  </a:solidFill>
                  <a:latin typeface="Avenir"/>
                  <a:ea typeface="Avenir"/>
                  <a:cs typeface="Avenir"/>
                  <a:sym typeface="Avenir"/>
                </a:rPr>
                <a:t>They strive to get as many volunteers as possible who bring good will and energy to the Home and work in the following areas:</a:t>
              </a:r>
              <a:endParaRPr b="0" i="0" sz="1400" u="none" cap="none" strike="noStrike">
                <a:solidFill>
                  <a:srgbClr val="000000"/>
                </a:solidFill>
                <a:latin typeface="Arial"/>
                <a:ea typeface="Arial"/>
                <a:cs typeface="Arial"/>
                <a:sym typeface="Arial"/>
              </a:endParaRPr>
            </a:p>
          </p:txBody>
        </p:sp>
        <p:cxnSp>
          <p:nvCxnSpPr>
            <p:cNvPr id="878" name="Google Shape;878;p54"/>
            <p:cNvCxnSpPr/>
            <p:nvPr/>
          </p:nvCxnSpPr>
          <p:spPr>
            <a:xfrm>
              <a:off x="0" y="1003517"/>
              <a:ext cx="6205912"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879" name="Google Shape;879;p54"/>
            <p:cNvSpPr/>
            <p:nvPr/>
          </p:nvSpPr>
          <p:spPr>
            <a:xfrm>
              <a:off x="0" y="1003517"/>
              <a:ext cx="6205912" cy="50145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54"/>
            <p:cNvSpPr txBox="1"/>
            <p:nvPr/>
          </p:nvSpPr>
          <p:spPr>
            <a:xfrm>
              <a:off x="0" y="1003517"/>
              <a:ext cx="6205912" cy="501452"/>
            </a:xfrm>
            <a:prstGeom prst="rect">
              <a:avLst/>
            </a:prstGeom>
            <a:noFill/>
            <a:ln>
              <a:noFill/>
            </a:ln>
          </p:spPr>
          <p:txBody>
            <a:bodyPr anchorCtr="0" anchor="t" bIns="49525" lIns="49525" spcFirstLastPara="1" rIns="49525" wrap="square" tIns="49525">
              <a:noAutofit/>
            </a:bodyPr>
            <a:lstStyle/>
            <a:p>
              <a:pPr indent="0" lvl="0" marL="0" marR="0" rtl="0" algn="l">
                <a:lnSpc>
                  <a:spcPct val="100000"/>
                </a:lnSpc>
                <a:spcBef>
                  <a:spcPts val="0"/>
                </a:spcBef>
                <a:spcAft>
                  <a:spcPts val="0"/>
                </a:spcAft>
                <a:buClr>
                  <a:schemeClr val="dk1"/>
                </a:buClr>
                <a:buSzPts val="1300"/>
                <a:buFont typeface="Avenir"/>
                <a:buNone/>
              </a:pPr>
              <a:r>
                <a:rPr b="0" i="0" lang="en-US" sz="1300" u="none" cap="none" strike="noStrike">
                  <a:solidFill>
                    <a:schemeClr val="dk1"/>
                  </a:solidFill>
                  <a:latin typeface="Avenir"/>
                  <a:ea typeface="Avenir"/>
                  <a:cs typeface="Avenir"/>
                  <a:sym typeface="Avenir"/>
                </a:rPr>
                <a:t>• individual sociability (hanging out and talking),</a:t>
              </a:r>
              <a:endParaRPr b="0" i="0" sz="1400" u="none" cap="none" strike="noStrike">
                <a:solidFill>
                  <a:srgbClr val="000000"/>
                </a:solidFill>
                <a:latin typeface="Arial"/>
                <a:ea typeface="Arial"/>
                <a:cs typeface="Arial"/>
                <a:sym typeface="Arial"/>
              </a:endParaRPr>
            </a:p>
          </p:txBody>
        </p:sp>
        <p:cxnSp>
          <p:nvCxnSpPr>
            <p:cNvPr id="881" name="Google Shape;881;p54"/>
            <p:cNvCxnSpPr/>
            <p:nvPr/>
          </p:nvCxnSpPr>
          <p:spPr>
            <a:xfrm>
              <a:off x="0" y="1504970"/>
              <a:ext cx="6205912"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882" name="Google Shape;882;p54"/>
            <p:cNvSpPr/>
            <p:nvPr/>
          </p:nvSpPr>
          <p:spPr>
            <a:xfrm>
              <a:off x="0" y="1504970"/>
              <a:ext cx="6205912" cy="50145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54"/>
            <p:cNvSpPr txBox="1"/>
            <p:nvPr/>
          </p:nvSpPr>
          <p:spPr>
            <a:xfrm>
              <a:off x="0" y="1504970"/>
              <a:ext cx="6205912" cy="501452"/>
            </a:xfrm>
            <a:prstGeom prst="rect">
              <a:avLst/>
            </a:prstGeom>
            <a:noFill/>
            <a:ln>
              <a:noFill/>
            </a:ln>
          </p:spPr>
          <p:txBody>
            <a:bodyPr anchorCtr="0" anchor="t" bIns="49525" lIns="49525" spcFirstLastPara="1" rIns="49525" wrap="square" tIns="49525">
              <a:noAutofit/>
            </a:bodyPr>
            <a:lstStyle/>
            <a:p>
              <a:pPr indent="0" lvl="0" marL="0" marR="0" rtl="0" algn="l">
                <a:lnSpc>
                  <a:spcPct val="100000"/>
                </a:lnSpc>
                <a:spcBef>
                  <a:spcPts val="0"/>
                </a:spcBef>
                <a:spcAft>
                  <a:spcPts val="0"/>
                </a:spcAft>
                <a:buClr>
                  <a:schemeClr val="dk1"/>
                </a:buClr>
                <a:buSzPts val="1300"/>
                <a:buFont typeface="Avenir"/>
                <a:buNone/>
              </a:pPr>
              <a:r>
                <a:rPr b="0" i="0" lang="en-US" sz="1300" u="none" cap="none" strike="noStrike">
                  <a:solidFill>
                    <a:schemeClr val="dk1"/>
                  </a:solidFill>
                  <a:latin typeface="Avenir"/>
                  <a:ea typeface="Avenir"/>
                  <a:cs typeface="Avenir"/>
                  <a:sym typeface="Avenir"/>
                </a:rPr>
                <a:t>• walks,</a:t>
              </a:r>
              <a:endParaRPr b="0" i="0" sz="1400" u="none" cap="none" strike="noStrike">
                <a:solidFill>
                  <a:srgbClr val="000000"/>
                </a:solidFill>
                <a:latin typeface="Arial"/>
                <a:ea typeface="Arial"/>
                <a:cs typeface="Arial"/>
                <a:sym typeface="Arial"/>
              </a:endParaRPr>
            </a:p>
          </p:txBody>
        </p:sp>
        <p:cxnSp>
          <p:nvCxnSpPr>
            <p:cNvPr id="884" name="Google Shape;884;p54"/>
            <p:cNvCxnSpPr/>
            <p:nvPr/>
          </p:nvCxnSpPr>
          <p:spPr>
            <a:xfrm>
              <a:off x="0" y="2006423"/>
              <a:ext cx="6205912"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885" name="Google Shape;885;p54"/>
            <p:cNvSpPr/>
            <p:nvPr/>
          </p:nvSpPr>
          <p:spPr>
            <a:xfrm>
              <a:off x="0" y="2006423"/>
              <a:ext cx="6205912" cy="50145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54"/>
            <p:cNvSpPr txBox="1"/>
            <p:nvPr/>
          </p:nvSpPr>
          <p:spPr>
            <a:xfrm>
              <a:off x="0" y="2006423"/>
              <a:ext cx="6205912" cy="501452"/>
            </a:xfrm>
            <a:prstGeom prst="rect">
              <a:avLst/>
            </a:prstGeom>
            <a:noFill/>
            <a:ln>
              <a:noFill/>
            </a:ln>
          </p:spPr>
          <p:txBody>
            <a:bodyPr anchorCtr="0" anchor="t" bIns="49525" lIns="49525" spcFirstLastPara="1" rIns="49525" wrap="square" tIns="49525">
              <a:noAutofit/>
            </a:bodyPr>
            <a:lstStyle/>
            <a:p>
              <a:pPr indent="0" lvl="0" marL="0" marR="0" rtl="0" algn="l">
                <a:lnSpc>
                  <a:spcPct val="100000"/>
                </a:lnSpc>
                <a:spcBef>
                  <a:spcPts val="0"/>
                </a:spcBef>
                <a:spcAft>
                  <a:spcPts val="0"/>
                </a:spcAft>
                <a:buClr>
                  <a:schemeClr val="dk1"/>
                </a:buClr>
                <a:buSzPts val="1300"/>
                <a:buFont typeface="Avenir"/>
                <a:buNone/>
              </a:pPr>
              <a:r>
                <a:rPr b="0" i="0" lang="en-US" sz="1300" u="none" cap="none" strike="noStrike">
                  <a:solidFill>
                    <a:schemeClr val="dk1"/>
                  </a:solidFill>
                  <a:latin typeface="Avenir"/>
                  <a:ea typeface="Avenir"/>
                  <a:cs typeface="Avenir"/>
                  <a:sym typeface="Avenir"/>
                </a:rPr>
                <a:t>• conducting self-help groups,</a:t>
              </a:r>
              <a:endParaRPr b="0" i="0" sz="1400" u="none" cap="none" strike="noStrike">
                <a:solidFill>
                  <a:srgbClr val="000000"/>
                </a:solidFill>
                <a:latin typeface="Arial"/>
                <a:ea typeface="Arial"/>
                <a:cs typeface="Arial"/>
                <a:sym typeface="Arial"/>
              </a:endParaRPr>
            </a:p>
          </p:txBody>
        </p:sp>
        <p:cxnSp>
          <p:nvCxnSpPr>
            <p:cNvPr id="887" name="Google Shape;887;p54"/>
            <p:cNvCxnSpPr/>
            <p:nvPr/>
          </p:nvCxnSpPr>
          <p:spPr>
            <a:xfrm>
              <a:off x="0" y="2507876"/>
              <a:ext cx="6205912"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888" name="Google Shape;888;p54"/>
            <p:cNvSpPr/>
            <p:nvPr/>
          </p:nvSpPr>
          <p:spPr>
            <a:xfrm>
              <a:off x="0" y="2507876"/>
              <a:ext cx="6205912" cy="50145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54"/>
            <p:cNvSpPr txBox="1"/>
            <p:nvPr/>
          </p:nvSpPr>
          <p:spPr>
            <a:xfrm>
              <a:off x="0" y="2507876"/>
              <a:ext cx="6205912" cy="501452"/>
            </a:xfrm>
            <a:prstGeom prst="rect">
              <a:avLst/>
            </a:prstGeom>
            <a:noFill/>
            <a:ln>
              <a:noFill/>
            </a:ln>
          </p:spPr>
          <p:txBody>
            <a:bodyPr anchorCtr="0" anchor="t" bIns="49525" lIns="49525" spcFirstLastPara="1" rIns="49525" wrap="square" tIns="49525">
              <a:noAutofit/>
            </a:bodyPr>
            <a:lstStyle/>
            <a:p>
              <a:pPr indent="0" lvl="0" marL="0" marR="0" rtl="0" algn="l">
                <a:lnSpc>
                  <a:spcPct val="100000"/>
                </a:lnSpc>
                <a:spcBef>
                  <a:spcPts val="0"/>
                </a:spcBef>
                <a:spcAft>
                  <a:spcPts val="0"/>
                </a:spcAft>
                <a:buClr>
                  <a:schemeClr val="dk1"/>
                </a:buClr>
                <a:buSzPts val="1300"/>
                <a:buFont typeface="Avenir"/>
                <a:buNone/>
              </a:pPr>
              <a:r>
                <a:rPr b="0" i="0" lang="en-US" sz="1300" u="none" cap="none" strike="noStrike">
                  <a:solidFill>
                    <a:schemeClr val="dk1"/>
                  </a:solidFill>
                  <a:latin typeface="Avenir"/>
                  <a:ea typeface="Avenir"/>
                  <a:cs typeface="Avenir"/>
                  <a:sym typeface="Avenir"/>
                </a:rPr>
                <a:t>• management of other organized groups (language, reading, film, computer clubs, etc.),</a:t>
              </a:r>
              <a:endParaRPr b="0" i="0" sz="1400" u="none" cap="none" strike="noStrike">
                <a:solidFill>
                  <a:srgbClr val="000000"/>
                </a:solidFill>
                <a:latin typeface="Arial"/>
                <a:ea typeface="Arial"/>
                <a:cs typeface="Arial"/>
                <a:sym typeface="Arial"/>
              </a:endParaRPr>
            </a:p>
          </p:txBody>
        </p:sp>
        <p:cxnSp>
          <p:nvCxnSpPr>
            <p:cNvPr id="890" name="Google Shape;890;p54"/>
            <p:cNvCxnSpPr/>
            <p:nvPr/>
          </p:nvCxnSpPr>
          <p:spPr>
            <a:xfrm>
              <a:off x="0" y="3009329"/>
              <a:ext cx="6205912"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891" name="Google Shape;891;p54"/>
            <p:cNvSpPr/>
            <p:nvPr/>
          </p:nvSpPr>
          <p:spPr>
            <a:xfrm>
              <a:off x="0" y="3009329"/>
              <a:ext cx="6205912" cy="50145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54"/>
            <p:cNvSpPr txBox="1"/>
            <p:nvPr/>
          </p:nvSpPr>
          <p:spPr>
            <a:xfrm>
              <a:off x="0" y="3009329"/>
              <a:ext cx="6205912" cy="501452"/>
            </a:xfrm>
            <a:prstGeom prst="rect">
              <a:avLst/>
            </a:prstGeom>
            <a:noFill/>
            <a:ln>
              <a:noFill/>
            </a:ln>
          </p:spPr>
          <p:txBody>
            <a:bodyPr anchorCtr="0" anchor="t" bIns="49525" lIns="49525" spcFirstLastPara="1" rIns="49525" wrap="square" tIns="49525">
              <a:noAutofit/>
            </a:bodyPr>
            <a:lstStyle/>
            <a:p>
              <a:pPr indent="0" lvl="0" marL="0" marR="0" rtl="0" algn="l">
                <a:lnSpc>
                  <a:spcPct val="100000"/>
                </a:lnSpc>
                <a:spcBef>
                  <a:spcPts val="0"/>
                </a:spcBef>
                <a:spcAft>
                  <a:spcPts val="0"/>
                </a:spcAft>
                <a:buClr>
                  <a:schemeClr val="dk1"/>
                </a:buClr>
                <a:buSzPts val="1300"/>
                <a:buFont typeface="Avenir"/>
                <a:buNone/>
              </a:pPr>
              <a:r>
                <a:rPr b="0" i="0" lang="en-US" sz="1300" u="none" cap="none" strike="noStrike">
                  <a:solidFill>
                    <a:schemeClr val="dk1"/>
                  </a:solidFill>
                  <a:latin typeface="Avenir"/>
                  <a:ea typeface="Avenir"/>
                  <a:cs typeface="Avenir"/>
                  <a:sym typeface="Avenir"/>
                </a:rPr>
                <a:t>• accompaniment for various errands (shopping, visits to the post office, etc.),</a:t>
              </a:r>
              <a:endParaRPr b="0" i="0" sz="1400" u="none" cap="none" strike="noStrike">
                <a:solidFill>
                  <a:srgbClr val="000000"/>
                </a:solidFill>
                <a:latin typeface="Arial"/>
                <a:ea typeface="Arial"/>
                <a:cs typeface="Arial"/>
                <a:sym typeface="Arial"/>
              </a:endParaRPr>
            </a:p>
          </p:txBody>
        </p:sp>
        <p:cxnSp>
          <p:nvCxnSpPr>
            <p:cNvPr id="893" name="Google Shape;893;p54"/>
            <p:cNvCxnSpPr/>
            <p:nvPr/>
          </p:nvCxnSpPr>
          <p:spPr>
            <a:xfrm>
              <a:off x="0" y="3510782"/>
              <a:ext cx="6205912"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894" name="Google Shape;894;p54"/>
            <p:cNvSpPr/>
            <p:nvPr/>
          </p:nvSpPr>
          <p:spPr>
            <a:xfrm>
              <a:off x="0" y="3510782"/>
              <a:ext cx="6205912" cy="50145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54"/>
            <p:cNvSpPr txBox="1"/>
            <p:nvPr/>
          </p:nvSpPr>
          <p:spPr>
            <a:xfrm>
              <a:off x="0" y="3510782"/>
              <a:ext cx="6205912" cy="501452"/>
            </a:xfrm>
            <a:prstGeom prst="rect">
              <a:avLst/>
            </a:prstGeom>
            <a:noFill/>
            <a:ln>
              <a:noFill/>
            </a:ln>
          </p:spPr>
          <p:txBody>
            <a:bodyPr anchorCtr="0" anchor="t" bIns="49525" lIns="49525" spcFirstLastPara="1" rIns="49525" wrap="square" tIns="49525">
              <a:noAutofit/>
            </a:bodyPr>
            <a:lstStyle/>
            <a:p>
              <a:pPr indent="0" lvl="0" marL="0" marR="0" rtl="0" algn="l">
                <a:lnSpc>
                  <a:spcPct val="100000"/>
                </a:lnSpc>
                <a:spcBef>
                  <a:spcPts val="0"/>
                </a:spcBef>
                <a:spcAft>
                  <a:spcPts val="0"/>
                </a:spcAft>
                <a:buClr>
                  <a:schemeClr val="dk1"/>
                </a:buClr>
                <a:buSzPts val="1300"/>
                <a:buFont typeface="Avenir"/>
                <a:buNone/>
              </a:pPr>
              <a:r>
                <a:rPr b="0" i="0" lang="en-US" sz="1300" u="none" cap="none" strike="noStrike">
                  <a:solidFill>
                    <a:schemeClr val="dk1"/>
                  </a:solidFill>
                  <a:latin typeface="Avenir"/>
                  <a:ea typeface="Avenir"/>
                  <a:cs typeface="Avenir"/>
                  <a:sym typeface="Avenir"/>
                </a:rPr>
                <a:t>• household groups, etc.</a:t>
              </a:r>
              <a:endParaRPr b="0" i="0" sz="1400" u="none" cap="none" strike="noStrike">
                <a:solidFill>
                  <a:srgbClr val="000000"/>
                </a:solidFill>
                <a:latin typeface="Arial"/>
                <a:ea typeface="Arial"/>
                <a:cs typeface="Arial"/>
                <a:sym typeface="Arial"/>
              </a:endParaRPr>
            </a:p>
          </p:txBody>
        </p:sp>
        <p:cxnSp>
          <p:nvCxnSpPr>
            <p:cNvPr id="896" name="Google Shape;896;p54"/>
            <p:cNvCxnSpPr/>
            <p:nvPr/>
          </p:nvCxnSpPr>
          <p:spPr>
            <a:xfrm>
              <a:off x="0" y="4012235"/>
              <a:ext cx="6205912"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897" name="Google Shape;897;p54"/>
            <p:cNvSpPr/>
            <p:nvPr/>
          </p:nvSpPr>
          <p:spPr>
            <a:xfrm>
              <a:off x="0" y="4012235"/>
              <a:ext cx="6205912" cy="50145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54"/>
            <p:cNvSpPr txBox="1"/>
            <p:nvPr/>
          </p:nvSpPr>
          <p:spPr>
            <a:xfrm>
              <a:off x="0" y="4012235"/>
              <a:ext cx="6205912" cy="501452"/>
            </a:xfrm>
            <a:prstGeom prst="rect">
              <a:avLst/>
            </a:prstGeom>
            <a:noFill/>
            <a:ln>
              <a:noFill/>
            </a:ln>
          </p:spPr>
          <p:txBody>
            <a:bodyPr anchorCtr="0" anchor="t" bIns="49525" lIns="49525" spcFirstLastPara="1" rIns="49525" wrap="square" tIns="49525">
              <a:noAutofit/>
            </a:bodyPr>
            <a:lstStyle/>
            <a:p>
              <a:pPr indent="0" lvl="0" marL="0" marR="0" rtl="0" algn="l">
                <a:lnSpc>
                  <a:spcPct val="100000"/>
                </a:lnSpc>
                <a:spcBef>
                  <a:spcPts val="0"/>
                </a:spcBef>
                <a:spcAft>
                  <a:spcPts val="0"/>
                </a:spcAft>
                <a:buClr>
                  <a:schemeClr val="dk1"/>
                </a:buClr>
                <a:buSzPts val="1300"/>
                <a:buFont typeface="Avenir"/>
                <a:buNone/>
              </a:pPr>
              <a:r>
                <a:rPr b="0" i="0" lang="en-US" sz="1300" u="none" cap="none" strike="noStrike">
                  <a:solidFill>
                    <a:schemeClr val="dk1"/>
                  </a:solidFill>
                  <a:latin typeface="Avenir"/>
                  <a:ea typeface="Avenir"/>
                  <a:cs typeface="Avenir"/>
                  <a:sym typeface="Avenir"/>
                </a:rPr>
                <a:t>They are also happy with various new forms proposed by volunteers.</a:t>
              </a:r>
              <a:endParaRPr b="0" i="0" sz="1400" u="none" cap="none" strike="noStrike">
                <a:solidFill>
                  <a:srgbClr val="000000"/>
                </a:solidFill>
                <a:latin typeface="Arial"/>
                <a:ea typeface="Arial"/>
                <a:cs typeface="Arial"/>
                <a:sym typeface="Arial"/>
              </a:endParaRPr>
            </a:p>
          </p:txBody>
        </p:sp>
        <p:cxnSp>
          <p:nvCxnSpPr>
            <p:cNvPr id="899" name="Google Shape;899;p54"/>
            <p:cNvCxnSpPr/>
            <p:nvPr/>
          </p:nvCxnSpPr>
          <p:spPr>
            <a:xfrm>
              <a:off x="0" y="4513687"/>
              <a:ext cx="6205912"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900" name="Google Shape;900;p54"/>
            <p:cNvSpPr/>
            <p:nvPr/>
          </p:nvSpPr>
          <p:spPr>
            <a:xfrm>
              <a:off x="0" y="4513687"/>
              <a:ext cx="6205912" cy="50145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54"/>
            <p:cNvSpPr txBox="1"/>
            <p:nvPr/>
          </p:nvSpPr>
          <p:spPr>
            <a:xfrm>
              <a:off x="0" y="4513687"/>
              <a:ext cx="6205912" cy="501452"/>
            </a:xfrm>
            <a:prstGeom prst="rect">
              <a:avLst/>
            </a:prstGeom>
            <a:noFill/>
            <a:ln>
              <a:noFill/>
            </a:ln>
          </p:spPr>
          <p:txBody>
            <a:bodyPr anchorCtr="0" anchor="t" bIns="49525" lIns="49525" spcFirstLastPara="1" rIns="49525" wrap="square" tIns="49525">
              <a:noAutofit/>
            </a:bodyPr>
            <a:lstStyle/>
            <a:p>
              <a:pPr indent="0" lvl="0" marL="0" marR="0" rtl="0" algn="l">
                <a:lnSpc>
                  <a:spcPct val="100000"/>
                </a:lnSpc>
                <a:spcBef>
                  <a:spcPts val="0"/>
                </a:spcBef>
                <a:spcAft>
                  <a:spcPts val="0"/>
                </a:spcAft>
                <a:buClr>
                  <a:schemeClr val="dk1"/>
                </a:buClr>
                <a:buSzPts val="1300"/>
                <a:buFont typeface="Avenir"/>
                <a:buNone/>
              </a:pPr>
              <a:r>
                <a:t/>
              </a:r>
              <a:endParaRPr b="0" i="0" sz="1300" u="none" cap="none" strike="noStrike">
                <a:solidFill>
                  <a:schemeClr val="dk1"/>
                </a:solidFill>
                <a:latin typeface="Avenir"/>
                <a:ea typeface="Avenir"/>
                <a:cs typeface="Avenir"/>
                <a:sym typeface="Avenir"/>
              </a:endParaRPr>
            </a:p>
          </p:txBody>
        </p:sp>
      </p:grpSp>
      <p:sp>
        <p:nvSpPr>
          <p:cNvPr id="902" name="Google Shape;902;p54"/>
          <p:cNvSpPr txBox="1"/>
          <p:nvPr/>
        </p:nvSpPr>
        <p:spPr>
          <a:xfrm>
            <a:off x="405619" y="3228718"/>
            <a:ext cx="1931294" cy="16004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venir"/>
                <a:ea typeface="Avenir"/>
                <a:cs typeface="Avenir"/>
                <a:sym typeface="Avenir"/>
              </a:rPr>
              <a:t>If you are interested in working with them, please contact the professional manager or professional worker in each unit of the Home.</a:t>
            </a:r>
            <a:endParaRPr b="0" i="0" sz="1400" u="none" cap="none" strike="noStrike">
              <a:solidFill>
                <a:srgbClr val="000000"/>
              </a:solidFill>
              <a:latin typeface="Arial"/>
              <a:ea typeface="Arial"/>
              <a:cs typeface="Arial"/>
              <a:sym typeface="Arial"/>
            </a:endParaRPr>
          </a:p>
        </p:txBody>
      </p:sp>
      <p:pic>
        <p:nvPicPr>
          <p:cNvPr id="903" name="Google Shape;903;p54"/>
          <p:cNvPicPr preferRelativeResize="0"/>
          <p:nvPr/>
        </p:nvPicPr>
        <p:blipFill rotWithShape="1">
          <a:blip r:embed="rId3">
            <a:alphaModFix/>
          </a:blip>
          <a:srcRect b="0" l="0" r="0" t="0"/>
          <a:stretch/>
        </p:blipFill>
        <p:spPr>
          <a:xfrm>
            <a:off x="10348256" y="6208566"/>
            <a:ext cx="1554615" cy="353599"/>
          </a:xfrm>
          <a:prstGeom prst="rect">
            <a:avLst/>
          </a:prstGeom>
          <a:noFill/>
          <a:ln>
            <a:noFill/>
          </a:ln>
        </p:spPr>
      </p:pic>
      <p:pic>
        <p:nvPicPr>
          <p:cNvPr id="904" name="Google Shape;904;p54"/>
          <p:cNvPicPr preferRelativeResize="0"/>
          <p:nvPr/>
        </p:nvPicPr>
        <p:blipFill rotWithShape="1">
          <a:blip r:embed="rId4">
            <a:alphaModFix/>
          </a:blip>
          <a:srcRect b="0" l="0" r="0" t="0"/>
          <a:stretch/>
        </p:blipFill>
        <p:spPr>
          <a:xfrm>
            <a:off x="-6549" y="0"/>
            <a:ext cx="1377815" cy="137781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8" name="Shape 908"/>
        <p:cNvGrpSpPr/>
        <p:nvPr/>
      </p:nvGrpSpPr>
      <p:grpSpPr>
        <a:xfrm>
          <a:off x="0" y="0"/>
          <a:ext cx="0" cy="0"/>
          <a:chOff x="0" y="0"/>
          <a:chExt cx="0" cy="0"/>
        </a:xfrm>
      </p:grpSpPr>
      <p:sp>
        <p:nvSpPr>
          <p:cNvPr id="909" name="Google Shape;909;p55"/>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910" name="Google Shape;910;p55"/>
          <p:cNvSpPr/>
          <p:nvPr/>
        </p:nvSpPr>
        <p:spPr>
          <a:xfrm>
            <a:off x="0" y="3529852"/>
            <a:ext cx="6736976" cy="3328145"/>
          </a:xfrm>
          <a:prstGeom prst="rect">
            <a:avLst/>
          </a:pr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911" name="Google Shape;911;p55"/>
          <p:cNvSpPr/>
          <p:nvPr/>
        </p:nvSpPr>
        <p:spPr>
          <a:xfrm>
            <a:off x="0" y="2"/>
            <a:ext cx="3414824" cy="6864873"/>
          </a:xfrm>
          <a:custGeom>
            <a:rect b="b" l="l" r="r" t="t"/>
            <a:pathLst>
              <a:path extrusionOk="0" h="6864873" w="3414824">
                <a:moveTo>
                  <a:pt x="0" y="3376141"/>
                </a:moveTo>
                <a:lnTo>
                  <a:pt x="3414824" y="3376141"/>
                </a:lnTo>
                <a:cubicBezTo>
                  <a:pt x="3414824" y="5302914"/>
                  <a:pt x="1885955" y="6864873"/>
                  <a:pt x="0" y="6864873"/>
                </a:cubicBezTo>
                <a:close/>
                <a:moveTo>
                  <a:pt x="2" y="0"/>
                </a:moveTo>
                <a:lnTo>
                  <a:pt x="3414824" y="0"/>
                </a:lnTo>
                <a:lnTo>
                  <a:pt x="3414824" y="3376140"/>
                </a:lnTo>
                <a:lnTo>
                  <a:pt x="2" y="337614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912" name="Google Shape;912;p55"/>
          <p:cNvSpPr txBox="1"/>
          <p:nvPr>
            <p:ph type="title"/>
          </p:nvPr>
        </p:nvSpPr>
        <p:spPr>
          <a:xfrm>
            <a:off x="720889" y="1384691"/>
            <a:ext cx="2401165" cy="2491904"/>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400"/>
              <a:buFont typeface="Avenir"/>
              <a:buNone/>
            </a:pPr>
            <a:r>
              <a:rPr lang="en-US" sz="2400"/>
              <a:t>Where can you volunteer in Murska Sobota?</a:t>
            </a:r>
            <a:endParaRPr sz="2400"/>
          </a:p>
        </p:txBody>
      </p:sp>
      <p:sp>
        <p:nvSpPr>
          <p:cNvPr id="913" name="Google Shape;913;p55"/>
          <p:cNvSpPr/>
          <p:nvPr/>
        </p:nvSpPr>
        <p:spPr>
          <a:xfrm>
            <a:off x="3414823" y="-6876"/>
            <a:ext cx="8777176" cy="6871754"/>
          </a:xfrm>
          <a:custGeom>
            <a:rect b="b" l="l" r="r" t="t"/>
            <a:pathLst>
              <a:path extrusionOk="0" h="6871754" w="8777176">
                <a:moveTo>
                  <a:pt x="0" y="0"/>
                </a:moveTo>
                <a:lnTo>
                  <a:pt x="3414822" y="0"/>
                </a:lnTo>
                <a:lnTo>
                  <a:pt x="3414822" y="6875"/>
                </a:lnTo>
                <a:lnTo>
                  <a:pt x="8777176" y="6875"/>
                </a:lnTo>
                <a:lnTo>
                  <a:pt x="8777176" y="6871754"/>
                </a:lnTo>
                <a:lnTo>
                  <a:pt x="3251085" y="6871754"/>
                </a:lnTo>
                <a:lnTo>
                  <a:pt x="3251085" y="6860643"/>
                </a:lnTo>
                <a:lnTo>
                  <a:pt x="3239098" y="6860334"/>
                </a:lnTo>
                <a:cubicBezTo>
                  <a:pt x="1434808" y="6766895"/>
                  <a:pt x="0" y="5242703"/>
                  <a:pt x="0" y="3376141"/>
                </a:cubicBezTo>
                <a:lnTo>
                  <a:pt x="3251085" y="3376141"/>
                </a:lnTo>
                <a:lnTo>
                  <a:pt x="3251085" y="3376140"/>
                </a:lnTo>
                <a:lnTo>
                  <a:pt x="0" y="3376140"/>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pic>
        <p:nvPicPr>
          <p:cNvPr id="914" name="Google Shape;914;p55"/>
          <p:cNvPicPr preferRelativeResize="0"/>
          <p:nvPr/>
        </p:nvPicPr>
        <p:blipFill rotWithShape="1">
          <a:blip r:embed="rId3">
            <a:alphaModFix/>
          </a:blip>
          <a:srcRect b="0" l="0" r="0" t="0"/>
          <a:stretch/>
        </p:blipFill>
        <p:spPr>
          <a:xfrm>
            <a:off x="10348256" y="6208566"/>
            <a:ext cx="1554615" cy="353599"/>
          </a:xfrm>
          <a:prstGeom prst="rect">
            <a:avLst/>
          </a:prstGeom>
          <a:noFill/>
          <a:ln>
            <a:noFill/>
          </a:ln>
        </p:spPr>
      </p:pic>
      <p:pic>
        <p:nvPicPr>
          <p:cNvPr id="915" name="Google Shape;915;p55"/>
          <p:cNvPicPr preferRelativeResize="0"/>
          <p:nvPr/>
        </p:nvPicPr>
        <p:blipFill rotWithShape="1">
          <a:blip r:embed="rId4">
            <a:alphaModFix/>
          </a:blip>
          <a:srcRect b="0" l="0" r="0" t="0"/>
          <a:stretch/>
        </p:blipFill>
        <p:spPr>
          <a:xfrm>
            <a:off x="-6549" y="0"/>
            <a:ext cx="1377815" cy="1377815"/>
          </a:xfrm>
          <a:prstGeom prst="rect">
            <a:avLst/>
          </a:prstGeom>
          <a:noFill/>
          <a:ln>
            <a:noFill/>
          </a:ln>
        </p:spPr>
      </p:pic>
      <p:grpSp>
        <p:nvGrpSpPr>
          <p:cNvPr id="916" name="Google Shape;916;p55"/>
          <p:cNvGrpSpPr/>
          <p:nvPr/>
        </p:nvGrpSpPr>
        <p:grpSpPr>
          <a:xfrm>
            <a:off x="4786089" y="691356"/>
            <a:ext cx="6205912" cy="5010854"/>
            <a:chOff x="0" y="2449"/>
            <a:chExt cx="6205912" cy="5010854"/>
          </a:xfrm>
        </p:grpSpPr>
        <p:cxnSp>
          <p:nvCxnSpPr>
            <p:cNvPr id="917" name="Google Shape;917;p55"/>
            <p:cNvCxnSpPr/>
            <p:nvPr/>
          </p:nvCxnSpPr>
          <p:spPr>
            <a:xfrm>
              <a:off x="0" y="2449"/>
              <a:ext cx="6205912"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918" name="Google Shape;918;p55"/>
            <p:cNvSpPr/>
            <p:nvPr/>
          </p:nvSpPr>
          <p:spPr>
            <a:xfrm>
              <a:off x="0" y="2449"/>
              <a:ext cx="6205912" cy="83514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55"/>
            <p:cNvSpPr txBox="1"/>
            <p:nvPr/>
          </p:nvSpPr>
          <p:spPr>
            <a:xfrm>
              <a:off x="0" y="2449"/>
              <a:ext cx="6205912" cy="83514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venir"/>
                <a:buNone/>
              </a:pPr>
              <a:r>
                <a:rPr b="1" i="0" lang="en-US" sz="2400" u="none" cap="none" strike="noStrike">
                  <a:solidFill>
                    <a:schemeClr val="dk1"/>
                  </a:solidFill>
                  <a:latin typeface="Avenir"/>
                  <a:ea typeface="Avenir"/>
                  <a:cs typeface="Avenir"/>
                  <a:sym typeface="Avenir"/>
                </a:rPr>
                <a:t>Hiša Sadeži družbe</a:t>
              </a:r>
              <a:endParaRPr b="1" i="0" sz="2400" u="none" cap="none" strike="noStrike">
                <a:solidFill>
                  <a:schemeClr val="dk1"/>
                </a:solidFill>
                <a:latin typeface="Avenir"/>
                <a:ea typeface="Avenir"/>
                <a:cs typeface="Avenir"/>
                <a:sym typeface="Avenir"/>
              </a:endParaRPr>
            </a:p>
          </p:txBody>
        </p:sp>
        <p:cxnSp>
          <p:nvCxnSpPr>
            <p:cNvPr id="920" name="Google Shape;920;p55"/>
            <p:cNvCxnSpPr/>
            <p:nvPr/>
          </p:nvCxnSpPr>
          <p:spPr>
            <a:xfrm>
              <a:off x="0" y="837591"/>
              <a:ext cx="6205912"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921" name="Google Shape;921;p55"/>
            <p:cNvSpPr/>
            <p:nvPr/>
          </p:nvSpPr>
          <p:spPr>
            <a:xfrm>
              <a:off x="0" y="837591"/>
              <a:ext cx="6205912" cy="83514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55"/>
            <p:cNvSpPr txBox="1"/>
            <p:nvPr/>
          </p:nvSpPr>
          <p:spPr>
            <a:xfrm>
              <a:off x="0" y="837591"/>
              <a:ext cx="6205912" cy="83514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venir"/>
                <a:buNone/>
              </a:pPr>
              <a:r>
                <a:rPr b="1" i="0" lang="en-US" sz="2400" u="none" cap="none" strike="noStrike">
                  <a:solidFill>
                    <a:schemeClr val="dk1"/>
                  </a:solidFill>
                  <a:latin typeface="Avenir"/>
                  <a:ea typeface="Avenir"/>
                  <a:cs typeface="Avenir"/>
                  <a:sym typeface="Avenir"/>
                </a:rPr>
                <a:t>Pomurski PZDU, program Starejši za starejše</a:t>
              </a:r>
              <a:endParaRPr b="1" i="0" sz="2400" u="none" cap="none" strike="noStrike">
                <a:solidFill>
                  <a:schemeClr val="dk1"/>
                </a:solidFill>
                <a:latin typeface="Avenir"/>
                <a:ea typeface="Avenir"/>
                <a:cs typeface="Avenir"/>
                <a:sym typeface="Avenir"/>
              </a:endParaRPr>
            </a:p>
          </p:txBody>
        </p:sp>
        <p:cxnSp>
          <p:nvCxnSpPr>
            <p:cNvPr id="923" name="Google Shape;923;p55"/>
            <p:cNvCxnSpPr/>
            <p:nvPr/>
          </p:nvCxnSpPr>
          <p:spPr>
            <a:xfrm>
              <a:off x="0" y="1672734"/>
              <a:ext cx="6205912"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924" name="Google Shape;924;p55"/>
            <p:cNvSpPr/>
            <p:nvPr/>
          </p:nvSpPr>
          <p:spPr>
            <a:xfrm>
              <a:off x="0" y="1672734"/>
              <a:ext cx="6205912" cy="83514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55"/>
            <p:cNvSpPr txBox="1"/>
            <p:nvPr/>
          </p:nvSpPr>
          <p:spPr>
            <a:xfrm>
              <a:off x="0" y="1672734"/>
              <a:ext cx="6205912" cy="83514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venir"/>
                <a:buNone/>
              </a:pPr>
              <a:r>
                <a:rPr b="1" i="0" lang="en-US" sz="2400" u="none" cap="none" strike="noStrike">
                  <a:solidFill>
                    <a:schemeClr val="dk1"/>
                  </a:solidFill>
                  <a:latin typeface="Avenir"/>
                  <a:ea typeface="Avenir"/>
                  <a:cs typeface="Avenir"/>
                  <a:sym typeface="Avenir"/>
                </a:rPr>
                <a:t>Društvo upokojencev Murska Sobota</a:t>
              </a:r>
              <a:endParaRPr b="1" i="0" sz="2400" u="none" cap="none" strike="noStrike">
                <a:solidFill>
                  <a:schemeClr val="dk1"/>
                </a:solidFill>
                <a:latin typeface="Avenir"/>
                <a:ea typeface="Avenir"/>
                <a:cs typeface="Avenir"/>
                <a:sym typeface="Avenir"/>
              </a:endParaRPr>
            </a:p>
          </p:txBody>
        </p:sp>
        <p:cxnSp>
          <p:nvCxnSpPr>
            <p:cNvPr id="926" name="Google Shape;926;p55"/>
            <p:cNvCxnSpPr/>
            <p:nvPr/>
          </p:nvCxnSpPr>
          <p:spPr>
            <a:xfrm>
              <a:off x="0" y="2507876"/>
              <a:ext cx="6205912"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927" name="Google Shape;927;p55"/>
            <p:cNvSpPr/>
            <p:nvPr/>
          </p:nvSpPr>
          <p:spPr>
            <a:xfrm>
              <a:off x="0" y="2507876"/>
              <a:ext cx="6205912" cy="83514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55"/>
            <p:cNvSpPr txBox="1"/>
            <p:nvPr/>
          </p:nvSpPr>
          <p:spPr>
            <a:xfrm>
              <a:off x="0" y="2507876"/>
              <a:ext cx="6205912" cy="83514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venir"/>
                <a:buNone/>
              </a:pPr>
              <a:r>
                <a:rPr b="1" i="0" lang="en-US" sz="2400" u="none" cap="none" strike="noStrike">
                  <a:solidFill>
                    <a:schemeClr val="dk1"/>
                  </a:solidFill>
                  <a:latin typeface="Avenir"/>
                  <a:ea typeface="Avenir"/>
                  <a:cs typeface="Avenir"/>
                  <a:sym typeface="Avenir"/>
                </a:rPr>
                <a:t>Rdeči križ Slovenije OZ Murska Sobota</a:t>
              </a:r>
              <a:endParaRPr b="1" i="0" sz="2400" u="none" cap="none" strike="noStrike">
                <a:solidFill>
                  <a:schemeClr val="dk1"/>
                </a:solidFill>
                <a:latin typeface="Avenir"/>
                <a:ea typeface="Avenir"/>
                <a:cs typeface="Avenir"/>
                <a:sym typeface="Avenir"/>
              </a:endParaRPr>
            </a:p>
          </p:txBody>
        </p:sp>
        <p:cxnSp>
          <p:nvCxnSpPr>
            <p:cNvPr id="929" name="Google Shape;929;p55"/>
            <p:cNvCxnSpPr/>
            <p:nvPr/>
          </p:nvCxnSpPr>
          <p:spPr>
            <a:xfrm>
              <a:off x="0" y="3343018"/>
              <a:ext cx="6205912"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930" name="Google Shape;930;p55"/>
            <p:cNvSpPr/>
            <p:nvPr/>
          </p:nvSpPr>
          <p:spPr>
            <a:xfrm>
              <a:off x="0" y="3343018"/>
              <a:ext cx="6205912" cy="83514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55"/>
            <p:cNvSpPr txBox="1"/>
            <p:nvPr/>
          </p:nvSpPr>
          <p:spPr>
            <a:xfrm>
              <a:off x="0" y="3343018"/>
              <a:ext cx="6205912" cy="83514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venir"/>
                <a:buNone/>
              </a:pPr>
              <a:r>
                <a:rPr b="1" i="0" lang="en-US" sz="2400" u="none" cap="none" strike="noStrike">
                  <a:solidFill>
                    <a:schemeClr val="dk1"/>
                  </a:solidFill>
                  <a:latin typeface="Avenir"/>
                  <a:ea typeface="Avenir"/>
                  <a:cs typeface="Avenir"/>
                  <a:sym typeface="Avenir"/>
                </a:rPr>
                <a:t>Karitas</a:t>
              </a:r>
              <a:endParaRPr b="1" i="0" sz="2400" u="none" cap="none" strike="noStrike">
                <a:solidFill>
                  <a:schemeClr val="dk1"/>
                </a:solidFill>
                <a:latin typeface="Avenir"/>
                <a:ea typeface="Avenir"/>
                <a:cs typeface="Avenir"/>
                <a:sym typeface="Avenir"/>
              </a:endParaRPr>
            </a:p>
          </p:txBody>
        </p:sp>
        <p:cxnSp>
          <p:nvCxnSpPr>
            <p:cNvPr id="932" name="Google Shape;932;p55"/>
            <p:cNvCxnSpPr/>
            <p:nvPr/>
          </p:nvCxnSpPr>
          <p:spPr>
            <a:xfrm>
              <a:off x="0" y="4178161"/>
              <a:ext cx="6205912"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933" name="Google Shape;933;p55"/>
            <p:cNvSpPr/>
            <p:nvPr/>
          </p:nvSpPr>
          <p:spPr>
            <a:xfrm>
              <a:off x="0" y="4178161"/>
              <a:ext cx="6205912" cy="83514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55"/>
            <p:cNvSpPr txBox="1"/>
            <p:nvPr/>
          </p:nvSpPr>
          <p:spPr>
            <a:xfrm>
              <a:off x="0" y="4178161"/>
              <a:ext cx="6205912" cy="83514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venir"/>
                <a:buNone/>
              </a:pPr>
              <a:r>
                <a:rPr b="1" i="0" lang="en-US" sz="2400" u="none" cap="none" strike="noStrike">
                  <a:solidFill>
                    <a:schemeClr val="dk1"/>
                  </a:solidFill>
                  <a:latin typeface="Avenir"/>
                  <a:ea typeface="Avenir"/>
                  <a:cs typeface="Avenir"/>
                  <a:sym typeface="Avenir"/>
                </a:rPr>
                <a:t>Mestna občina Murska Sobota</a:t>
              </a:r>
              <a:endParaRPr b="1" i="0" sz="2400" u="none" cap="none" strike="noStrike">
                <a:solidFill>
                  <a:schemeClr val="dk1"/>
                </a:solidFill>
                <a:latin typeface="Avenir"/>
                <a:ea typeface="Avenir"/>
                <a:cs typeface="Avenir"/>
                <a:sym typeface="Avenir"/>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8" name="Shape 938"/>
        <p:cNvGrpSpPr/>
        <p:nvPr/>
      </p:nvGrpSpPr>
      <p:grpSpPr>
        <a:xfrm>
          <a:off x="0" y="0"/>
          <a:ext cx="0" cy="0"/>
          <a:chOff x="0" y="0"/>
          <a:chExt cx="0" cy="0"/>
        </a:xfrm>
      </p:grpSpPr>
      <p:sp>
        <p:nvSpPr>
          <p:cNvPr id="939" name="Google Shape;939;g347cb8a5422_0_5"/>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940" name="Google Shape;940;g347cb8a5422_0_5"/>
          <p:cNvSpPr/>
          <p:nvPr/>
        </p:nvSpPr>
        <p:spPr>
          <a:xfrm>
            <a:off x="0" y="3529852"/>
            <a:ext cx="6737100" cy="3328200"/>
          </a:xfrm>
          <a:prstGeom prst="rect">
            <a:avLst/>
          </a:pr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941" name="Google Shape;941;g347cb8a5422_0_5"/>
          <p:cNvSpPr/>
          <p:nvPr/>
        </p:nvSpPr>
        <p:spPr>
          <a:xfrm>
            <a:off x="0" y="2"/>
            <a:ext cx="3414824" cy="6864873"/>
          </a:xfrm>
          <a:custGeom>
            <a:rect b="b" l="l" r="r" t="t"/>
            <a:pathLst>
              <a:path extrusionOk="0" h="6864873" w="3414824">
                <a:moveTo>
                  <a:pt x="0" y="3376141"/>
                </a:moveTo>
                <a:lnTo>
                  <a:pt x="3414824" y="3376141"/>
                </a:lnTo>
                <a:cubicBezTo>
                  <a:pt x="3414824" y="5302914"/>
                  <a:pt x="1885955" y="6864873"/>
                  <a:pt x="0" y="6864873"/>
                </a:cubicBezTo>
                <a:close/>
                <a:moveTo>
                  <a:pt x="2" y="0"/>
                </a:moveTo>
                <a:lnTo>
                  <a:pt x="3414824" y="0"/>
                </a:lnTo>
                <a:lnTo>
                  <a:pt x="3414824" y="3376140"/>
                </a:lnTo>
                <a:lnTo>
                  <a:pt x="2" y="337614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942" name="Google Shape;942;g347cb8a5422_0_5"/>
          <p:cNvSpPr txBox="1"/>
          <p:nvPr>
            <p:ph type="title"/>
          </p:nvPr>
        </p:nvSpPr>
        <p:spPr>
          <a:xfrm>
            <a:off x="720889" y="1384691"/>
            <a:ext cx="2401200" cy="2491800"/>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400"/>
              <a:buFont typeface="Avenir"/>
              <a:buNone/>
            </a:pPr>
            <a:r>
              <a:rPr lang="en-US" sz="2400"/>
              <a:t>Where can you volunteer in Samobor?</a:t>
            </a:r>
            <a:endParaRPr sz="2400"/>
          </a:p>
        </p:txBody>
      </p:sp>
      <p:sp>
        <p:nvSpPr>
          <p:cNvPr id="943" name="Google Shape;943;g347cb8a5422_0_5"/>
          <p:cNvSpPr/>
          <p:nvPr/>
        </p:nvSpPr>
        <p:spPr>
          <a:xfrm>
            <a:off x="3414823" y="-6876"/>
            <a:ext cx="8777176" cy="6871754"/>
          </a:xfrm>
          <a:custGeom>
            <a:rect b="b" l="l" r="r" t="t"/>
            <a:pathLst>
              <a:path extrusionOk="0" h="6871754" w="8777176">
                <a:moveTo>
                  <a:pt x="0" y="0"/>
                </a:moveTo>
                <a:lnTo>
                  <a:pt x="3414822" y="0"/>
                </a:lnTo>
                <a:lnTo>
                  <a:pt x="3414822" y="6875"/>
                </a:lnTo>
                <a:lnTo>
                  <a:pt x="8777176" y="6875"/>
                </a:lnTo>
                <a:lnTo>
                  <a:pt x="8777176" y="6871754"/>
                </a:lnTo>
                <a:lnTo>
                  <a:pt x="3251085" y="6871754"/>
                </a:lnTo>
                <a:lnTo>
                  <a:pt x="3251085" y="6860643"/>
                </a:lnTo>
                <a:lnTo>
                  <a:pt x="3239098" y="6860334"/>
                </a:lnTo>
                <a:cubicBezTo>
                  <a:pt x="1434808" y="6766895"/>
                  <a:pt x="0" y="5242703"/>
                  <a:pt x="0" y="3376141"/>
                </a:cubicBezTo>
                <a:lnTo>
                  <a:pt x="3251085" y="3376141"/>
                </a:lnTo>
                <a:lnTo>
                  <a:pt x="3251085" y="3376140"/>
                </a:lnTo>
                <a:lnTo>
                  <a:pt x="0" y="3376140"/>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pic>
        <p:nvPicPr>
          <p:cNvPr id="944" name="Google Shape;944;g347cb8a5422_0_5"/>
          <p:cNvPicPr preferRelativeResize="0"/>
          <p:nvPr/>
        </p:nvPicPr>
        <p:blipFill rotWithShape="1">
          <a:blip r:embed="rId3">
            <a:alphaModFix/>
          </a:blip>
          <a:srcRect b="0" l="0" r="0" t="0"/>
          <a:stretch/>
        </p:blipFill>
        <p:spPr>
          <a:xfrm>
            <a:off x="10348256" y="6208566"/>
            <a:ext cx="1554615" cy="353599"/>
          </a:xfrm>
          <a:prstGeom prst="rect">
            <a:avLst/>
          </a:prstGeom>
          <a:noFill/>
          <a:ln>
            <a:noFill/>
          </a:ln>
        </p:spPr>
      </p:pic>
      <p:pic>
        <p:nvPicPr>
          <p:cNvPr id="945" name="Google Shape;945;g347cb8a5422_0_5"/>
          <p:cNvPicPr preferRelativeResize="0"/>
          <p:nvPr/>
        </p:nvPicPr>
        <p:blipFill rotWithShape="1">
          <a:blip r:embed="rId4">
            <a:alphaModFix/>
          </a:blip>
          <a:srcRect b="0" l="0" r="0" t="0"/>
          <a:stretch/>
        </p:blipFill>
        <p:spPr>
          <a:xfrm>
            <a:off x="-6549" y="0"/>
            <a:ext cx="1377815" cy="1377815"/>
          </a:xfrm>
          <a:prstGeom prst="rect">
            <a:avLst/>
          </a:prstGeom>
          <a:noFill/>
          <a:ln>
            <a:noFill/>
          </a:ln>
        </p:spPr>
      </p:pic>
      <p:grpSp>
        <p:nvGrpSpPr>
          <p:cNvPr id="946" name="Google Shape;946;g347cb8a5422_0_5"/>
          <p:cNvGrpSpPr/>
          <p:nvPr/>
        </p:nvGrpSpPr>
        <p:grpSpPr>
          <a:xfrm>
            <a:off x="3985475" y="691350"/>
            <a:ext cx="7917329" cy="5551087"/>
            <a:chOff x="-153986" y="2449"/>
            <a:chExt cx="6601625" cy="5551087"/>
          </a:xfrm>
        </p:grpSpPr>
        <p:cxnSp>
          <p:nvCxnSpPr>
            <p:cNvPr id="947" name="Google Shape;947;g347cb8a5422_0_5"/>
            <p:cNvCxnSpPr/>
            <p:nvPr/>
          </p:nvCxnSpPr>
          <p:spPr>
            <a:xfrm>
              <a:off x="0" y="2449"/>
              <a:ext cx="6205800"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948" name="Google Shape;948;g347cb8a5422_0_5"/>
            <p:cNvSpPr/>
            <p:nvPr/>
          </p:nvSpPr>
          <p:spPr>
            <a:xfrm>
              <a:off x="0" y="2449"/>
              <a:ext cx="6205800" cy="83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g347cb8a5422_0_5"/>
            <p:cNvSpPr txBox="1"/>
            <p:nvPr/>
          </p:nvSpPr>
          <p:spPr>
            <a:xfrm>
              <a:off x="-153861" y="2449"/>
              <a:ext cx="6359700" cy="62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venir"/>
                <a:buNone/>
              </a:pPr>
              <a:r>
                <a:rPr b="1" lang="en-US" sz="2400">
                  <a:solidFill>
                    <a:schemeClr val="dk1"/>
                  </a:solidFill>
                  <a:latin typeface="Avenir"/>
                  <a:ea typeface="Avenir"/>
                  <a:cs typeface="Avenir"/>
                  <a:sym typeface="Avenir"/>
                </a:rPr>
                <a:t>Udruga umirovljenika Grada Samobora </a:t>
              </a:r>
              <a:endParaRPr b="1" i="0" sz="2400" u="none" cap="none" strike="noStrike">
                <a:solidFill>
                  <a:schemeClr val="dk1"/>
                </a:solidFill>
                <a:latin typeface="Avenir"/>
                <a:ea typeface="Avenir"/>
                <a:cs typeface="Avenir"/>
                <a:sym typeface="Avenir"/>
              </a:endParaRPr>
            </a:p>
          </p:txBody>
        </p:sp>
        <p:cxnSp>
          <p:nvCxnSpPr>
            <p:cNvPr id="950" name="Google Shape;950;g347cb8a5422_0_5"/>
            <p:cNvCxnSpPr/>
            <p:nvPr/>
          </p:nvCxnSpPr>
          <p:spPr>
            <a:xfrm>
              <a:off x="0" y="837591"/>
              <a:ext cx="6205800"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951" name="Google Shape;951;g347cb8a5422_0_5"/>
            <p:cNvSpPr/>
            <p:nvPr/>
          </p:nvSpPr>
          <p:spPr>
            <a:xfrm>
              <a:off x="0" y="837591"/>
              <a:ext cx="6205800" cy="83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g347cb8a5422_0_5"/>
            <p:cNvSpPr txBox="1"/>
            <p:nvPr/>
          </p:nvSpPr>
          <p:spPr>
            <a:xfrm>
              <a:off x="-153986" y="769574"/>
              <a:ext cx="6359700" cy="119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venir"/>
                <a:buNone/>
              </a:pPr>
              <a:r>
                <a:rPr b="1" lang="en-US" sz="2400">
                  <a:solidFill>
                    <a:schemeClr val="dk1"/>
                  </a:solidFill>
                  <a:latin typeface="Avenir"/>
                  <a:ea typeface="Avenir"/>
                  <a:cs typeface="Avenir"/>
                  <a:sym typeface="Avenir"/>
                </a:rPr>
                <a:t>Gradsko društvo Crvenog križa Samobor: </a:t>
              </a:r>
              <a:r>
                <a:rPr b="1" lang="en-US" sz="2400" u="sng">
                  <a:solidFill>
                    <a:schemeClr val="hlink"/>
                  </a:solidFill>
                  <a:latin typeface="Avenir"/>
                  <a:ea typeface="Avenir"/>
                  <a:cs typeface="Avenir"/>
                  <a:sym typeface="Avenir"/>
                  <a:hlinkClick r:id="rId5"/>
                </a:rPr>
                <a:t>https://www.crvenikrizsamobor.hr/kako-pomoci/</a:t>
              </a:r>
              <a:r>
                <a:rPr b="1" lang="en-US" sz="2400">
                  <a:solidFill>
                    <a:schemeClr val="dk1"/>
                  </a:solidFill>
                  <a:latin typeface="Avenir"/>
                  <a:ea typeface="Avenir"/>
                  <a:cs typeface="Avenir"/>
                  <a:sym typeface="Avenir"/>
                </a:rPr>
                <a:t> </a:t>
              </a:r>
              <a:endParaRPr b="1" i="0" sz="2400" u="none" cap="none" strike="noStrike">
                <a:solidFill>
                  <a:schemeClr val="dk1"/>
                </a:solidFill>
                <a:latin typeface="Avenir"/>
                <a:ea typeface="Avenir"/>
                <a:cs typeface="Avenir"/>
                <a:sym typeface="Avenir"/>
              </a:endParaRPr>
            </a:p>
          </p:txBody>
        </p:sp>
        <p:cxnSp>
          <p:nvCxnSpPr>
            <p:cNvPr id="953" name="Google Shape;953;g347cb8a5422_0_5"/>
            <p:cNvCxnSpPr/>
            <p:nvPr/>
          </p:nvCxnSpPr>
          <p:spPr>
            <a:xfrm>
              <a:off x="0" y="1672734"/>
              <a:ext cx="6205800"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954" name="Google Shape;954;g347cb8a5422_0_5"/>
            <p:cNvSpPr/>
            <p:nvPr/>
          </p:nvSpPr>
          <p:spPr>
            <a:xfrm>
              <a:off x="0" y="1672734"/>
              <a:ext cx="6205800" cy="83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g347cb8a5422_0_5"/>
            <p:cNvSpPr txBox="1"/>
            <p:nvPr/>
          </p:nvSpPr>
          <p:spPr>
            <a:xfrm>
              <a:off x="-153860" y="1672724"/>
              <a:ext cx="6601500" cy="8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venir"/>
                <a:buNone/>
              </a:pPr>
              <a:r>
                <a:rPr b="1" lang="en-US" sz="2400">
                  <a:solidFill>
                    <a:schemeClr val="dk1"/>
                  </a:solidFill>
                  <a:latin typeface="Avenir"/>
                  <a:ea typeface="Avenir"/>
                  <a:cs typeface="Avenir"/>
                  <a:sym typeface="Avenir"/>
                </a:rPr>
                <a:t>Udruga Pozitiva Samobor: </a:t>
              </a:r>
              <a:r>
                <a:rPr b="1" lang="en-US" sz="2400" u="sng">
                  <a:solidFill>
                    <a:schemeClr val="hlink"/>
                  </a:solidFill>
                  <a:latin typeface="Avenir"/>
                  <a:ea typeface="Avenir"/>
                  <a:cs typeface="Avenir"/>
                  <a:sym typeface="Avenir"/>
                  <a:hlinkClick r:id="rId6"/>
                </a:rPr>
                <a:t>https://www.pozitivasamobor.hr/pridruzi-se/volontiranje/</a:t>
              </a:r>
              <a:r>
                <a:rPr b="1" lang="en-US" sz="2400">
                  <a:solidFill>
                    <a:schemeClr val="dk1"/>
                  </a:solidFill>
                  <a:latin typeface="Avenir"/>
                  <a:ea typeface="Avenir"/>
                  <a:cs typeface="Avenir"/>
                  <a:sym typeface="Avenir"/>
                </a:rPr>
                <a:t> </a:t>
              </a:r>
              <a:endParaRPr b="1" i="0" sz="2400" u="none" cap="none" strike="noStrike">
                <a:solidFill>
                  <a:schemeClr val="dk1"/>
                </a:solidFill>
                <a:latin typeface="Avenir"/>
                <a:ea typeface="Avenir"/>
                <a:cs typeface="Avenir"/>
                <a:sym typeface="Avenir"/>
              </a:endParaRPr>
            </a:p>
          </p:txBody>
        </p:sp>
        <p:cxnSp>
          <p:nvCxnSpPr>
            <p:cNvPr id="956" name="Google Shape;956;g347cb8a5422_0_5"/>
            <p:cNvCxnSpPr/>
            <p:nvPr/>
          </p:nvCxnSpPr>
          <p:spPr>
            <a:xfrm>
              <a:off x="-38460" y="2746249"/>
              <a:ext cx="6231000" cy="3090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957" name="Google Shape;957;g347cb8a5422_0_5"/>
            <p:cNvSpPr/>
            <p:nvPr/>
          </p:nvSpPr>
          <p:spPr>
            <a:xfrm>
              <a:off x="0" y="2719075"/>
              <a:ext cx="6205800" cy="62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g347cb8a5422_0_5"/>
            <p:cNvSpPr txBox="1"/>
            <p:nvPr/>
          </p:nvSpPr>
          <p:spPr>
            <a:xfrm>
              <a:off x="-141207" y="2743936"/>
              <a:ext cx="6436500" cy="119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venir"/>
                <a:buNone/>
              </a:pPr>
              <a:r>
                <a:rPr b="1" lang="en-US" sz="2400">
                  <a:solidFill>
                    <a:schemeClr val="dk1"/>
                  </a:solidFill>
                  <a:latin typeface="Avenir"/>
                  <a:ea typeface="Avenir"/>
                  <a:cs typeface="Avenir"/>
                  <a:sym typeface="Avenir"/>
                </a:rPr>
                <a:t>Udruga osoba s invaliditetom Sinergija Samobor: </a:t>
              </a:r>
              <a:r>
                <a:rPr b="1" lang="en-US" sz="2400" u="sng">
                  <a:solidFill>
                    <a:schemeClr val="hlink"/>
                  </a:solidFill>
                  <a:latin typeface="Avenir"/>
                  <a:ea typeface="Avenir"/>
                  <a:cs typeface="Avenir"/>
                  <a:sym typeface="Avenir"/>
                  <a:hlinkClick r:id="rId7"/>
                </a:rPr>
                <a:t>https://uosi-sinergija.hr/kontakt/</a:t>
              </a:r>
              <a:r>
                <a:rPr b="1" lang="en-US" sz="2400">
                  <a:solidFill>
                    <a:schemeClr val="dk1"/>
                  </a:solidFill>
                  <a:latin typeface="Avenir"/>
                  <a:ea typeface="Avenir"/>
                  <a:cs typeface="Avenir"/>
                  <a:sym typeface="Avenir"/>
                </a:rPr>
                <a:t> </a:t>
              </a:r>
              <a:endParaRPr b="1" i="0" sz="2400" u="none" cap="none" strike="noStrike">
                <a:solidFill>
                  <a:schemeClr val="dk1"/>
                </a:solidFill>
                <a:latin typeface="Avenir"/>
                <a:ea typeface="Avenir"/>
                <a:cs typeface="Avenir"/>
                <a:sym typeface="Avenir"/>
              </a:endParaRPr>
            </a:p>
          </p:txBody>
        </p:sp>
        <p:cxnSp>
          <p:nvCxnSpPr>
            <p:cNvPr id="959" name="Google Shape;959;g347cb8a5422_0_5"/>
            <p:cNvCxnSpPr/>
            <p:nvPr/>
          </p:nvCxnSpPr>
          <p:spPr>
            <a:xfrm>
              <a:off x="0" y="3635556"/>
              <a:ext cx="6205800"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960" name="Google Shape;960;g347cb8a5422_0_5"/>
            <p:cNvSpPr/>
            <p:nvPr/>
          </p:nvSpPr>
          <p:spPr>
            <a:xfrm>
              <a:off x="0" y="3797521"/>
              <a:ext cx="6205800" cy="380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g347cb8a5422_0_5"/>
            <p:cNvSpPr txBox="1"/>
            <p:nvPr/>
          </p:nvSpPr>
          <p:spPr>
            <a:xfrm>
              <a:off x="-141207" y="3622324"/>
              <a:ext cx="6347100" cy="167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venir"/>
                <a:buNone/>
              </a:pPr>
              <a:r>
                <a:rPr lang="en-US" sz="2400">
                  <a:solidFill>
                    <a:schemeClr val="dk1"/>
                  </a:solidFill>
                </a:rPr>
                <a:t>The national platform Volonteka provides information on volunteering opportunities across Croatia: </a:t>
              </a:r>
              <a:r>
                <a:rPr lang="en-US" sz="2400" u="sng">
                  <a:solidFill>
                    <a:schemeClr val="hlink"/>
                  </a:solidFill>
                  <a:hlinkClick r:id="rId8"/>
                </a:rPr>
                <a:t>https://volonteka.hr/zagreb-i-okolica</a:t>
              </a:r>
              <a:r>
                <a:rPr lang="en-US" sz="2400">
                  <a:solidFill>
                    <a:schemeClr val="dk1"/>
                  </a:solidFill>
                </a:rPr>
                <a:t> </a:t>
              </a:r>
              <a:endParaRPr i="0" sz="3700" u="none" cap="none" strike="noStrike">
                <a:solidFill>
                  <a:schemeClr val="dk1"/>
                </a:solidFill>
                <a:latin typeface="Avenir"/>
                <a:ea typeface="Avenir"/>
                <a:cs typeface="Avenir"/>
                <a:sym typeface="Avenir"/>
              </a:endParaRPr>
            </a:p>
          </p:txBody>
        </p:sp>
        <p:cxnSp>
          <p:nvCxnSpPr>
            <p:cNvPr id="962" name="Google Shape;962;g347cb8a5422_0_5"/>
            <p:cNvCxnSpPr/>
            <p:nvPr/>
          </p:nvCxnSpPr>
          <p:spPr>
            <a:xfrm>
              <a:off x="0" y="5135936"/>
              <a:ext cx="6205800"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963" name="Google Shape;963;g347cb8a5422_0_5"/>
            <p:cNvSpPr/>
            <p:nvPr/>
          </p:nvSpPr>
          <p:spPr>
            <a:xfrm>
              <a:off x="0" y="4718336"/>
              <a:ext cx="6205800" cy="83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g347cb8a5422_0_5"/>
            <p:cNvSpPr txBox="1"/>
            <p:nvPr/>
          </p:nvSpPr>
          <p:spPr>
            <a:xfrm flipH="1" rot="10800000">
              <a:off x="0" y="5075198"/>
              <a:ext cx="6205800" cy="35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venir"/>
                <a:buNone/>
              </a:pPr>
              <a:r>
                <a:t/>
              </a:r>
              <a:endParaRPr b="1" i="0" sz="2400" u="none" cap="none" strike="noStrike">
                <a:solidFill>
                  <a:schemeClr val="dk1"/>
                </a:solidFill>
                <a:latin typeface="Avenir"/>
                <a:ea typeface="Avenir"/>
                <a:cs typeface="Avenir"/>
                <a:sym typeface="Avenir"/>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8" name="Shape 968"/>
        <p:cNvGrpSpPr/>
        <p:nvPr/>
      </p:nvGrpSpPr>
      <p:grpSpPr>
        <a:xfrm>
          <a:off x="0" y="0"/>
          <a:ext cx="0" cy="0"/>
          <a:chOff x="0" y="0"/>
          <a:chExt cx="0" cy="0"/>
        </a:xfrm>
      </p:grpSpPr>
      <p:sp>
        <p:nvSpPr>
          <p:cNvPr id="969" name="Google Shape;969;g304d5076d0a_0_0"/>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sz="2400">
              <a:solidFill>
                <a:schemeClr val="dk1"/>
              </a:solidFill>
              <a:latin typeface="Avenir"/>
              <a:ea typeface="Avenir"/>
              <a:cs typeface="Avenir"/>
              <a:sym typeface="Avenir"/>
            </a:endParaRPr>
          </a:p>
        </p:txBody>
      </p:sp>
      <p:sp>
        <p:nvSpPr>
          <p:cNvPr id="970" name="Google Shape;970;g304d5076d0a_0_0"/>
          <p:cNvSpPr/>
          <p:nvPr/>
        </p:nvSpPr>
        <p:spPr>
          <a:xfrm>
            <a:off x="0" y="3529852"/>
            <a:ext cx="6737100" cy="3328200"/>
          </a:xfrm>
          <a:prstGeom prst="rect">
            <a:avLst/>
          </a:pr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sz="2400">
              <a:solidFill>
                <a:schemeClr val="dk1"/>
              </a:solidFill>
              <a:latin typeface="Avenir"/>
              <a:ea typeface="Avenir"/>
              <a:cs typeface="Avenir"/>
              <a:sym typeface="Avenir"/>
            </a:endParaRPr>
          </a:p>
        </p:txBody>
      </p:sp>
      <p:sp>
        <p:nvSpPr>
          <p:cNvPr id="971" name="Google Shape;971;g304d5076d0a_0_0"/>
          <p:cNvSpPr/>
          <p:nvPr/>
        </p:nvSpPr>
        <p:spPr>
          <a:xfrm>
            <a:off x="0" y="2"/>
            <a:ext cx="3414824" cy="6864873"/>
          </a:xfrm>
          <a:custGeom>
            <a:rect b="b" l="l" r="r" t="t"/>
            <a:pathLst>
              <a:path extrusionOk="0" h="6864873" w="3414824">
                <a:moveTo>
                  <a:pt x="0" y="3376141"/>
                </a:moveTo>
                <a:lnTo>
                  <a:pt x="3414824" y="3376141"/>
                </a:lnTo>
                <a:cubicBezTo>
                  <a:pt x="3414824" y="5302914"/>
                  <a:pt x="1885955" y="6864873"/>
                  <a:pt x="0" y="6864873"/>
                </a:cubicBezTo>
                <a:close/>
                <a:moveTo>
                  <a:pt x="2" y="0"/>
                </a:moveTo>
                <a:lnTo>
                  <a:pt x="3414824" y="0"/>
                </a:lnTo>
                <a:lnTo>
                  <a:pt x="3414824" y="3376140"/>
                </a:lnTo>
                <a:lnTo>
                  <a:pt x="2" y="337614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972" name="Google Shape;972;g304d5076d0a_0_0"/>
          <p:cNvSpPr txBox="1"/>
          <p:nvPr>
            <p:ph type="title"/>
          </p:nvPr>
        </p:nvSpPr>
        <p:spPr>
          <a:xfrm>
            <a:off x="720889" y="1384691"/>
            <a:ext cx="2401200" cy="2491800"/>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400"/>
              <a:buFont typeface="Avenir"/>
              <a:buNone/>
            </a:pPr>
            <a:r>
              <a:rPr lang="en-US" sz="2400"/>
              <a:t>Where can you volunteer in Varaždin?</a:t>
            </a:r>
            <a:endParaRPr sz="2400"/>
          </a:p>
        </p:txBody>
      </p:sp>
      <p:sp>
        <p:nvSpPr>
          <p:cNvPr id="973" name="Google Shape;973;g304d5076d0a_0_0"/>
          <p:cNvSpPr/>
          <p:nvPr/>
        </p:nvSpPr>
        <p:spPr>
          <a:xfrm>
            <a:off x="3414823" y="-6876"/>
            <a:ext cx="8777176" cy="6871754"/>
          </a:xfrm>
          <a:custGeom>
            <a:rect b="b" l="l" r="r" t="t"/>
            <a:pathLst>
              <a:path extrusionOk="0" h="6871754" w="8777176">
                <a:moveTo>
                  <a:pt x="0" y="0"/>
                </a:moveTo>
                <a:lnTo>
                  <a:pt x="3414822" y="0"/>
                </a:lnTo>
                <a:lnTo>
                  <a:pt x="3414822" y="6875"/>
                </a:lnTo>
                <a:lnTo>
                  <a:pt x="8777176" y="6875"/>
                </a:lnTo>
                <a:lnTo>
                  <a:pt x="8777176" y="6871754"/>
                </a:lnTo>
                <a:lnTo>
                  <a:pt x="3251085" y="6871754"/>
                </a:lnTo>
                <a:lnTo>
                  <a:pt x="3251085" y="6860643"/>
                </a:lnTo>
                <a:lnTo>
                  <a:pt x="3239098" y="6860334"/>
                </a:lnTo>
                <a:cubicBezTo>
                  <a:pt x="1434808" y="6766895"/>
                  <a:pt x="0" y="5242703"/>
                  <a:pt x="0" y="3376141"/>
                </a:cubicBezTo>
                <a:lnTo>
                  <a:pt x="3251085" y="3376141"/>
                </a:lnTo>
                <a:lnTo>
                  <a:pt x="3251085" y="3376140"/>
                </a:lnTo>
                <a:lnTo>
                  <a:pt x="0" y="3376140"/>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sz="2400">
              <a:solidFill>
                <a:schemeClr val="dk1"/>
              </a:solidFill>
              <a:latin typeface="Avenir"/>
              <a:ea typeface="Avenir"/>
              <a:cs typeface="Avenir"/>
              <a:sym typeface="Avenir"/>
            </a:endParaRPr>
          </a:p>
        </p:txBody>
      </p:sp>
      <p:pic>
        <p:nvPicPr>
          <p:cNvPr id="974" name="Google Shape;974;g304d5076d0a_0_0"/>
          <p:cNvPicPr preferRelativeResize="0"/>
          <p:nvPr/>
        </p:nvPicPr>
        <p:blipFill rotWithShape="1">
          <a:blip r:embed="rId3">
            <a:alphaModFix/>
          </a:blip>
          <a:srcRect b="0" l="0" r="0" t="0"/>
          <a:stretch/>
        </p:blipFill>
        <p:spPr>
          <a:xfrm>
            <a:off x="10348256" y="6208566"/>
            <a:ext cx="1554615" cy="353599"/>
          </a:xfrm>
          <a:prstGeom prst="rect">
            <a:avLst/>
          </a:prstGeom>
          <a:noFill/>
          <a:ln>
            <a:noFill/>
          </a:ln>
        </p:spPr>
      </p:pic>
      <p:pic>
        <p:nvPicPr>
          <p:cNvPr id="975" name="Google Shape;975;g304d5076d0a_0_0"/>
          <p:cNvPicPr preferRelativeResize="0"/>
          <p:nvPr/>
        </p:nvPicPr>
        <p:blipFill rotWithShape="1">
          <a:blip r:embed="rId4">
            <a:alphaModFix/>
          </a:blip>
          <a:srcRect b="0" l="0" r="0" t="0"/>
          <a:stretch/>
        </p:blipFill>
        <p:spPr>
          <a:xfrm>
            <a:off x="-6549" y="0"/>
            <a:ext cx="1377815" cy="1377815"/>
          </a:xfrm>
          <a:prstGeom prst="rect">
            <a:avLst/>
          </a:prstGeom>
          <a:noFill/>
          <a:ln>
            <a:noFill/>
          </a:ln>
        </p:spPr>
      </p:pic>
      <p:grpSp>
        <p:nvGrpSpPr>
          <p:cNvPr id="976" name="Google Shape;976;g304d5076d0a_0_0"/>
          <p:cNvGrpSpPr/>
          <p:nvPr/>
        </p:nvGrpSpPr>
        <p:grpSpPr>
          <a:xfrm>
            <a:off x="3985550" y="386225"/>
            <a:ext cx="7917329" cy="4865006"/>
            <a:chOff x="-153986" y="2449"/>
            <a:chExt cx="6601625" cy="5133487"/>
          </a:xfrm>
        </p:grpSpPr>
        <p:cxnSp>
          <p:nvCxnSpPr>
            <p:cNvPr id="977" name="Google Shape;977;g304d5076d0a_0_0"/>
            <p:cNvCxnSpPr/>
            <p:nvPr/>
          </p:nvCxnSpPr>
          <p:spPr>
            <a:xfrm>
              <a:off x="0" y="2449"/>
              <a:ext cx="6205800"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978" name="Google Shape;978;g304d5076d0a_0_0"/>
            <p:cNvSpPr/>
            <p:nvPr/>
          </p:nvSpPr>
          <p:spPr>
            <a:xfrm>
              <a:off x="0" y="2449"/>
              <a:ext cx="6205800" cy="83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g304d5076d0a_0_0"/>
            <p:cNvSpPr txBox="1"/>
            <p:nvPr/>
          </p:nvSpPr>
          <p:spPr>
            <a:xfrm>
              <a:off x="-153861" y="2449"/>
              <a:ext cx="6359700" cy="62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venir"/>
                <a:buNone/>
              </a:pPr>
              <a:r>
                <a:rPr b="1" lang="en-US" sz="2400">
                  <a:solidFill>
                    <a:schemeClr val="dk1"/>
                  </a:solidFill>
                  <a:latin typeface="Avenir"/>
                  <a:ea typeface="Avenir"/>
                  <a:cs typeface="Avenir"/>
                  <a:sym typeface="Avenir"/>
                </a:rPr>
                <a:t>Udruga umirovljenika Grada Varaždina</a:t>
              </a:r>
              <a:endParaRPr b="1" i="0" sz="2400" u="none" cap="none" strike="noStrike">
                <a:solidFill>
                  <a:schemeClr val="dk1"/>
                </a:solidFill>
                <a:latin typeface="Avenir"/>
                <a:ea typeface="Avenir"/>
                <a:cs typeface="Avenir"/>
                <a:sym typeface="Avenir"/>
              </a:endParaRPr>
            </a:p>
          </p:txBody>
        </p:sp>
        <p:cxnSp>
          <p:nvCxnSpPr>
            <p:cNvPr id="980" name="Google Shape;980;g304d5076d0a_0_0"/>
            <p:cNvCxnSpPr/>
            <p:nvPr/>
          </p:nvCxnSpPr>
          <p:spPr>
            <a:xfrm>
              <a:off x="0" y="837591"/>
              <a:ext cx="6205800"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981" name="Google Shape;981;g304d5076d0a_0_0"/>
            <p:cNvSpPr/>
            <p:nvPr/>
          </p:nvSpPr>
          <p:spPr>
            <a:xfrm>
              <a:off x="0" y="837591"/>
              <a:ext cx="6205800" cy="83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g304d5076d0a_0_0"/>
            <p:cNvSpPr txBox="1"/>
            <p:nvPr/>
          </p:nvSpPr>
          <p:spPr>
            <a:xfrm>
              <a:off x="-153986" y="769574"/>
              <a:ext cx="6359700" cy="119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venir"/>
                <a:buNone/>
              </a:pPr>
              <a:r>
                <a:rPr b="1" lang="en-US" sz="2400">
                  <a:solidFill>
                    <a:schemeClr val="dk1"/>
                  </a:solidFill>
                  <a:latin typeface="Avenir"/>
                  <a:ea typeface="Avenir"/>
                  <a:cs typeface="Avenir"/>
                  <a:sym typeface="Avenir"/>
                </a:rPr>
                <a:t>Gradsko društvo Crvenog križa Varaždin</a:t>
              </a:r>
              <a:r>
                <a:rPr b="1" lang="en-US" sz="2400">
                  <a:solidFill>
                    <a:schemeClr val="dk1"/>
                  </a:solidFill>
                  <a:latin typeface="Avenir"/>
                  <a:ea typeface="Avenir"/>
                  <a:cs typeface="Avenir"/>
                  <a:sym typeface="Avenir"/>
                </a:rPr>
                <a:t>: </a:t>
              </a:r>
              <a:r>
                <a:rPr lang="en-US" sz="1800" u="sng">
                  <a:solidFill>
                    <a:schemeClr val="hlink"/>
                  </a:solidFill>
                </a:rPr>
                <a:t>www.gdck-varazdin.hr/volonteri/</a:t>
              </a:r>
              <a:endParaRPr b="1" sz="2400">
                <a:solidFill>
                  <a:schemeClr val="dk1"/>
                </a:solidFill>
                <a:latin typeface="Avenir"/>
                <a:ea typeface="Avenir"/>
                <a:cs typeface="Avenir"/>
                <a:sym typeface="Avenir"/>
              </a:endParaRPr>
            </a:p>
            <a:p>
              <a:pPr indent="0" lvl="0" marL="0" marR="0" rtl="0" algn="l">
                <a:lnSpc>
                  <a:spcPct val="100000"/>
                </a:lnSpc>
                <a:spcBef>
                  <a:spcPts val="0"/>
                </a:spcBef>
                <a:spcAft>
                  <a:spcPts val="0"/>
                </a:spcAft>
                <a:buClr>
                  <a:schemeClr val="dk1"/>
                </a:buClr>
                <a:buSzPts val="2400"/>
                <a:buFont typeface="Avenir"/>
                <a:buNone/>
              </a:pPr>
              <a:r>
                <a:t/>
              </a:r>
              <a:endParaRPr b="1" sz="2400">
                <a:solidFill>
                  <a:schemeClr val="dk1"/>
                </a:solidFill>
                <a:latin typeface="Avenir"/>
                <a:ea typeface="Avenir"/>
                <a:cs typeface="Avenir"/>
                <a:sym typeface="Avenir"/>
              </a:endParaRPr>
            </a:p>
          </p:txBody>
        </p:sp>
        <p:cxnSp>
          <p:nvCxnSpPr>
            <p:cNvPr id="983" name="Google Shape;983;g304d5076d0a_0_0"/>
            <p:cNvCxnSpPr/>
            <p:nvPr/>
          </p:nvCxnSpPr>
          <p:spPr>
            <a:xfrm>
              <a:off x="0" y="1672734"/>
              <a:ext cx="6205800"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984" name="Google Shape;984;g304d5076d0a_0_0"/>
            <p:cNvSpPr/>
            <p:nvPr/>
          </p:nvSpPr>
          <p:spPr>
            <a:xfrm>
              <a:off x="0" y="1672734"/>
              <a:ext cx="6205800" cy="83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g304d5076d0a_0_0"/>
            <p:cNvSpPr txBox="1"/>
            <p:nvPr/>
          </p:nvSpPr>
          <p:spPr>
            <a:xfrm>
              <a:off x="-153860" y="1672724"/>
              <a:ext cx="6601500" cy="8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venir"/>
                <a:buNone/>
              </a:pPr>
              <a:r>
                <a:rPr b="1" lang="en-US" sz="2400">
                  <a:solidFill>
                    <a:schemeClr val="dk1"/>
                  </a:solidFill>
                  <a:latin typeface="Avenir"/>
                  <a:ea typeface="Avenir"/>
                  <a:cs typeface="Avenir"/>
                  <a:sym typeface="Avenir"/>
                </a:rPr>
                <a:t>Udruga za podršku žrtvama i svjedocima</a:t>
              </a:r>
              <a:endParaRPr b="1" sz="2400">
                <a:solidFill>
                  <a:schemeClr val="dk1"/>
                </a:solidFill>
                <a:latin typeface="Avenir"/>
                <a:ea typeface="Avenir"/>
                <a:cs typeface="Avenir"/>
                <a:sym typeface="Avenir"/>
              </a:endParaRPr>
            </a:p>
            <a:p>
              <a:pPr indent="0" lvl="0" marL="0" marR="0" rtl="0" algn="l">
                <a:lnSpc>
                  <a:spcPct val="100000"/>
                </a:lnSpc>
                <a:spcBef>
                  <a:spcPts val="0"/>
                </a:spcBef>
                <a:spcAft>
                  <a:spcPts val="0"/>
                </a:spcAft>
                <a:buClr>
                  <a:schemeClr val="dk1"/>
                </a:buClr>
                <a:buSzPts val="2400"/>
                <a:buFont typeface="Avenir"/>
                <a:buNone/>
              </a:pPr>
              <a:r>
                <a:rPr lang="en-US" sz="1800" u="sng">
                  <a:solidFill>
                    <a:schemeClr val="hlink"/>
                  </a:solidFill>
                  <a:hlinkClick r:id="rId5"/>
                </a:rPr>
                <a:t>https://pzs.hr/volontiraj-u-varazdinu</a:t>
              </a:r>
              <a:r>
                <a:rPr b="1" lang="en-US" sz="2400" u="sng">
                  <a:solidFill>
                    <a:schemeClr val="hlink"/>
                  </a:solidFill>
                  <a:latin typeface="Avenir"/>
                  <a:ea typeface="Avenir"/>
                  <a:cs typeface="Avenir"/>
                  <a:sym typeface="Avenir"/>
                  <a:hlinkClick r:id="rId6"/>
                </a:rPr>
                <a:t>/</a:t>
              </a:r>
              <a:r>
                <a:rPr b="1" lang="en-US" sz="2400">
                  <a:solidFill>
                    <a:schemeClr val="dk1"/>
                  </a:solidFill>
                  <a:latin typeface="Avenir"/>
                  <a:ea typeface="Avenir"/>
                  <a:cs typeface="Avenir"/>
                  <a:sym typeface="Avenir"/>
                </a:rPr>
                <a:t> </a:t>
              </a:r>
              <a:endParaRPr b="1" i="0" sz="2400" u="none" cap="none" strike="noStrike">
                <a:solidFill>
                  <a:schemeClr val="dk1"/>
                </a:solidFill>
                <a:latin typeface="Avenir"/>
                <a:ea typeface="Avenir"/>
                <a:cs typeface="Avenir"/>
                <a:sym typeface="Avenir"/>
              </a:endParaRPr>
            </a:p>
          </p:txBody>
        </p:sp>
        <p:cxnSp>
          <p:nvCxnSpPr>
            <p:cNvPr id="986" name="Google Shape;986;g304d5076d0a_0_0"/>
            <p:cNvCxnSpPr/>
            <p:nvPr/>
          </p:nvCxnSpPr>
          <p:spPr>
            <a:xfrm>
              <a:off x="-38460" y="2746249"/>
              <a:ext cx="6231000" cy="30900"/>
            </a:xfrm>
            <a:prstGeom prst="straightConnector1">
              <a:avLst/>
            </a:prstGeom>
            <a:solidFill>
              <a:srgbClr val="F7931B"/>
            </a:solidFill>
            <a:ln cap="flat" cmpd="sng" w="12700">
              <a:solidFill>
                <a:srgbClr val="F7931B"/>
              </a:solidFill>
              <a:prstDash val="solid"/>
              <a:miter lim="800000"/>
              <a:headEnd len="sm" w="sm" type="none"/>
              <a:tailEnd len="sm" w="sm" type="none"/>
            </a:ln>
          </p:spPr>
        </p:cxnSp>
        <p:sp>
          <p:nvSpPr>
            <p:cNvPr id="987" name="Google Shape;987;g304d5076d0a_0_0"/>
            <p:cNvSpPr/>
            <p:nvPr/>
          </p:nvSpPr>
          <p:spPr>
            <a:xfrm>
              <a:off x="0" y="2719075"/>
              <a:ext cx="6205800" cy="62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g304d5076d0a_0_0"/>
            <p:cNvSpPr txBox="1"/>
            <p:nvPr/>
          </p:nvSpPr>
          <p:spPr>
            <a:xfrm>
              <a:off x="-141207" y="2743936"/>
              <a:ext cx="6436500" cy="119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venir"/>
                <a:buNone/>
              </a:pPr>
              <a:r>
                <a:rPr b="1" lang="en-US" sz="2400">
                  <a:solidFill>
                    <a:schemeClr val="dk1"/>
                  </a:solidFill>
                  <a:latin typeface="Avenir"/>
                  <a:ea typeface="Avenir"/>
                  <a:cs typeface="Avenir"/>
                  <a:sym typeface="Avenir"/>
                </a:rPr>
                <a:t>Pastoral osoba s invaliditetom i njihovih obitelji Varaždinske biskupije: </a:t>
              </a:r>
              <a:r>
                <a:rPr lang="en-US" sz="1800">
                  <a:solidFill>
                    <a:srgbClr val="050505"/>
                  </a:solidFill>
                </a:rPr>
                <a:t>pastoral-osi@biskupija-varazdinska.hr</a:t>
              </a:r>
              <a:endParaRPr sz="1800">
                <a:solidFill>
                  <a:srgbClr val="050505"/>
                </a:solidFill>
              </a:endParaRPr>
            </a:p>
            <a:p>
              <a:pPr indent="0" lvl="0" marL="0" marR="0" rtl="0" algn="l">
                <a:lnSpc>
                  <a:spcPct val="100000"/>
                </a:lnSpc>
                <a:spcBef>
                  <a:spcPts val="0"/>
                </a:spcBef>
                <a:spcAft>
                  <a:spcPts val="0"/>
                </a:spcAft>
                <a:buClr>
                  <a:schemeClr val="dk1"/>
                </a:buClr>
                <a:buSzPts val="2400"/>
                <a:buFont typeface="Avenir"/>
                <a:buNone/>
              </a:pPr>
              <a:r>
                <a:t/>
              </a:r>
              <a:endParaRPr b="1" sz="24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rPr b="1" lang="en-US" sz="2400">
                  <a:solidFill>
                    <a:schemeClr val="dk1"/>
                  </a:solidFill>
                  <a:latin typeface="Avenir"/>
                  <a:ea typeface="Avenir"/>
                  <a:cs typeface="Avenir"/>
                  <a:sym typeface="Avenir"/>
                </a:rPr>
                <a:t>Udruga „Uz tebe sam”</a:t>
              </a:r>
              <a:endParaRPr b="1" sz="24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rPr lang="en-US" sz="1800" u="sng">
                  <a:solidFill>
                    <a:schemeClr val="hlink"/>
                  </a:solidFill>
                  <a:hlinkClick r:id="rId7"/>
                </a:rPr>
                <a:t>https://www.uztebesam.hr/index.php/volontiraj-i-ti/</a:t>
              </a:r>
              <a:endParaRPr sz="1800" u="sng">
                <a:solidFill>
                  <a:schemeClr val="hlink"/>
                </a:solidFill>
              </a:endParaRPr>
            </a:p>
            <a:p>
              <a:pPr indent="0" lvl="0" marL="0" rtl="0" algn="l">
                <a:lnSpc>
                  <a:spcPct val="115000"/>
                </a:lnSpc>
                <a:spcBef>
                  <a:spcPts val="0"/>
                </a:spcBef>
                <a:spcAft>
                  <a:spcPts val="0"/>
                </a:spcAft>
                <a:buClr>
                  <a:schemeClr val="dk1"/>
                </a:buClr>
                <a:buSzPts val="1100"/>
                <a:buFont typeface="Arial"/>
                <a:buNone/>
              </a:pPr>
              <a:r>
                <a:t/>
              </a:r>
              <a:endParaRPr sz="1800" u="sng">
                <a:solidFill>
                  <a:schemeClr val="hlink"/>
                </a:solidFill>
              </a:endParaRPr>
            </a:p>
            <a:p>
              <a:pPr indent="0" lvl="0" marL="0" rtl="0" algn="l">
                <a:lnSpc>
                  <a:spcPct val="115000"/>
                </a:lnSpc>
                <a:spcBef>
                  <a:spcPts val="0"/>
                </a:spcBef>
                <a:spcAft>
                  <a:spcPts val="0"/>
                </a:spcAft>
                <a:buClr>
                  <a:schemeClr val="dk1"/>
                </a:buClr>
                <a:buSzPts val="1100"/>
                <a:buFont typeface="Arial"/>
                <a:buNone/>
              </a:pPr>
              <a:r>
                <a:rPr b="1" lang="en-US" sz="2400">
                  <a:solidFill>
                    <a:schemeClr val="dk1"/>
                  </a:solidFill>
                  <a:latin typeface="Avenir"/>
                  <a:ea typeface="Avenir"/>
                  <a:cs typeface="Avenir"/>
                  <a:sym typeface="Avenir"/>
                </a:rPr>
                <a:t>Udruga Spas</a:t>
              </a:r>
              <a:endParaRPr b="1" sz="24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rPr lang="en-US" sz="1800" u="sng">
                  <a:solidFill>
                    <a:schemeClr val="hlink"/>
                  </a:solidFill>
                </a:rPr>
                <a:t>https://spas.hr/</a:t>
              </a:r>
              <a:endParaRPr b="1" sz="24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t/>
              </a:r>
              <a:endParaRPr sz="1800" u="sng">
                <a:solidFill>
                  <a:schemeClr val="hlink"/>
                </a:solidFill>
              </a:endParaRPr>
            </a:p>
            <a:p>
              <a:pPr indent="0" lvl="0" marL="0" rtl="0" algn="l">
                <a:lnSpc>
                  <a:spcPct val="115000"/>
                </a:lnSpc>
                <a:spcBef>
                  <a:spcPts val="0"/>
                </a:spcBef>
                <a:spcAft>
                  <a:spcPts val="0"/>
                </a:spcAft>
                <a:buClr>
                  <a:schemeClr val="dk1"/>
                </a:buClr>
                <a:buSzPts val="1100"/>
                <a:buFont typeface="Arial"/>
                <a:buNone/>
              </a:pPr>
              <a:r>
                <a:t/>
              </a:r>
              <a:endParaRPr b="1" sz="2400">
                <a:solidFill>
                  <a:schemeClr val="dk1"/>
                </a:solidFill>
                <a:latin typeface="Avenir"/>
                <a:ea typeface="Avenir"/>
                <a:cs typeface="Avenir"/>
                <a:sym typeface="Avenir"/>
              </a:endParaRPr>
            </a:p>
            <a:p>
              <a:pPr indent="0" lvl="0" marL="0" marR="0" rtl="0" algn="l">
                <a:lnSpc>
                  <a:spcPct val="100000"/>
                </a:lnSpc>
                <a:spcBef>
                  <a:spcPts val="0"/>
                </a:spcBef>
                <a:spcAft>
                  <a:spcPts val="0"/>
                </a:spcAft>
                <a:buClr>
                  <a:schemeClr val="dk1"/>
                </a:buClr>
                <a:buSzPts val="2400"/>
                <a:buFont typeface="Avenir"/>
                <a:buNone/>
              </a:pPr>
              <a:r>
                <a:t/>
              </a:r>
              <a:endParaRPr b="1" sz="2400">
                <a:solidFill>
                  <a:schemeClr val="dk1"/>
                </a:solidFill>
                <a:latin typeface="Avenir"/>
                <a:ea typeface="Avenir"/>
                <a:cs typeface="Avenir"/>
                <a:sym typeface="Avenir"/>
              </a:endParaRPr>
            </a:p>
            <a:p>
              <a:pPr indent="0" lvl="0" marL="0" marR="0" rtl="0" algn="l">
                <a:lnSpc>
                  <a:spcPct val="100000"/>
                </a:lnSpc>
                <a:spcBef>
                  <a:spcPts val="0"/>
                </a:spcBef>
                <a:spcAft>
                  <a:spcPts val="0"/>
                </a:spcAft>
                <a:buClr>
                  <a:schemeClr val="dk1"/>
                </a:buClr>
                <a:buSzPts val="2400"/>
                <a:buFont typeface="Avenir"/>
                <a:buNone/>
              </a:pPr>
              <a:r>
                <a:t/>
              </a:r>
              <a:endParaRPr b="1" i="0" sz="2400" u="none" cap="none" strike="noStrike">
                <a:solidFill>
                  <a:schemeClr val="dk1"/>
                </a:solidFill>
                <a:latin typeface="Avenir"/>
                <a:ea typeface="Avenir"/>
                <a:cs typeface="Avenir"/>
                <a:sym typeface="Avenir"/>
              </a:endParaRPr>
            </a:p>
          </p:txBody>
        </p:sp>
        <p:cxnSp>
          <p:nvCxnSpPr>
            <p:cNvPr id="989" name="Google Shape;989;g304d5076d0a_0_0"/>
            <p:cNvCxnSpPr/>
            <p:nvPr/>
          </p:nvCxnSpPr>
          <p:spPr>
            <a:xfrm>
              <a:off x="0" y="3635556"/>
              <a:ext cx="6205800"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cxnSp>
          <p:nvCxnSpPr>
            <p:cNvPr id="990" name="Google Shape;990;g304d5076d0a_0_0"/>
            <p:cNvCxnSpPr/>
            <p:nvPr/>
          </p:nvCxnSpPr>
          <p:spPr>
            <a:xfrm>
              <a:off x="0" y="5135936"/>
              <a:ext cx="6205800" cy="0"/>
            </a:xfrm>
            <a:prstGeom prst="straightConnector1">
              <a:avLst/>
            </a:prstGeom>
            <a:solidFill>
              <a:srgbClr val="F7931B"/>
            </a:solidFill>
            <a:ln cap="flat" cmpd="sng" w="12700">
              <a:solidFill>
                <a:srgbClr val="F7931B"/>
              </a:solidFill>
              <a:prstDash val="solid"/>
              <a:miter lim="800000"/>
              <a:headEnd len="sm" w="sm" type="none"/>
              <a:tailEnd len="sm" w="sm" type="none"/>
            </a:ln>
          </p:spPr>
        </p:cxn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sp>
        <p:nvSpPr>
          <p:cNvPr id="158" name="Google Shape;158;p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59" name="Google Shape;159;p6"/>
          <p:cNvSpPr txBox="1"/>
          <p:nvPr>
            <p:ph type="title"/>
          </p:nvPr>
        </p:nvSpPr>
        <p:spPr>
          <a:xfrm>
            <a:off x="263514" y="-753688"/>
            <a:ext cx="8340016" cy="1507375"/>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2400"/>
              <a:buFont typeface="Avenir"/>
              <a:buNone/>
            </a:pPr>
            <a:r>
              <a:rPr lang="en-US" sz="2400"/>
              <a:t>OPPORTUNITIES TO GET INVOLVED IN EDUCATION</a:t>
            </a:r>
            <a:endParaRPr sz="2400"/>
          </a:p>
        </p:txBody>
      </p:sp>
      <p:sp>
        <p:nvSpPr>
          <p:cNvPr id="160" name="Google Shape;160;p6"/>
          <p:cNvSpPr txBox="1"/>
          <p:nvPr>
            <p:ph idx="1" type="body"/>
          </p:nvPr>
        </p:nvSpPr>
        <p:spPr>
          <a:xfrm>
            <a:off x="197526" y="998955"/>
            <a:ext cx="8406004" cy="4860090"/>
          </a:xfrm>
          <a:prstGeom prst="rect">
            <a:avLst/>
          </a:prstGeom>
          <a:noFill/>
          <a:ln>
            <a:noFill/>
          </a:ln>
        </p:spPr>
        <p:txBody>
          <a:bodyPr anchorCtr="0" anchor="t" bIns="45700" lIns="91425" spcFirstLastPara="1" rIns="91425" wrap="square" tIns="45700">
            <a:noAutofit/>
          </a:bodyPr>
          <a:lstStyle/>
          <a:p>
            <a:pPr indent="-228600" lvl="0" marL="228600" rtl="0" algn="l">
              <a:lnSpc>
                <a:spcPct val="110000"/>
              </a:lnSpc>
              <a:spcBef>
                <a:spcPts val="0"/>
              </a:spcBef>
              <a:spcAft>
                <a:spcPts val="0"/>
              </a:spcAft>
              <a:buClr>
                <a:schemeClr val="dk1"/>
              </a:buClr>
              <a:buSzPts val="1800"/>
              <a:buChar char="•"/>
            </a:pPr>
            <a:r>
              <a:rPr b="1" lang="en-US"/>
              <a:t>Formal education:</a:t>
            </a:r>
            <a:br>
              <a:rPr lang="en-US"/>
            </a:br>
            <a:r>
              <a:rPr lang="en-US" u="sng"/>
              <a:t>Courses and lectures</a:t>
            </a:r>
            <a:r>
              <a:rPr lang="en-US"/>
              <a:t>: learn new skills through courses in different areas such as computer literacy, languages, arts, health and well-being.</a:t>
            </a:r>
            <a:br>
              <a:rPr lang="en-US"/>
            </a:br>
            <a:r>
              <a:rPr lang="en-US" u="sng"/>
              <a:t>Certificates and diplomas</a:t>
            </a:r>
            <a:r>
              <a:rPr lang="en-US"/>
              <a:t>: For those who want to formally validate their knowledge, there are programs leading to certificates or diplomas.</a:t>
            </a:r>
            <a:br>
              <a:rPr lang="en-US"/>
            </a:br>
            <a:endParaRPr/>
          </a:p>
          <a:p>
            <a:pPr indent="-228600" lvl="0" marL="228600" rtl="0" algn="l">
              <a:lnSpc>
                <a:spcPct val="110000"/>
              </a:lnSpc>
              <a:spcBef>
                <a:spcPts val="1000"/>
              </a:spcBef>
              <a:spcAft>
                <a:spcPts val="0"/>
              </a:spcAft>
              <a:buClr>
                <a:schemeClr val="dk1"/>
              </a:buClr>
              <a:buSzPts val="1800"/>
              <a:buChar char="•"/>
            </a:pPr>
            <a:r>
              <a:rPr b="1" lang="en-US"/>
              <a:t>Non-formal education:</a:t>
            </a:r>
            <a:br>
              <a:rPr lang="en-US"/>
            </a:br>
            <a:r>
              <a:rPr lang="en-US" u="sng"/>
              <a:t>Workshops and hobbies</a:t>
            </a:r>
            <a:r>
              <a:rPr lang="en-US"/>
              <a:t>: take part in various workshops such as cooking classes, art workshops, gardening, handicrafts, music.</a:t>
            </a:r>
            <a:br>
              <a:rPr lang="en-US"/>
            </a:br>
            <a:r>
              <a:rPr lang="en-US" u="sng"/>
              <a:t>Group activities</a:t>
            </a:r>
            <a:r>
              <a:rPr lang="en-US"/>
              <a:t>: Join groups where you can share and develop your interests, e.g. book clubs, hiking groups, chess families.</a:t>
            </a:r>
            <a:br>
              <a:rPr lang="en-US"/>
            </a:br>
            <a:endParaRPr/>
          </a:p>
          <a:p>
            <a:pPr indent="-228600" lvl="0" marL="228600" rtl="0" algn="l">
              <a:lnSpc>
                <a:spcPct val="110000"/>
              </a:lnSpc>
              <a:spcBef>
                <a:spcPts val="1000"/>
              </a:spcBef>
              <a:spcAft>
                <a:spcPts val="0"/>
              </a:spcAft>
              <a:buClr>
                <a:schemeClr val="dk1"/>
              </a:buClr>
              <a:buSzPts val="1800"/>
              <a:buChar char="•"/>
            </a:pPr>
            <a:r>
              <a:rPr b="1" lang="en-US"/>
              <a:t>Casual learning:</a:t>
            </a:r>
            <a:br>
              <a:rPr lang="en-US"/>
            </a:br>
            <a:r>
              <a:rPr lang="en-US" u="sng"/>
              <a:t>Daily activities</a:t>
            </a:r>
            <a:r>
              <a:rPr lang="en-US"/>
              <a:t>: Learn from everyday experiences such as travelling, volunteering, socializing with grandchildren, using new technologies.</a:t>
            </a:r>
            <a:br>
              <a:rPr lang="en-US"/>
            </a:br>
            <a:r>
              <a:rPr lang="en-US" u="sng"/>
              <a:t>Online resources</a:t>
            </a:r>
            <a:r>
              <a:rPr lang="en-US"/>
              <a:t>: Make use of online resources for self-learning, such as online courses, educational videos, e-books.</a:t>
            </a:r>
            <a:endParaRPr/>
          </a:p>
        </p:txBody>
      </p:sp>
      <p:sp>
        <p:nvSpPr>
          <p:cNvPr id="161" name="Google Shape;161;p6"/>
          <p:cNvSpPr/>
          <p:nvPr/>
        </p:nvSpPr>
        <p:spPr>
          <a:xfrm rot="10800000">
            <a:off x="8696640" y="-148"/>
            <a:ext cx="3495360" cy="340144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62" name="Google Shape;162;p6"/>
          <p:cNvSpPr/>
          <p:nvPr/>
        </p:nvSpPr>
        <p:spPr>
          <a:xfrm flipH="1" rot="10800000">
            <a:off x="8695889" y="-5385"/>
            <a:ext cx="3496111" cy="3401447"/>
          </a:xfrm>
          <a:custGeom>
            <a:rect b="b" l="l" r="r" t="t"/>
            <a:pathLst>
              <a:path extrusionOk="0" h="2559050" w="2559050">
                <a:moveTo>
                  <a:pt x="0" y="0"/>
                </a:moveTo>
                <a:lnTo>
                  <a:pt x="2559050" y="0"/>
                </a:lnTo>
                <a:cubicBezTo>
                  <a:pt x="2559050" y="1413324"/>
                  <a:pt x="1413324" y="2559050"/>
                  <a:pt x="0" y="2559050"/>
                </a:cubicBezTo>
                <a:close/>
              </a:path>
            </a:pathLst>
          </a:cu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pic>
        <p:nvPicPr>
          <p:cNvPr descr="High angle view of a rolled paper, brown notebook, and black notepad on a wooden table" id="163" name="Google Shape;163;p6"/>
          <p:cNvPicPr preferRelativeResize="0"/>
          <p:nvPr/>
        </p:nvPicPr>
        <p:blipFill rotWithShape="1">
          <a:blip r:embed="rId3">
            <a:alphaModFix/>
          </a:blip>
          <a:srcRect b="0" l="0" r="32591" t="0"/>
          <a:stretch/>
        </p:blipFill>
        <p:spPr>
          <a:xfrm>
            <a:off x="8696640" y="3396062"/>
            <a:ext cx="3496111" cy="3461938"/>
          </a:xfrm>
          <a:prstGeom prst="rect">
            <a:avLst/>
          </a:prstGeom>
          <a:noFill/>
          <a:ln>
            <a:noFill/>
          </a:ln>
        </p:spPr>
      </p:pic>
      <p:pic>
        <p:nvPicPr>
          <p:cNvPr id="164" name="Google Shape;164;p6"/>
          <p:cNvPicPr preferRelativeResize="0"/>
          <p:nvPr/>
        </p:nvPicPr>
        <p:blipFill rotWithShape="1">
          <a:blip r:embed="rId4">
            <a:alphaModFix/>
          </a:blip>
          <a:srcRect b="0" l="0" r="0" t="0"/>
          <a:stretch/>
        </p:blipFill>
        <p:spPr>
          <a:xfrm>
            <a:off x="8695138" y="2002274"/>
            <a:ext cx="1377815" cy="1377815"/>
          </a:xfrm>
          <a:prstGeom prst="rect">
            <a:avLst/>
          </a:prstGeom>
          <a:noFill/>
          <a:ln>
            <a:noFill/>
          </a:ln>
        </p:spPr>
      </p:pic>
      <p:pic>
        <p:nvPicPr>
          <p:cNvPr id="165" name="Google Shape;165;p6"/>
          <p:cNvPicPr preferRelativeResize="0"/>
          <p:nvPr/>
        </p:nvPicPr>
        <p:blipFill rotWithShape="1">
          <a:blip r:embed="rId5">
            <a:alphaModFix/>
          </a:blip>
          <a:srcRect b="0" l="0" r="0" t="0"/>
          <a:stretch/>
        </p:blipFill>
        <p:spPr>
          <a:xfrm>
            <a:off x="10335035" y="2846895"/>
            <a:ext cx="1570804" cy="35386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4" name="Shape 994"/>
        <p:cNvGrpSpPr/>
        <p:nvPr/>
      </p:nvGrpSpPr>
      <p:grpSpPr>
        <a:xfrm>
          <a:off x="0" y="0"/>
          <a:ext cx="0" cy="0"/>
          <a:chOff x="0" y="0"/>
          <a:chExt cx="0" cy="0"/>
        </a:xfrm>
      </p:grpSpPr>
      <p:sp>
        <p:nvSpPr>
          <p:cNvPr id="995" name="Google Shape;995;p56"/>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996" name="Google Shape;996;p56"/>
          <p:cNvSpPr/>
          <p:nvPr/>
        </p:nvSpPr>
        <p:spPr>
          <a:xfrm>
            <a:off x="0" y="3529852"/>
            <a:ext cx="6736976" cy="3328145"/>
          </a:xfrm>
          <a:prstGeom prst="rect">
            <a:avLst/>
          </a:pr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997" name="Google Shape;997;p56"/>
          <p:cNvSpPr/>
          <p:nvPr/>
        </p:nvSpPr>
        <p:spPr>
          <a:xfrm>
            <a:off x="0" y="2"/>
            <a:ext cx="3414824" cy="6864873"/>
          </a:xfrm>
          <a:custGeom>
            <a:rect b="b" l="l" r="r" t="t"/>
            <a:pathLst>
              <a:path extrusionOk="0" h="6864873" w="3414824">
                <a:moveTo>
                  <a:pt x="0" y="3376141"/>
                </a:moveTo>
                <a:lnTo>
                  <a:pt x="3414824" y="3376141"/>
                </a:lnTo>
                <a:cubicBezTo>
                  <a:pt x="3414824" y="5302914"/>
                  <a:pt x="1885955" y="6864873"/>
                  <a:pt x="0" y="6864873"/>
                </a:cubicBezTo>
                <a:close/>
                <a:moveTo>
                  <a:pt x="2" y="0"/>
                </a:moveTo>
                <a:lnTo>
                  <a:pt x="3414824" y="0"/>
                </a:lnTo>
                <a:lnTo>
                  <a:pt x="3414824" y="3376140"/>
                </a:lnTo>
                <a:lnTo>
                  <a:pt x="2" y="337614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998" name="Google Shape;998;p56"/>
          <p:cNvSpPr txBox="1"/>
          <p:nvPr>
            <p:ph type="title"/>
          </p:nvPr>
        </p:nvSpPr>
        <p:spPr>
          <a:xfrm>
            <a:off x="752476" y="1597958"/>
            <a:ext cx="2401165" cy="2491904"/>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400"/>
              <a:buFont typeface="Avenir"/>
              <a:buNone/>
            </a:pPr>
            <a:r>
              <a:rPr lang="en-US" sz="2400"/>
              <a:t>ELDERLY FOR ELDERLY PROGRAM</a:t>
            </a:r>
            <a:endParaRPr sz="2400"/>
          </a:p>
        </p:txBody>
      </p:sp>
      <p:sp>
        <p:nvSpPr>
          <p:cNvPr id="999" name="Google Shape;999;p56"/>
          <p:cNvSpPr/>
          <p:nvPr/>
        </p:nvSpPr>
        <p:spPr>
          <a:xfrm>
            <a:off x="3414823" y="-6876"/>
            <a:ext cx="8777176" cy="6871754"/>
          </a:xfrm>
          <a:custGeom>
            <a:rect b="b" l="l" r="r" t="t"/>
            <a:pathLst>
              <a:path extrusionOk="0" h="6871754" w="8777176">
                <a:moveTo>
                  <a:pt x="0" y="0"/>
                </a:moveTo>
                <a:lnTo>
                  <a:pt x="3414822" y="0"/>
                </a:lnTo>
                <a:lnTo>
                  <a:pt x="3414822" y="6875"/>
                </a:lnTo>
                <a:lnTo>
                  <a:pt x="8777176" y="6875"/>
                </a:lnTo>
                <a:lnTo>
                  <a:pt x="8777176" y="6871754"/>
                </a:lnTo>
                <a:lnTo>
                  <a:pt x="3251085" y="6871754"/>
                </a:lnTo>
                <a:lnTo>
                  <a:pt x="3251085" y="6860643"/>
                </a:lnTo>
                <a:lnTo>
                  <a:pt x="3239098" y="6860334"/>
                </a:lnTo>
                <a:cubicBezTo>
                  <a:pt x="1434808" y="6766895"/>
                  <a:pt x="0" y="5242703"/>
                  <a:pt x="0" y="3376141"/>
                </a:cubicBezTo>
                <a:lnTo>
                  <a:pt x="3251085" y="3376141"/>
                </a:lnTo>
                <a:lnTo>
                  <a:pt x="3251085" y="3376140"/>
                </a:lnTo>
                <a:lnTo>
                  <a:pt x="0" y="3376140"/>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000" name="Google Shape;1000;p56"/>
          <p:cNvSpPr/>
          <p:nvPr/>
        </p:nvSpPr>
        <p:spPr>
          <a:xfrm>
            <a:off x="3841612" y="932920"/>
            <a:ext cx="3414825" cy="4631222"/>
          </a:xfrm>
          <a:prstGeom prst="rect">
            <a:avLst/>
          </a:prstGeom>
          <a:noFill/>
          <a:ln>
            <a:noFill/>
          </a:ln>
        </p:spPr>
        <p:txBody>
          <a:bodyPr anchorCtr="0" anchor="t" bIns="45700" lIns="91425" spcFirstLastPara="1" rIns="91425" wrap="square" tIns="45700">
            <a:normAutofit/>
          </a:bodyPr>
          <a:lstStyle/>
          <a:p>
            <a:pPr indent="0" lvl="0" marL="0" marR="0" rtl="0" algn="just">
              <a:lnSpc>
                <a:spcPct val="90000"/>
              </a:lnSpc>
              <a:spcBef>
                <a:spcPts val="0"/>
              </a:spcBef>
              <a:spcAft>
                <a:spcPts val="0"/>
              </a:spcAft>
              <a:buClr>
                <a:srgbClr val="000000"/>
              </a:buClr>
              <a:buSzPts val="1800"/>
              <a:buFont typeface="Arial"/>
              <a:buNone/>
            </a:pPr>
            <a:r>
              <a:rPr b="1" i="0" lang="en-US" sz="1800" u="none" cap="none" strike="noStrike">
                <a:solidFill>
                  <a:schemeClr val="dk1"/>
                </a:solidFill>
                <a:latin typeface="Avenir"/>
                <a:ea typeface="Avenir"/>
                <a:cs typeface="Avenir"/>
                <a:sym typeface="Avenir"/>
              </a:rPr>
              <a:t>Who is the program intended for and what are its goals?</a:t>
            </a:r>
            <a:endParaRPr b="1" i="0" sz="1800" u="none" cap="none" strike="noStrike">
              <a:solidFill>
                <a:schemeClr val="dk1"/>
              </a:solidFill>
              <a:latin typeface="Avenir"/>
              <a:ea typeface="Avenir"/>
              <a:cs typeface="Avenir"/>
              <a:sym typeface="Avenir"/>
            </a:endParaRPr>
          </a:p>
          <a:p>
            <a:pPr indent="0" lvl="0" marL="0" marR="0" rtl="0" algn="just">
              <a:lnSpc>
                <a:spcPct val="90000"/>
              </a:lnSpc>
              <a:spcBef>
                <a:spcPts val="600"/>
              </a:spcBef>
              <a:spcAft>
                <a:spcPts val="0"/>
              </a:spcAft>
              <a:buClr>
                <a:srgbClr val="000000"/>
              </a:buClr>
              <a:buSzPts val="1800"/>
              <a:buFont typeface="Arial"/>
              <a:buNone/>
            </a:pPr>
            <a:r>
              <a:rPr b="0" i="0" lang="en-US" sz="1800" u="none" cap="none" strike="noStrike">
                <a:solidFill>
                  <a:schemeClr val="dk1"/>
                </a:solidFill>
                <a:latin typeface="Avenir"/>
                <a:ea typeface="Avenir"/>
                <a:cs typeface="Avenir"/>
                <a:sym typeface="Avenir"/>
              </a:rPr>
              <a:t>The program is aimed at everyone over 69, regardless of whether they are members of a pensioner's association or not, and they live in their own households. </a:t>
            </a:r>
            <a:endParaRPr b="0" i="0" sz="1800" u="none" cap="none" strike="noStrike">
              <a:solidFill>
                <a:schemeClr val="dk1"/>
              </a:solidFill>
              <a:latin typeface="Avenir"/>
              <a:ea typeface="Avenir"/>
              <a:cs typeface="Avenir"/>
              <a:sym typeface="Avenir"/>
            </a:endParaRPr>
          </a:p>
          <a:p>
            <a:pPr indent="0" lvl="0" marL="0" marR="0" rtl="0" algn="just">
              <a:lnSpc>
                <a:spcPct val="90000"/>
              </a:lnSpc>
              <a:spcBef>
                <a:spcPts val="600"/>
              </a:spcBef>
              <a:spcAft>
                <a:spcPts val="0"/>
              </a:spcAft>
              <a:buClr>
                <a:srgbClr val="000000"/>
              </a:buClr>
              <a:buSzPts val="1800"/>
              <a:buFont typeface="Arial"/>
              <a:buNone/>
            </a:pPr>
            <a:r>
              <a:rPr b="0" i="0" lang="en-US" sz="1800" u="none" cap="none" strike="noStrike">
                <a:solidFill>
                  <a:schemeClr val="dk1"/>
                </a:solidFill>
                <a:latin typeface="Avenir"/>
                <a:ea typeface="Avenir"/>
                <a:cs typeface="Avenir"/>
                <a:sym typeface="Avenir"/>
              </a:rPr>
              <a:t>The purpose of the program is to learn about the quality of life of the elderly and their needs for help and services, with the goal of enabling them to live independently in their home environment as long as possible with organized help.</a:t>
            </a:r>
            <a:endParaRPr b="0" i="0" sz="1800" u="none" cap="none" strike="noStrike">
              <a:solidFill>
                <a:schemeClr val="dk1"/>
              </a:solidFill>
              <a:latin typeface="Avenir"/>
              <a:ea typeface="Avenir"/>
              <a:cs typeface="Avenir"/>
              <a:sym typeface="Avenir"/>
            </a:endParaRPr>
          </a:p>
          <a:p>
            <a:pPr indent="0" lvl="0" marL="0" marR="0" rtl="0" algn="l">
              <a:lnSpc>
                <a:spcPct val="90000"/>
              </a:lnSpc>
              <a:spcBef>
                <a:spcPts val="600"/>
              </a:spcBef>
              <a:spcAft>
                <a:spcPts val="0"/>
              </a:spcAft>
              <a:buClr>
                <a:srgbClr val="000000"/>
              </a:buClr>
              <a:buSzPts val="1098"/>
              <a:buFont typeface="Arial"/>
              <a:buNone/>
            </a:pPr>
            <a:r>
              <a:t/>
            </a:r>
            <a:endParaRPr b="0" i="0" sz="1098" u="none" cap="none" strike="noStrike">
              <a:solidFill>
                <a:schemeClr val="dk1"/>
              </a:solidFill>
              <a:latin typeface="Avenir"/>
              <a:ea typeface="Avenir"/>
              <a:cs typeface="Avenir"/>
              <a:sym typeface="Avenir"/>
            </a:endParaRPr>
          </a:p>
          <a:p>
            <a:pPr indent="0" lvl="0" marL="0" marR="0" rtl="0" algn="l">
              <a:lnSpc>
                <a:spcPct val="90000"/>
              </a:lnSpc>
              <a:spcBef>
                <a:spcPts val="60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sp>
        <p:nvSpPr>
          <p:cNvPr id="1001" name="Google Shape;1001;p56"/>
          <p:cNvSpPr txBox="1"/>
          <p:nvPr/>
        </p:nvSpPr>
        <p:spPr>
          <a:xfrm>
            <a:off x="7683225" y="393078"/>
            <a:ext cx="3902204" cy="62016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venir"/>
                <a:ea typeface="Avenir"/>
                <a:cs typeface="Avenir"/>
                <a:sym typeface="Avenir"/>
              </a:rPr>
              <a:t>Objectives of the program:</a:t>
            </a:r>
            <a:endParaRPr b="0" i="0" sz="1600" u="none" cap="none" strike="noStrike">
              <a:solidFill>
                <a:schemeClr val="dk1"/>
              </a:solidFill>
              <a:latin typeface="Avenir"/>
              <a:ea typeface="Avenir"/>
              <a:cs typeface="Avenir"/>
              <a:sym typeface="Avenir"/>
            </a:endParaRPr>
          </a:p>
          <a:p>
            <a:pPr indent="-342900" lvl="0" marL="342900" marR="0" rtl="0" algn="just">
              <a:lnSpc>
                <a:spcPct val="100000"/>
              </a:lnSpc>
              <a:spcBef>
                <a:spcPts val="600"/>
              </a:spcBef>
              <a:spcAft>
                <a:spcPts val="0"/>
              </a:spcAft>
              <a:buClr>
                <a:schemeClr val="dk1"/>
              </a:buClr>
              <a:buSzPts val="1600"/>
              <a:buFont typeface="Avenir"/>
              <a:buAutoNum type="arabicPeriod"/>
            </a:pPr>
            <a:r>
              <a:rPr b="0" i="0" lang="en-US" sz="1600" u="none" cap="none" strike="noStrike">
                <a:solidFill>
                  <a:schemeClr val="dk1"/>
                </a:solidFill>
                <a:latin typeface="Avenir"/>
                <a:ea typeface="Avenir"/>
                <a:cs typeface="Avenir"/>
                <a:sym typeface="Avenir"/>
              </a:rPr>
              <a:t>Mobilize the elderly in activities to help the elderly (obtain and retain as many suitable elderly volunteers as possible)</a:t>
            </a:r>
            <a:endParaRPr b="0" i="0" sz="1600" u="none" cap="none" strike="noStrike">
              <a:solidFill>
                <a:schemeClr val="dk1"/>
              </a:solidFill>
              <a:latin typeface="Avenir"/>
              <a:ea typeface="Avenir"/>
              <a:cs typeface="Avenir"/>
              <a:sym typeface="Avenir"/>
            </a:endParaRPr>
          </a:p>
          <a:p>
            <a:pPr indent="-342900" lvl="0" marL="342900" marR="0" rtl="0" algn="just">
              <a:lnSpc>
                <a:spcPct val="100000"/>
              </a:lnSpc>
              <a:spcBef>
                <a:spcPts val="600"/>
              </a:spcBef>
              <a:spcAft>
                <a:spcPts val="0"/>
              </a:spcAft>
              <a:buClr>
                <a:schemeClr val="dk1"/>
              </a:buClr>
              <a:buSzPts val="1600"/>
              <a:buFont typeface="Avenir"/>
              <a:buAutoNum type="arabicPeriod"/>
            </a:pPr>
            <a:r>
              <a:rPr b="0" i="0" lang="en-US" sz="1600" u="none" cap="none" strike="noStrike">
                <a:solidFill>
                  <a:schemeClr val="dk1"/>
                </a:solidFill>
                <a:latin typeface="Avenir"/>
                <a:ea typeface="Avenir"/>
                <a:cs typeface="Avenir"/>
                <a:sym typeface="Avenir"/>
              </a:rPr>
              <a:t>Find out the needs of people over 69     years of age who live at home for assistance in everyday life (with the help of a questionnaire)</a:t>
            </a:r>
            <a:endParaRPr b="0" i="0" sz="1600" u="none" cap="none" strike="noStrike">
              <a:solidFill>
                <a:schemeClr val="dk1"/>
              </a:solidFill>
              <a:latin typeface="Avenir"/>
              <a:ea typeface="Avenir"/>
              <a:cs typeface="Avenir"/>
              <a:sym typeface="Avenir"/>
            </a:endParaRPr>
          </a:p>
          <a:p>
            <a:pPr indent="-342900" lvl="0" marL="342900" marR="0" rtl="0" algn="just">
              <a:lnSpc>
                <a:spcPct val="100000"/>
              </a:lnSpc>
              <a:spcBef>
                <a:spcPts val="600"/>
              </a:spcBef>
              <a:spcAft>
                <a:spcPts val="0"/>
              </a:spcAft>
              <a:buClr>
                <a:schemeClr val="dk1"/>
              </a:buClr>
              <a:buSzPts val="1600"/>
              <a:buFont typeface="Avenir"/>
              <a:buAutoNum type="arabicPeriod"/>
            </a:pPr>
            <a:r>
              <a:rPr b="0" i="0" lang="en-US" sz="1600" u="none" cap="none" strike="noStrike">
                <a:solidFill>
                  <a:schemeClr val="dk1"/>
                </a:solidFill>
                <a:latin typeface="Avenir"/>
                <a:ea typeface="Avenir"/>
                <a:cs typeface="Avenir"/>
                <a:sym typeface="Avenir"/>
              </a:rPr>
              <a:t>To improve the quality of life of the elderly (with the help of a questionnaire)</a:t>
            </a:r>
            <a:endParaRPr b="0" i="0" sz="1600" u="none" cap="none" strike="noStrike">
              <a:solidFill>
                <a:schemeClr val="dk1"/>
              </a:solidFill>
              <a:latin typeface="Avenir"/>
              <a:ea typeface="Avenir"/>
              <a:cs typeface="Avenir"/>
              <a:sym typeface="Avenir"/>
            </a:endParaRPr>
          </a:p>
          <a:p>
            <a:pPr indent="0" lvl="0" marL="0" marR="0" rtl="0" algn="just">
              <a:lnSpc>
                <a:spcPct val="100000"/>
              </a:lnSpc>
              <a:spcBef>
                <a:spcPts val="600"/>
              </a:spcBef>
              <a:spcAft>
                <a:spcPts val="0"/>
              </a:spcAft>
              <a:buClr>
                <a:srgbClr val="000000"/>
              </a:buClr>
              <a:buSzPts val="1600"/>
              <a:buFont typeface="Arial"/>
              <a:buNone/>
            </a:pPr>
            <a:r>
              <a:rPr b="0" i="0" lang="en-US" sz="1600" u="none" cap="none" strike="noStrike">
                <a:solidFill>
                  <a:schemeClr val="dk1"/>
                </a:solidFill>
                <a:latin typeface="Avenir"/>
                <a:ea typeface="Avenir"/>
                <a:cs typeface="Avenir"/>
                <a:sym typeface="Avenir"/>
              </a:rPr>
              <a:t>3.1. The user stays in his environment as long as possible</a:t>
            </a:r>
            <a:endParaRPr b="0" i="0" sz="1600" u="none" cap="none" strike="noStrike">
              <a:solidFill>
                <a:schemeClr val="dk1"/>
              </a:solidFill>
              <a:latin typeface="Avenir"/>
              <a:ea typeface="Avenir"/>
              <a:cs typeface="Avenir"/>
              <a:sym typeface="Avenir"/>
            </a:endParaRPr>
          </a:p>
          <a:p>
            <a:pPr indent="0" lvl="0" marL="0" marR="0" rtl="0" algn="just">
              <a:lnSpc>
                <a:spcPct val="100000"/>
              </a:lnSpc>
              <a:spcBef>
                <a:spcPts val="600"/>
              </a:spcBef>
              <a:spcAft>
                <a:spcPts val="0"/>
              </a:spcAft>
              <a:buClr>
                <a:srgbClr val="000000"/>
              </a:buClr>
              <a:buSzPts val="1600"/>
              <a:buFont typeface="Arial"/>
              <a:buNone/>
            </a:pPr>
            <a:r>
              <a:rPr b="0" i="0" lang="en-US" sz="1600" u="none" cap="none" strike="noStrike">
                <a:solidFill>
                  <a:schemeClr val="dk1"/>
                </a:solidFill>
                <a:latin typeface="Avenir"/>
                <a:ea typeface="Avenir"/>
                <a:cs typeface="Avenir"/>
                <a:sym typeface="Avenir"/>
              </a:rPr>
              <a:t>3.2. Reducing social exclusion</a:t>
            </a:r>
            <a:endParaRPr b="0" i="0" sz="1600" u="none" cap="none" strike="noStrike">
              <a:solidFill>
                <a:schemeClr val="dk1"/>
              </a:solidFill>
              <a:latin typeface="Avenir"/>
              <a:ea typeface="Avenir"/>
              <a:cs typeface="Avenir"/>
              <a:sym typeface="Avenir"/>
            </a:endParaRPr>
          </a:p>
          <a:p>
            <a:pPr indent="0" lvl="0" marL="0" marR="0" rtl="0" algn="just">
              <a:lnSpc>
                <a:spcPct val="100000"/>
              </a:lnSpc>
              <a:spcBef>
                <a:spcPts val="600"/>
              </a:spcBef>
              <a:spcAft>
                <a:spcPts val="0"/>
              </a:spcAft>
              <a:buClr>
                <a:srgbClr val="000000"/>
              </a:buClr>
              <a:buSzPts val="1600"/>
              <a:buFont typeface="Arial"/>
              <a:buNone/>
            </a:pPr>
            <a:r>
              <a:rPr b="0" i="0" lang="en-US" sz="1600" u="none" cap="none" strike="noStrike">
                <a:solidFill>
                  <a:schemeClr val="dk1"/>
                </a:solidFill>
                <a:latin typeface="Avenir"/>
                <a:ea typeface="Avenir"/>
                <a:cs typeface="Avenir"/>
                <a:sym typeface="Avenir"/>
              </a:rPr>
              <a:t>3.3. Better user information</a:t>
            </a:r>
            <a:endParaRPr b="0" i="0" sz="1600" u="none" cap="none" strike="noStrike">
              <a:solidFill>
                <a:schemeClr val="dk1"/>
              </a:solidFill>
              <a:latin typeface="Avenir"/>
              <a:ea typeface="Avenir"/>
              <a:cs typeface="Avenir"/>
              <a:sym typeface="Avenir"/>
            </a:endParaRPr>
          </a:p>
          <a:p>
            <a:pPr indent="0" lvl="0" marL="0" marR="0" rtl="0" algn="just">
              <a:lnSpc>
                <a:spcPct val="100000"/>
              </a:lnSpc>
              <a:spcBef>
                <a:spcPts val="600"/>
              </a:spcBef>
              <a:spcAft>
                <a:spcPts val="0"/>
              </a:spcAft>
              <a:buClr>
                <a:srgbClr val="000000"/>
              </a:buClr>
              <a:buSzPts val="1600"/>
              <a:buFont typeface="Arial"/>
              <a:buNone/>
            </a:pPr>
            <a:r>
              <a:rPr b="0" i="0" lang="en-US" sz="1600" u="none" cap="none" strike="noStrike">
                <a:solidFill>
                  <a:schemeClr val="dk1"/>
                </a:solidFill>
                <a:latin typeface="Avenir"/>
                <a:ea typeface="Avenir"/>
                <a:cs typeface="Avenir"/>
                <a:sym typeface="Avenir"/>
              </a:rPr>
              <a:t>3.4. Satisfying the expressed needs of the user</a:t>
            </a:r>
            <a:endParaRPr b="0" i="0" sz="1600" u="none" cap="none" strike="noStrike">
              <a:solidFill>
                <a:schemeClr val="dk1"/>
              </a:solidFill>
              <a:latin typeface="Avenir"/>
              <a:ea typeface="Avenir"/>
              <a:cs typeface="Avenir"/>
              <a:sym typeface="Avenir"/>
            </a:endParaRPr>
          </a:p>
          <a:p>
            <a:pPr indent="0" lvl="0" marL="0" marR="0" rtl="0" algn="just">
              <a:lnSpc>
                <a:spcPct val="100000"/>
              </a:lnSpc>
              <a:spcBef>
                <a:spcPts val="600"/>
              </a:spcBef>
              <a:spcAft>
                <a:spcPts val="0"/>
              </a:spcAft>
              <a:buClr>
                <a:srgbClr val="000000"/>
              </a:buClr>
              <a:buSzPts val="1600"/>
              <a:buFont typeface="Arial"/>
              <a:buNone/>
            </a:pPr>
            <a:r>
              <a:rPr b="0" i="0" lang="en-US" sz="1600" u="none" cap="none" strike="noStrike">
                <a:solidFill>
                  <a:schemeClr val="dk1"/>
                </a:solidFill>
                <a:latin typeface="Avenir"/>
                <a:ea typeface="Avenir"/>
                <a:cs typeface="Avenir"/>
                <a:sym typeface="Avenir"/>
              </a:rPr>
              <a:t>3.5. Contribution to the co-design of services/possibility of co-design of the program</a:t>
            </a:r>
            <a:endParaRPr b="0" i="0" sz="1600" u="none" cap="none" strike="noStrike">
              <a:solidFill>
                <a:schemeClr val="dk1"/>
              </a:solidFill>
              <a:latin typeface="Avenir"/>
              <a:ea typeface="Avenir"/>
              <a:cs typeface="Avenir"/>
              <a:sym typeface="Avenir"/>
            </a:endParaRPr>
          </a:p>
          <a:p>
            <a:pPr indent="0" lvl="0" marL="0" marR="0" rtl="0" algn="just">
              <a:lnSpc>
                <a:spcPct val="100000"/>
              </a:lnSpc>
              <a:spcBef>
                <a:spcPts val="600"/>
              </a:spcBef>
              <a:spcAft>
                <a:spcPts val="0"/>
              </a:spcAft>
              <a:buClr>
                <a:srgbClr val="000000"/>
              </a:buClr>
              <a:buSzPts val="1600"/>
              <a:buFont typeface="Arial"/>
              <a:buNone/>
            </a:pPr>
            <a:r>
              <a:rPr b="0" i="0" lang="en-US" sz="1600" u="none" cap="none" strike="noStrike">
                <a:solidFill>
                  <a:schemeClr val="dk1"/>
                </a:solidFill>
                <a:latin typeface="Avenir"/>
                <a:ea typeface="Avenir"/>
                <a:cs typeface="Avenir"/>
                <a:sym typeface="Avenir"/>
              </a:rPr>
              <a:t>3.6. User satisfaction with the program</a:t>
            </a:r>
            <a:endParaRPr b="0" i="0" sz="1600" u="none" cap="none" strike="noStrike">
              <a:solidFill>
                <a:schemeClr val="dk1"/>
              </a:solidFill>
              <a:latin typeface="Avenir"/>
              <a:ea typeface="Avenir"/>
              <a:cs typeface="Avenir"/>
              <a:sym typeface="Avenir"/>
            </a:endParaRPr>
          </a:p>
        </p:txBody>
      </p:sp>
      <p:sp>
        <p:nvSpPr>
          <p:cNvPr id="1002" name="Google Shape;1002;p56"/>
          <p:cNvSpPr txBox="1"/>
          <p:nvPr/>
        </p:nvSpPr>
        <p:spPr>
          <a:xfrm>
            <a:off x="0" y="4906099"/>
            <a:ext cx="2819511"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venir"/>
                <a:ea typeface="Avenir"/>
                <a:cs typeface="Avenir"/>
                <a:sym typeface="Avenir"/>
              </a:rPr>
              <a:t>https://zdus-zveza.si/wp-content/uploads/2021/12/Polo%C5%BEaj_starej%C5%A1ih_skozi_program_Starej%C5%A1i_za_starej%C5%A1e.pdf</a:t>
            </a:r>
            <a:endParaRPr b="0" i="0" sz="1400" u="none" cap="none" strike="noStrike">
              <a:solidFill>
                <a:srgbClr val="000000"/>
              </a:solidFill>
              <a:latin typeface="Arial"/>
              <a:ea typeface="Arial"/>
              <a:cs typeface="Arial"/>
              <a:sym typeface="Arial"/>
            </a:endParaRPr>
          </a:p>
        </p:txBody>
      </p:sp>
      <p:sp>
        <p:nvSpPr>
          <p:cNvPr id="1003" name="Google Shape;1003;p56"/>
          <p:cNvSpPr txBox="1"/>
          <p:nvPr/>
        </p:nvSpPr>
        <p:spPr>
          <a:xfrm>
            <a:off x="92671" y="2882435"/>
            <a:ext cx="2621885" cy="18158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venir"/>
                <a:ea typeface="Avenir"/>
                <a:cs typeface="Avenir"/>
                <a:sym typeface="Avenir"/>
              </a:rPr>
              <a:t>Implemented by: Federation of Pensioners' Associations of Spodnje Podravje</a:t>
            </a:r>
            <a:endParaRPr b="0" i="0" sz="1400" u="none" cap="none" strike="noStrike">
              <a:solidFill>
                <a:schemeClr val="dk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venir"/>
                <a:ea typeface="Avenir"/>
                <a:cs typeface="Avenir"/>
                <a:sym typeface="Avenir"/>
              </a:rPr>
              <a:t>Čučkova Street 1,2250 Ptuj, Slovenia, EU</a:t>
            </a:r>
            <a:endParaRPr b="0" i="0" sz="1400" u="none" cap="none" strike="noStrike">
              <a:solidFill>
                <a:schemeClr val="dk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venir"/>
                <a:ea typeface="Avenir"/>
                <a:cs typeface="Avenir"/>
                <a:sym typeface="Avenir"/>
              </a:rPr>
              <a:t>CONTACT INFORMATION:</a:t>
            </a:r>
            <a:endParaRPr b="0" i="0" sz="1400" u="none" cap="none" strike="noStrike">
              <a:solidFill>
                <a:schemeClr val="dk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venir"/>
                <a:ea typeface="Avenir"/>
                <a:cs typeface="Avenir"/>
                <a:sym typeface="Avenir"/>
              </a:rPr>
              <a:t>Phone: 02 772 88 61</a:t>
            </a:r>
            <a:endParaRPr b="0" i="0" sz="1400" u="none" cap="none" strike="noStrike">
              <a:solidFill>
                <a:schemeClr val="dk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venir"/>
                <a:ea typeface="Avenir"/>
                <a:cs typeface="Avenir"/>
                <a:sym typeface="Avenir"/>
              </a:rPr>
              <a:t>Email: pzduptuj@siol.net</a:t>
            </a:r>
            <a:endParaRPr b="0" i="0" sz="1400" u="none" cap="none" strike="noStrike">
              <a:solidFill>
                <a:schemeClr val="dk1"/>
              </a:solidFill>
              <a:latin typeface="Avenir"/>
              <a:ea typeface="Avenir"/>
              <a:cs typeface="Avenir"/>
              <a:sym typeface="Avenir"/>
            </a:endParaRPr>
          </a:p>
        </p:txBody>
      </p:sp>
      <p:pic>
        <p:nvPicPr>
          <p:cNvPr id="1004" name="Google Shape;1004;p56"/>
          <p:cNvPicPr preferRelativeResize="0"/>
          <p:nvPr/>
        </p:nvPicPr>
        <p:blipFill rotWithShape="1">
          <a:blip r:embed="rId3">
            <a:alphaModFix/>
          </a:blip>
          <a:srcRect b="0" l="0" r="0" t="0"/>
          <a:stretch/>
        </p:blipFill>
        <p:spPr>
          <a:xfrm>
            <a:off x="0" y="-3"/>
            <a:ext cx="1377815" cy="1377815"/>
          </a:xfrm>
          <a:prstGeom prst="rect">
            <a:avLst/>
          </a:prstGeom>
          <a:noFill/>
          <a:ln>
            <a:noFill/>
          </a:ln>
        </p:spPr>
      </p:pic>
      <p:pic>
        <p:nvPicPr>
          <p:cNvPr id="1005" name="Google Shape;1005;p56"/>
          <p:cNvPicPr preferRelativeResize="0"/>
          <p:nvPr/>
        </p:nvPicPr>
        <p:blipFill rotWithShape="1">
          <a:blip r:embed="rId4">
            <a:alphaModFix/>
          </a:blip>
          <a:srcRect b="0" l="0" r="0" t="0"/>
          <a:stretch/>
        </p:blipFill>
        <p:spPr>
          <a:xfrm>
            <a:off x="2637517" y="6171495"/>
            <a:ext cx="1554615" cy="3535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p57"/>
          <p:cNvSpPr txBox="1"/>
          <p:nvPr>
            <p:ph idx="1" type="body"/>
          </p:nvPr>
        </p:nvSpPr>
        <p:spPr>
          <a:xfrm>
            <a:off x="1077362" y="2227809"/>
            <a:ext cx="4942438" cy="3949154"/>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20000"/>
              </a:lnSpc>
              <a:spcBef>
                <a:spcPts val="0"/>
              </a:spcBef>
              <a:spcAft>
                <a:spcPts val="0"/>
              </a:spcAft>
              <a:buClr>
                <a:schemeClr val="dk1"/>
              </a:buClr>
              <a:buSzPct val="100000"/>
              <a:buNone/>
            </a:pPr>
            <a:r>
              <a:rPr b="1" lang="en-US"/>
              <a:t>Program funding</a:t>
            </a:r>
            <a:endParaRPr b="1"/>
          </a:p>
          <a:p>
            <a:pPr indent="-228600" lvl="0" marL="228600" rtl="0" algn="l">
              <a:lnSpc>
                <a:spcPct val="120000"/>
              </a:lnSpc>
              <a:spcBef>
                <a:spcPts val="1000"/>
              </a:spcBef>
              <a:spcAft>
                <a:spcPts val="0"/>
              </a:spcAft>
              <a:buClr>
                <a:schemeClr val="dk1"/>
              </a:buClr>
              <a:buSzPct val="100000"/>
              <a:buChar char="•"/>
            </a:pPr>
            <a:r>
              <a:rPr lang="en-US"/>
              <a:t>Ministry of Labor, Family, Social Affairs and Equal Opportunities (MDDSZ)</a:t>
            </a:r>
            <a:endParaRPr/>
          </a:p>
          <a:p>
            <a:pPr indent="-228600" lvl="0" marL="228600" rtl="0" algn="l">
              <a:lnSpc>
                <a:spcPct val="120000"/>
              </a:lnSpc>
              <a:spcBef>
                <a:spcPts val="1000"/>
              </a:spcBef>
              <a:spcAft>
                <a:spcPts val="0"/>
              </a:spcAft>
              <a:buClr>
                <a:schemeClr val="dk1"/>
              </a:buClr>
              <a:buSzPct val="100000"/>
              <a:buChar char="•"/>
            </a:pPr>
            <a:r>
              <a:rPr lang="en-US"/>
              <a:t>Foundation for Financing Disability and Humanitarian Organizations (FIHO)</a:t>
            </a:r>
            <a:endParaRPr/>
          </a:p>
          <a:p>
            <a:pPr indent="0" lvl="0" marL="0" rtl="0" algn="l">
              <a:lnSpc>
                <a:spcPct val="120000"/>
              </a:lnSpc>
              <a:spcBef>
                <a:spcPts val="1000"/>
              </a:spcBef>
              <a:spcAft>
                <a:spcPts val="0"/>
              </a:spcAft>
              <a:buClr>
                <a:schemeClr val="dk1"/>
              </a:buClr>
              <a:buSzPct val="100000"/>
              <a:buNone/>
            </a:pPr>
            <a:r>
              <a:rPr lang="en-US"/>
              <a:t>= 2/3 of the cost</a:t>
            </a:r>
            <a:endParaRPr/>
          </a:p>
          <a:p>
            <a:pPr indent="-228600" lvl="0" marL="228600" rtl="0" algn="l">
              <a:lnSpc>
                <a:spcPct val="120000"/>
              </a:lnSpc>
              <a:spcBef>
                <a:spcPts val="1000"/>
              </a:spcBef>
              <a:spcAft>
                <a:spcPts val="0"/>
              </a:spcAft>
              <a:buClr>
                <a:schemeClr val="dk1"/>
              </a:buClr>
              <a:buSzPct val="100000"/>
              <a:buChar char="•"/>
            </a:pPr>
            <a:r>
              <a:rPr lang="en-US"/>
              <a:t>1/3 of the costs are covered by donors and sponsors</a:t>
            </a:r>
            <a:endParaRPr/>
          </a:p>
        </p:txBody>
      </p:sp>
      <p:sp>
        <p:nvSpPr>
          <p:cNvPr id="1011" name="Google Shape;1011;p57"/>
          <p:cNvSpPr txBox="1"/>
          <p:nvPr>
            <p:ph idx="2" type="body"/>
          </p:nvPr>
        </p:nvSpPr>
        <p:spPr>
          <a:xfrm>
            <a:off x="6259373" y="1329593"/>
            <a:ext cx="4855265" cy="3949153"/>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20000"/>
              </a:lnSpc>
              <a:spcBef>
                <a:spcPts val="0"/>
              </a:spcBef>
              <a:spcAft>
                <a:spcPts val="0"/>
              </a:spcAft>
              <a:buClr>
                <a:schemeClr val="dk1"/>
              </a:buClr>
              <a:buSzPct val="100000"/>
              <a:buNone/>
            </a:pPr>
            <a:r>
              <a:rPr b="1" lang="en-US"/>
              <a:t>References</a:t>
            </a:r>
            <a:endParaRPr b="1"/>
          </a:p>
          <a:p>
            <a:pPr indent="0" lvl="0" marL="0" rtl="0" algn="just">
              <a:lnSpc>
                <a:spcPct val="120000"/>
              </a:lnSpc>
              <a:spcBef>
                <a:spcPts val="1000"/>
              </a:spcBef>
              <a:spcAft>
                <a:spcPts val="0"/>
              </a:spcAft>
              <a:buClr>
                <a:schemeClr val="dk1"/>
              </a:buClr>
              <a:buSzPct val="100000"/>
              <a:buNone/>
            </a:pPr>
            <a:r>
              <a:rPr lang="en-US"/>
              <a:t>The program is accepted in Slovenia as an important contribution of the elderly to improving the quality of life of their peers. It is supported by most mayors, many other non-governmental organizations and state services.</a:t>
            </a:r>
            <a:endParaRPr/>
          </a:p>
          <a:p>
            <a:pPr indent="0" lvl="0" marL="0" rtl="0" algn="just">
              <a:lnSpc>
                <a:spcPct val="120000"/>
              </a:lnSpc>
              <a:spcBef>
                <a:spcPts val="1000"/>
              </a:spcBef>
              <a:spcAft>
                <a:spcPts val="0"/>
              </a:spcAft>
              <a:buClr>
                <a:schemeClr val="dk1"/>
              </a:buClr>
              <a:buSzPct val="100000"/>
              <a:buNone/>
            </a:pPr>
            <a:r>
              <a:rPr lang="en-US"/>
              <a:t>They have collected 84 supporting opinions from centers for social work, municipalities, local and district communities, homes for the elderly, regional and local organizations of the Red Cross and Caritas, patronage services, even the police.</a:t>
            </a:r>
            <a:endParaRPr/>
          </a:p>
          <a:p>
            <a:pPr indent="0" lvl="0" marL="0" rtl="0" algn="just">
              <a:lnSpc>
                <a:spcPct val="120000"/>
              </a:lnSpc>
              <a:spcBef>
                <a:spcPts val="1000"/>
              </a:spcBef>
              <a:spcAft>
                <a:spcPts val="0"/>
              </a:spcAft>
              <a:buClr>
                <a:schemeClr val="dk1"/>
              </a:buClr>
              <a:buSzPct val="100000"/>
              <a:buNone/>
            </a:pPr>
            <a:r>
              <a:rPr lang="en-US"/>
              <a:t>In its report on the implementation of the National Social Security Program to the European Commission, the Ministry of Health and Welfare cited this program as one of the best good practice programs in Slovenia, which really reaches the direct user.</a:t>
            </a:r>
            <a:endParaRPr/>
          </a:p>
        </p:txBody>
      </p:sp>
      <p:pic>
        <p:nvPicPr>
          <p:cNvPr id="1012" name="Google Shape;1012;p57"/>
          <p:cNvPicPr preferRelativeResize="0"/>
          <p:nvPr/>
        </p:nvPicPr>
        <p:blipFill rotWithShape="1">
          <a:blip r:embed="rId3">
            <a:alphaModFix/>
          </a:blip>
          <a:srcRect b="0" l="0" r="0" t="0"/>
          <a:stretch/>
        </p:blipFill>
        <p:spPr>
          <a:xfrm>
            <a:off x="10814185" y="0"/>
            <a:ext cx="1377815" cy="1377815"/>
          </a:xfrm>
          <a:prstGeom prst="rect">
            <a:avLst/>
          </a:prstGeom>
          <a:noFill/>
          <a:ln>
            <a:noFill/>
          </a:ln>
        </p:spPr>
      </p:pic>
      <p:pic>
        <p:nvPicPr>
          <p:cNvPr id="1013" name="Google Shape;1013;p57"/>
          <p:cNvPicPr preferRelativeResize="0"/>
          <p:nvPr/>
        </p:nvPicPr>
        <p:blipFill rotWithShape="1">
          <a:blip r:embed="rId4">
            <a:alphaModFix/>
          </a:blip>
          <a:srcRect b="0" l="0" r="0" t="0"/>
          <a:stretch/>
        </p:blipFill>
        <p:spPr>
          <a:xfrm>
            <a:off x="10637385" y="6353619"/>
            <a:ext cx="1554615" cy="35359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7" name="Shape 1017"/>
        <p:cNvGrpSpPr/>
        <p:nvPr/>
      </p:nvGrpSpPr>
      <p:grpSpPr>
        <a:xfrm>
          <a:off x="0" y="0"/>
          <a:ext cx="0" cy="0"/>
          <a:chOff x="0" y="0"/>
          <a:chExt cx="0" cy="0"/>
        </a:xfrm>
      </p:grpSpPr>
      <p:sp>
        <p:nvSpPr>
          <p:cNvPr id="1018" name="Google Shape;1018;p5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019" name="Google Shape;1019;p58"/>
          <p:cNvSpPr txBox="1"/>
          <p:nvPr>
            <p:ph type="title"/>
          </p:nvPr>
        </p:nvSpPr>
        <p:spPr>
          <a:xfrm>
            <a:off x="1077362" y="720435"/>
            <a:ext cx="6608086" cy="1507375"/>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Ethics code of volunteering</a:t>
            </a:r>
            <a:endParaRPr/>
          </a:p>
        </p:txBody>
      </p:sp>
      <p:sp>
        <p:nvSpPr>
          <p:cNvPr id="1020" name="Google Shape;1020;p58"/>
          <p:cNvSpPr txBox="1"/>
          <p:nvPr>
            <p:ph idx="1" type="body"/>
          </p:nvPr>
        </p:nvSpPr>
        <p:spPr>
          <a:xfrm>
            <a:off x="1077362" y="2434974"/>
            <a:ext cx="6608086" cy="3505855"/>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1800"/>
              <a:buChar char="•"/>
            </a:pPr>
            <a:r>
              <a:rPr lang="en-US"/>
              <a:t>The code of ethics of organized volunteering binds all volunteers and volunteer organizations. The Code presents the basic guidelines and minimum standards that volunteers and volunteer organizations should follow in their work.</a:t>
            </a:r>
            <a:endParaRPr/>
          </a:p>
        </p:txBody>
      </p:sp>
      <p:sp>
        <p:nvSpPr>
          <p:cNvPr id="1021" name="Google Shape;1021;p58"/>
          <p:cNvSpPr/>
          <p:nvPr/>
        </p:nvSpPr>
        <p:spPr>
          <a:xfrm>
            <a:off x="8707925" y="3401303"/>
            <a:ext cx="3485994" cy="345669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022" name="Google Shape;1022;p58"/>
          <p:cNvSpPr/>
          <p:nvPr/>
        </p:nvSpPr>
        <p:spPr>
          <a:xfrm rot="10800000">
            <a:off x="8707923" y="-131"/>
            <a:ext cx="3488653" cy="3406192"/>
          </a:xfrm>
          <a:prstGeom prst="rect">
            <a:avLst/>
          </a:pr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023" name="Google Shape;1023;p58"/>
          <p:cNvSpPr/>
          <p:nvPr/>
        </p:nvSpPr>
        <p:spPr>
          <a:xfrm flipH="1">
            <a:off x="8707925" y="3406925"/>
            <a:ext cx="3485990" cy="3451076"/>
          </a:xfrm>
          <a:custGeom>
            <a:rect b="b" l="l" r="r" t="t"/>
            <a:pathLst>
              <a:path extrusionOk="0" h="2559050" w="2559050">
                <a:moveTo>
                  <a:pt x="0" y="0"/>
                </a:moveTo>
                <a:lnTo>
                  <a:pt x="2559050" y="0"/>
                </a:lnTo>
                <a:cubicBezTo>
                  <a:pt x="2559050" y="1413324"/>
                  <a:pt x="1413324" y="2559050"/>
                  <a:pt x="0" y="255905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sp>
        <p:nvSpPr>
          <p:cNvPr id="1024" name="Google Shape;1024;p58"/>
          <p:cNvSpPr/>
          <p:nvPr/>
        </p:nvSpPr>
        <p:spPr>
          <a:xfrm rot="-5400000">
            <a:off x="8749175" y="-41251"/>
            <a:ext cx="3417103" cy="3499599"/>
          </a:xfrm>
          <a:custGeom>
            <a:rect b="b" l="l" r="r" t="t"/>
            <a:pathLst>
              <a:path extrusionOk="0" h="3430264" w="3484819">
                <a:moveTo>
                  <a:pt x="0" y="0"/>
                </a:moveTo>
                <a:lnTo>
                  <a:pt x="3484819" y="0"/>
                </a:lnTo>
                <a:lnTo>
                  <a:pt x="0" y="3430264"/>
                </a:lnTo>
                <a:lnTo>
                  <a:pt x="0" y="0"/>
                </a:lnTo>
                <a:close/>
              </a:path>
            </a:pathLst>
          </a:cu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pic>
        <p:nvPicPr>
          <p:cNvPr id="1025" name="Google Shape;1025;p58"/>
          <p:cNvPicPr preferRelativeResize="0"/>
          <p:nvPr/>
        </p:nvPicPr>
        <p:blipFill rotWithShape="1">
          <a:blip r:embed="rId3">
            <a:alphaModFix/>
          </a:blip>
          <a:srcRect b="0" l="0" r="0" t="0"/>
          <a:stretch/>
        </p:blipFill>
        <p:spPr>
          <a:xfrm>
            <a:off x="162230" y="6222615"/>
            <a:ext cx="1554615" cy="35359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59"/>
          <p:cNvSpPr txBox="1"/>
          <p:nvPr>
            <p:ph idx="1" type="body"/>
          </p:nvPr>
        </p:nvSpPr>
        <p:spPr>
          <a:xfrm>
            <a:off x="1077362" y="525982"/>
            <a:ext cx="4942438" cy="5650981"/>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20000"/>
              </a:lnSpc>
              <a:spcBef>
                <a:spcPts val="0"/>
              </a:spcBef>
              <a:spcAft>
                <a:spcPts val="0"/>
              </a:spcAft>
              <a:buClr>
                <a:schemeClr val="dk1"/>
              </a:buClr>
              <a:buSzPct val="100000"/>
              <a:buNone/>
            </a:pPr>
            <a:r>
              <a:rPr lang="en-US"/>
              <a:t>1. </a:t>
            </a:r>
            <a:r>
              <a:rPr b="1" lang="en-US"/>
              <a:t>Confidentiality and data security</a:t>
            </a:r>
            <a:endParaRPr b="1"/>
          </a:p>
          <a:p>
            <a:pPr indent="0" lvl="0" marL="0" rtl="0" algn="just">
              <a:lnSpc>
                <a:spcPct val="120000"/>
              </a:lnSpc>
              <a:spcBef>
                <a:spcPts val="1000"/>
              </a:spcBef>
              <a:spcAft>
                <a:spcPts val="0"/>
              </a:spcAft>
              <a:buClr>
                <a:schemeClr val="dk1"/>
              </a:buClr>
              <a:buSzPct val="100000"/>
              <a:buNone/>
            </a:pPr>
            <a:r>
              <a:rPr lang="en-US"/>
              <a:t>The volunteer and the volunteer organization are obliged to protect the personal data of the users. The data that the user gives and trusts to the volunteer may not be passed on to anyone. An exception is the situation when the well-being, health or life of the user or his close person are at risk. In such a case, the volunteer must hand over the information to his mentor in the volunteer organization.</a:t>
            </a:r>
            <a:endParaRPr/>
          </a:p>
          <a:p>
            <a:pPr indent="0" lvl="0" marL="0" rtl="0" algn="just">
              <a:lnSpc>
                <a:spcPct val="120000"/>
              </a:lnSpc>
              <a:spcBef>
                <a:spcPts val="1000"/>
              </a:spcBef>
              <a:spcAft>
                <a:spcPts val="0"/>
              </a:spcAft>
              <a:buClr>
                <a:schemeClr val="dk1"/>
              </a:buClr>
              <a:buSzPct val="100000"/>
              <a:buNone/>
            </a:pPr>
            <a:r>
              <a:rPr b="1" lang="en-US"/>
              <a:t>2. Dignity, integrity and respect of everyone involved in the process of voluntary work</a:t>
            </a:r>
            <a:endParaRPr b="1"/>
          </a:p>
          <a:p>
            <a:pPr indent="0" lvl="0" marL="0" rtl="0" algn="just">
              <a:lnSpc>
                <a:spcPct val="120000"/>
              </a:lnSpc>
              <a:spcBef>
                <a:spcPts val="1000"/>
              </a:spcBef>
              <a:spcAft>
                <a:spcPts val="0"/>
              </a:spcAft>
              <a:buClr>
                <a:schemeClr val="dk1"/>
              </a:buClr>
              <a:buSzPct val="100000"/>
              <a:buNone/>
            </a:pPr>
            <a:r>
              <a:rPr lang="en-US"/>
              <a:t>When working with people, volunteers and volunteer organizations respect the rights and peculiarities of everyone, regardless of race, skin color, gender, age, national or ethnic origin, language, financial or social status, lifestyle, sexual, political or religious orientation, social origin, reduced mental or physical abilities or some other circumstances.</a:t>
            </a:r>
            <a:endParaRPr/>
          </a:p>
        </p:txBody>
      </p:sp>
      <p:sp>
        <p:nvSpPr>
          <p:cNvPr id="1031" name="Google Shape;1031;p59"/>
          <p:cNvSpPr txBox="1"/>
          <p:nvPr>
            <p:ph idx="2" type="body"/>
          </p:nvPr>
        </p:nvSpPr>
        <p:spPr>
          <a:xfrm>
            <a:off x="6325949" y="1034946"/>
            <a:ext cx="4855265" cy="5650981"/>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20000"/>
              </a:lnSpc>
              <a:spcBef>
                <a:spcPts val="0"/>
              </a:spcBef>
              <a:spcAft>
                <a:spcPts val="0"/>
              </a:spcAft>
              <a:buClr>
                <a:schemeClr val="dk1"/>
              </a:buClr>
              <a:buSzPct val="100000"/>
              <a:buNone/>
            </a:pPr>
            <a:r>
              <a:rPr b="1" lang="en-US"/>
              <a:t>3. Active user participation</a:t>
            </a:r>
            <a:endParaRPr b="1"/>
          </a:p>
          <a:p>
            <a:pPr indent="0" lvl="0" marL="0" rtl="0" algn="just">
              <a:lnSpc>
                <a:spcPct val="120000"/>
              </a:lnSpc>
              <a:spcBef>
                <a:spcPts val="1000"/>
              </a:spcBef>
              <a:spcAft>
                <a:spcPts val="0"/>
              </a:spcAft>
              <a:buClr>
                <a:schemeClr val="dk1"/>
              </a:buClr>
              <a:buSzPct val="100000"/>
              <a:buNone/>
            </a:pPr>
            <a:r>
              <a:rPr lang="en-US"/>
              <a:t>Volunteers provide users with all important basic information about mutual cooperation and users' rights in an understandable manner at the beginning of cooperation and agree on the method of cooperation. Volunteers respect the users' right to freedom of decision, choice or refusal and at the same time protect the users' interests. The volunteers respect the personality, attitudes, values, emotional experience and life circumstances of the users.</a:t>
            </a:r>
            <a:endParaRPr/>
          </a:p>
          <a:p>
            <a:pPr indent="0" lvl="0" marL="0" rtl="0" algn="l">
              <a:lnSpc>
                <a:spcPct val="120000"/>
              </a:lnSpc>
              <a:spcBef>
                <a:spcPts val="1000"/>
              </a:spcBef>
              <a:spcAft>
                <a:spcPts val="0"/>
              </a:spcAft>
              <a:buClr>
                <a:schemeClr val="dk1"/>
              </a:buClr>
              <a:buSzPct val="100000"/>
              <a:buNone/>
            </a:pPr>
            <a:r>
              <a:rPr b="1" lang="en-US"/>
              <a:t>4. Best interest of the user</a:t>
            </a:r>
            <a:endParaRPr b="1"/>
          </a:p>
          <a:p>
            <a:pPr indent="0" lvl="0" marL="0" rtl="0" algn="just">
              <a:lnSpc>
                <a:spcPct val="120000"/>
              </a:lnSpc>
              <a:spcBef>
                <a:spcPts val="1000"/>
              </a:spcBef>
              <a:spcAft>
                <a:spcPts val="0"/>
              </a:spcAft>
              <a:buClr>
                <a:schemeClr val="dk1"/>
              </a:buClr>
              <a:buSzPct val="100000"/>
              <a:buNone/>
            </a:pPr>
            <a:r>
              <a:rPr lang="en-US"/>
              <a:t>Volunteers protect the well-being of users and others involved in organized volunteer work. They observe all health and safety standards and measures to prevent injury or transmission of disease to users or others, and prevent any harm to all involved.</a:t>
            </a:r>
            <a:endParaRPr/>
          </a:p>
        </p:txBody>
      </p:sp>
      <p:pic>
        <p:nvPicPr>
          <p:cNvPr id="1032" name="Google Shape;1032;p59"/>
          <p:cNvPicPr preferRelativeResize="0"/>
          <p:nvPr/>
        </p:nvPicPr>
        <p:blipFill rotWithShape="1">
          <a:blip r:embed="rId3">
            <a:alphaModFix/>
          </a:blip>
          <a:srcRect b="0" l="0" r="0" t="0"/>
          <a:stretch/>
        </p:blipFill>
        <p:spPr>
          <a:xfrm>
            <a:off x="10814185" y="44777"/>
            <a:ext cx="1377815" cy="1377815"/>
          </a:xfrm>
          <a:prstGeom prst="rect">
            <a:avLst/>
          </a:prstGeom>
          <a:noFill/>
          <a:ln>
            <a:noFill/>
          </a:ln>
        </p:spPr>
      </p:pic>
      <p:pic>
        <p:nvPicPr>
          <p:cNvPr id="1033" name="Google Shape;1033;p59"/>
          <p:cNvPicPr preferRelativeResize="0"/>
          <p:nvPr/>
        </p:nvPicPr>
        <p:blipFill rotWithShape="1">
          <a:blip r:embed="rId4">
            <a:alphaModFix/>
          </a:blip>
          <a:srcRect b="0" l="0" r="0" t="0"/>
          <a:stretch/>
        </p:blipFill>
        <p:spPr>
          <a:xfrm>
            <a:off x="10637385" y="6332328"/>
            <a:ext cx="1554615" cy="35359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60"/>
          <p:cNvSpPr txBox="1"/>
          <p:nvPr>
            <p:ph idx="1" type="body"/>
          </p:nvPr>
        </p:nvSpPr>
        <p:spPr>
          <a:xfrm>
            <a:off x="1077362" y="420786"/>
            <a:ext cx="4942438" cy="5756177"/>
          </a:xfrm>
          <a:prstGeom prst="rect">
            <a:avLst/>
          </a:prstGeom>
          <a:noFill/>
          <a:ln>
            <a:noFill/>
          </a:ln>
        </p:spPr>
        <p:txBody>
          <a:bodyPr anchorCtr="0" anchor="t" bIns="45700" lIns="91425" spcFirstLastPara="1" rIns="91425" wrap="square" tIns="45700">
            <a:normAutofit/>
          </a:bodyPr>
          <a:lstStyle/>
          <a:p>
            <a:pPr indent="0" lvl="0" marL="0" rtl="0" algn="just">
              <a:lnSpc>
                <a:spcPct val="120000"/>
              </a:lnSpc>
              <a:spcBef>
                <a:spcPts val="0"/>
              </a:spcBef>
              <a:spcAft>
                <a:spcPts val="0"/>
              </a:spcAft>
              <a:buClr>
                <a:schemeClr val="dk1"/>
              </a:buClr>
              <a:buSzPts val="1800"/>
              <a:buNone/>
            </a:pPr>
            <a:r>
              <a:rPr b="1" lang="en-US"/>
              <a:t>5. Care for the reputation of voluntary work</a:t>
            </a:r>
            <a:endParaRPr b="1"/>
          </a:p>
          <a:p>
            <a:pPr indent="0" lvl="0" marL="0" rtl="0" algn="just">
              <a:lnSpc>
                <a:spcPct val="120000"/>
              </a:lnSpc>
              <a:spcBef>
                <a:spcPts val="1000"/>
              </a:spcBef>
              <a:spcAft>
                <a:spcPts val="0"/>
              </a:spcAft>
              <a:buClr>
                <a:schemeClr val="dk1"/>
              </a:buClr>
              <a:buSzPts val="1800"/>
              <a:buNone/>
            </a:pPr>
            <a:r>
              <a:rPr lang="en-US"/>
              <a:t>Volunteers take care of the reputation of volunteering and volunteer organizations, or organizers of volunteer work. They present their work publicly in a way that does not mislead the public, is not false, and does not underestimate the work of other volunteers and organizations. He does not harm the reputation of users with his statements.</a:t>
            </a:r>
            <a:endParaRPr/>
          </a:p>
          <a:p>
            <a:pPr indent="0" lvl="0" marL="0" rtl="0" algn="just">
              <a:lnSpc>
                <a:spcPct val="120000"/>
              </a:lnSpc>
              <a:spcBef>
                <a:spcPts val="1000"/>
              </a:spcBef>
              <a:spcAft>
                <a:spcPts val="0"/>
              </a:spcAft>
              <a:buClr>
                <a:schemeClr val="dk1"/>
              </a:buClr>
              <a:buSzPts val="1800"/>
              <a:buNone/>
            </a:pPr>
            <a:r>
              <a:rPr b="1" lang="en-US"/>
              <a:t>6. Not taking advantage of the relationship</a:t>
            </a:r>
            <a:endParaRPr b="1"/>
          </a:p>
          <a:p>
            <a:pPr indent="0" lvl="0" marL="0" rtl="0" algn="just">
              <a:lnSpc>
                <a:spcPct val="120000"/>
              </a:lnSpc>
              <a:spcBef>
                <a:spcPts val="1000"/>
              </a:spcBef>
              <a:spcAft>
                <a:spcPts val="0"/>
              </a:spcAft>
              <a:buClr>
                <a:schemeClr val="dk1"/>
              </a:buClr>
              <a:buSzPts val="1800"/>
              <a:buNone/>
            </a:pPr>
            <a:r>
              <a:rPr lang="en-US"/>
              <a:t>Volunteers do not impose their political, religious or other personal beliefs on users. They do not abuse their relationship with the user to satisfy their own needs. They do not extort or perform physical or psychological violence against users.</a:t>
            </a:r>
            <a:endParaRPr/>
          </a:p>
        </p:txBody>
      </p:sp>
      <p:sp>
        <p:nvSpPr>
          <p:cNvPr id="1039" name="Google Shape;1039;p60"/>
          <p:cNvSpPr txBox="1"/>
          <p:nvPr>
            <p:ph idx="2" type="body"/>
          </p:nvPr>
        </p:nvSpPr>
        <p:spPr>
          <a:xfrm>
            <a:off x="6427140" y="1377815"/>
            <a:ext cx="4855265" cy="5756176"/>
          </a:xfrm>
          <a:prstGeom prst="rect">
            <a:avLst/>
          </a:prstGeom>
          <a:noFill/>
          <a:ln>
            <a:noFill/>
          </a:ln>
        </p:spPr>
        <p:txBody>
          <a:bodyPr anchorCtr="0" anchor="t" bIns="45700" lIns="91425" spcFirstLastPara="1" rIns="91425" wrap="square" tIns="45700">
            <a:normAutofit/>
          </a:bodyPr>
          <a:lstStyle/>
          <a:p>
            <a:pPr indent="-228600" lvl="0" marL="228600" rtl="0" algn="just">
              <a:lnSpc>
                <a:spcPct val="120000"/>
              </a:lnSpc>
              <a:spcBef>
                <a:spcPts val="0"/>
              </a:spcBef>
              <a:spcAft>
                <a:spcPts val="0"/>
              </a:spcAft>
              <a:buClr>
                <a:schemeClr val="dk1"/>
              </a:buClr>
              <a:buSzPts val="1600"/>
              <a:buChar char="•"/>
            </a:pPr>
            <a:r>
              <a:rPr lang="en-US" sz="1600"/>
              <a:t>If a volunteer notices that ethical principles are not respected during volunteer work in the organization, he is obliged to warn the organization about this. If he is not satisfied with the assessment or behavior of the volunteer organization in which or for which he performs volunteer work, he can contact the ETHICS COMMISSION.</a:t>
            </a:r>
            <a:endParaRPr sz="1600"/>
          </a:p>
          <a:p>
            <a:pPr indent="-228600" lvl="0" marL="228600" rtl="0" algn="just">
              <a:lnSpc>
                <a:spcPct val="120000"/>
              </a:lnSpc>
              <a:spcBef>
                <a:spcPts val="1000"/>
              </a:spcBef>
              <a:spcAft>
                <a:spcPts val="0"/>
              </a:spcAft>
              <a:buClr>
                <a:schemeClr val="dk1"/>
              </a:buClr>
              <a:buSzPts val="1600"/>
              <a:buChar char="•"/>
            </a:pPr>
            <a:r>
              <a:rPr lang="en-US" sz="1600"/>
              <a:t>The Ethics Committee can be contacted by a volunteer organization or a volunteer organizer who wants to obtain an opinion or assessment on questions and dilemmas related to the Code of Ethics for organized volunteering or the functioning of volunteering in the organization.</a:t>
            </a:r>
            <a:endParaRPr sz="1600"/>
          </a:p>
        </p:txBody>
      </p:sp>
      <p:pic>
        <p:nvPicPr>
          <p:cNvPr id="1040" name="Google Shape;1040;p60"/>
          <p:cNvPicPr preferRelativeResize="0"/>
          <p:nvPr/>
        </p:nvPicPr>
        <p:blipFill rotWithShape="1">
          <a:blip r:embed="rId3">
            <a:alphaModFix/>
          </a:blip>
          <a:srcRect b="0" l="0" r="0" t="0"/>
          <a:stretch/>
        </p:blipFill>
        <p:spPr>
          <a:xfrm>
            <a:off x="10781977" y="0"/>
            <a:ext cx="1377815" cy="1377815"/>
          </a:xfrm>
          <a:prstGeom prst="rect">
            <a:avLst/>
          </a:prstGeom>
          <a:noFill/>
          <a:ln>
            <a:noFill/>
          </a:ln>
        </p:spPr>
      </p:pic>
      <p:pic>
        <p:nvPicPr>
          <p:cNvPr id="1041" name="Google Shape;1041;p60"/>
          <p:cNvPicPr preferRelativeResize="0"/>
          <p:nvPr/>
        </p:nvPicPr>
        <p:blipFill rotWithShape="1">
          <a:blip r:embed="rId4">
            <a:alphaModFix/>
          </a:blip>
          <a:srcRect b="0" l="0" r="0" t="0"/>
          <a:stretch/>
        </p:blipFill>
        <p:spPr>
          <a:xfrm>
            <a:off x="10605177" y="6429033"/>
            <a:ext cx="1554615" cy="35359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5" name="Shape 1045"/>
        <p:cNvGrpSpPr/>
        <p:nvPr/>
      </p:nvGrpSpPr>
      <p:grpSpPr>
        <a:xfrm>
          <a:off x="0" y="0"/>
          <a:ext cx="0" cy="0"/>
          <a:chOff x="0" y="0"/>
          <a:chExt cx="0" cy="0"/>
        </a:xfrm>
      </p:grpSpPr>
      <p:sp>
        <p:nvSpPr>
          <p:cNvPr id="1046" name="Google Shape;1046;p61"/>
          <p:cNvSpPr/>
          <p:nvPr/>
        </p:nvSpPr>
        <p:spPr>
          <a:xfrm>
            <a:off x="8803792" y="3455896"/>
            <a:ext cx="3388208" cy="3406341"/>
          </a:xfrm>
          <a:custGeom>
            <a:rect b="b" l="l" r="r" t="t"/>
            <a:pathLst>
              <a:path extrusionOk="0" h="3406341" w="3388208">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047" name="Google Shape;1047;p61"/>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048" name="Google Shape;1048;p61"/>
          <p:cNvSpPr/>
          <p:nvPr/>
        </p:nvSpPr>
        <p:spPr>
          <a:xfrm>
            <a:off x="3478447" y="0"/>
            <a:ext cx="526608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049" name="Google Shape;1049;p61"/>
          <p:cNvSpPr/>
          <p:nvPr/>
        </p:nvSpPr>
        <p:spPr>
          <a:xfrm>
            <a:off x="-19221" y="-1"/>
            <a:ext cx="8755258" cy="6858000"/>
          </a:xfrm>
          <a:custGeom>
            <a:rect b="b" l="l" r="r" t="t"/>
            <a:pathLst>
              <a:path extrusionOk="0" h="6858000" w="8755258">
                <a:moveTo>
                  <a:pt x="0" y="0"/>
                </a:moveTo>
                <a:lnTo>
                  <a:pt x="5326258" y="0"/>
                </a:lnTo>
                <a:lnTo>
                  <a:pt x="5411299" y="0"/>
                </a:lnTo>
                <a:lnTo>
                  <a:pt x="5411299" y="2150"/>
                </a:lnTo>
                <a:lnTo>
                  <a:pt x="5502714" y="4462"/>
                </a:lnTo>
                <a:cubicBezTo>
                  <a:pt x="7314494" y="96301"/>
                  <a:pt x="8755258" y="1594397"/>
                  <a:pt x="8755258" y="3429000"/>
                </a:cubicBezTo>
                <a:cubicBezTo>
                  <a:pt x="8755258" y="5263603"/>
                  <a:pt x="7314494" y="6761699"/>
                  <a:pt x="5502714" y="6853538"/>
                </a:cubicBezTo>
                <a:lnTo>
                  <a:pt x="5411299" y="6855850"/>
                </a:lnTo>
                <a:lnTo>
                  <a:pt x="5411299" y="6857987"/>
                </a:lnTo>
                <a:lnTo>
                  <a:pt x="5326772" y="6857987"/>
                </a:lnTo>
                <a:lnTo>
                  <a:pt x="5326258" y="6858000"/>
                </a:lnTo>
                <a:lnTo>
                  <a:pt x="5325745" y="6857987"/>
                </a:lnTo>
                <a:lnTo>
                  <a:pt x="0" y="6857987"/>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050" name="Google Shape;1050;p61"/>
          <p:cNvSpPr txBox="1"/>
          <p:nvPr/>
        </p:nvSpPr>
        <p:spPr>
          <a:xfrm>
            <a:off x="1084728" y="1597961"/>
            <a:ext cx="5266080" cy="3162300"/>
          </a:xfrm>
          <a:prstGeom prst="rect">
            <a:avLst/>
          </a:prstGeom>
          <a:noFill/>
          <a:ln>
            <a:noFill/>
          </a:ln>
        </p:spPr>
        <p:txBody>
          <a:bodyPr anchorCtr="0" anchor="b" bIns="45700" lIns="91425" spcFirstLastPara="1" rIns="91425" wrap="square" tIns="45700">
            <a:normAutofit/>
          </a:bodyPr>
          <a:lstStyle/>
          <a:p>
            <a:pPr indent="0" lvl="0" marL="0" marR="0" rtl="0" algn="l">
              <a:lnSpc>
                <a:spcPct val="110000"/>
              </a:lnSpc>
              <a:spcBef>
                <a:spcPts val="0"/>
              </a:spcBef>
              <a:spcAft>
                <a:spcPts val="0"/>
              </a:spcAft>
              <a:buClr>
                <a:srgbClr val="000000"/>
              </a:buClr>
              <a:buSzPts val="3200"/>
              <a:buFont typeface="Arial"/>
              <a:buNone/>
            </a:pPr>
            <a:r>
              <a:rPr b="1" i="0" lang="en-US" sz="3200" u="none" cap="none" strike="noStrike">
                <a:solidFill>
                  <a:schemeClr val="dk1"/>
                </a:solidFill>
                <a:latin typeface="Avenir"/>
                <a:ea typeface="Avenir"/>
                <a:cs typeface="Avenir"/>
                <a:sym typeface="Avenir"/>
              </a:rPr>
              <a:t>Have you ever worked as a volunteer?</a:t>
            </a:r>
            <a:endParaRPr b="0" i="0" sz="1400" u="none" cap="none" strike="noStrike">
              <a:solidFill>
                <a:srgbClr val="000000"/>
              </a:solidFill>
              <a:latin typeface="Arial"/>
              <a:ea typeface="Arial"/>
              <a:cs typeface="Arial"/>
              <a:sym typeface="Arial"/>
            </a:endParaRPr>
          </a:p>
        </p:txBody>
      </p:sp>
      <p:sp>
        <p:nvSpPr>
          <p:cNvPr id="1051" name="Google Shape;1051;p61"/>
          <p:cNvSpPr/>
          <p:nvPr/>
        </p:nvSpPr>
        <p:spPr>
          <a:xfrm>
            <a:off x="8735493" y="-1"/>
            <a:ext cx="3458738" cy="342898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052" name="Google Shape;1052;p61"/>
          <p:cNvSpPr/>
          <p:nvPr/>
        </p:nvSpPr>
        <p:spPr>
          <a:xfrm rot="-5400000">
            <a:off x="8758139" y="-22647"/>
            <a:ext cx="3428989" cy="3474281"/>
          </a:xfrm>
          <a:custGeom>
            <a:rect b="b" l="l" r="r" t="t"/>
            <a:pathLst>
              <a:path extrusionOk="0" h="3430264" w="3484819">
                <a:moveTo>
                  <a:pt x="0" y="0"/>
                </a:moveTo>
                <a:lnTo>
                  <a:pt x="3484819" y="0"/>
                </a:lnTo>
                <a:lnTo>
                  <a:pt x="0" y="3430264"/>
                </a:lnTo>
                <a:lnTo>
                  <a:pt x="0" y="0"/>
                </a:lnTo>
                <a:close/>
              </a:path>
            </a:pathLst>
          </a:cu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053" name="Google Shape;1053;p61"/>
          <p:cNvSpPr/>
          <p:nvPr/>
        </p:nvSpPr>
        <p:spPr>
          <a:xfrm>
            <a:off x="8735493" y="3434976"/>
            <a:ext cx="3456507" cy="3428987"/>
          </a:xfrm>
          <a:prstGeom prst="rect">
            <a:avLst/>
          </a:pr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054" name="Google Shape;1054;p61"/>
          <p:cNvSpPr/>
          <p:nvPr/>
        </p:nvSpPr>
        <p:spPr>
          <a:xfrm flipH="1">
            <a:off x="8735493" y="3429002"/>
            <a:ext cx="3456020" cy="1718477"/>
          </a:xfrm>
          <a:custGeom>
            <a:rect b="b" l="l" r="r" t="t"/>
            <a:pathLst>
              <a:path extrusionOk="0" h="1718483" w="3423466">
                <a:moveTo>
                  <a:pt x="3423466" y="0"/>
                </a:moveTo>
                <a:lnTo>
                  <a:pt x="1710280" y="0"/>
                </a:lnTo>
                <a:lnTo>
                  <a:pt x="1710280" y="1"/>
                </a:lnTo>
                <a:lnTo>
                  <a:pt x="0" y="1"/>
                </a:lnTo>
                <a:cubicBezTo>
                  <a:pt x="0" y="889774"/>
                  <a:pt x="674138" y="1621607"/>
                  <a:pt x="1538022" y="1709611"/>
                </a:cubicBezTo>
                <a:lnTo>
                  <a:pt x="1710280" y="1718336"/>
                </a:lnTo>
                <a:lnTo>
                  <a:pt x="1710280" y="1718482"/>
                </a:lnTo>
                <a:lnTo>
                  <a:pt x="1711723" y="1718409"/>
                </a:lnTo>
                <a:lnTo>
                  <a:pt x="1713186" y="1718483"/>
                </a:lnTo>
                <a:lnTo>
                  <a:pt x="1713186" y="1718335"/>
                </a:lnTo>
                <a:lnTo>
                  <a:pt x="1885444" y="1709610"/>
                </a:lnTo>
                <a:cubicBezTo>
                  <a:pt x="2749328" y="1621606"/>
                  <a:pt x="3423466" y="889773"/>
                  <a:pt x="3423466" y="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sp>
        <p:nvSpPr>
          <p:cNvPr id="1055" name="Google Shape;1055;p61"/>
          <p:cNvSpPr/>
          <p:nvPr/>
        </p:nvSpPr>
        <p:spPr>
          <a:xfrm flipH="1">
            <a:off x="8735493" y="5139536"/>
            <a:ext cx="3456020" cy="1718477"/>
          </a:xfrm>
          <a:custGeom>
            <a:rect b="b" l="l" r="r" t="t"/>
            <a:pathLst>
              <a:path extrusionOk="0" h="1718483" w="3423466">
                <a:moveTo>
                  <a:pt x="3423466" y="0"/>
                </a:moveTo>
                <a:lnTo>
                  <a:pt x="1710280" y="0"/>
                </a:lnTo>
                <a:lnTo>
                  <a:pt x="1710280" y="1"/>
                </a:lnTo>
                <a:lnTo>
                  <a:pt x="0" y="1"/>
                </a:lnTo>
                <a:cubicBezTo>
                  <a:pt x="0" y="889774"/>
                  <a:pt x="674138" y="1621607"/>
                  <a:pt x="1538022" y="1709611"/>
                </a:cubicBezTo>
                <a:lnTo>
                  <a:pt x="1710280" y="1718336"/>
                </a:lnTo>
                <a:lnTo>
                  <a:pt x="1710280" y="1718482"/>
                </a:lnTo>
                <a:lnTo>
                  <a:pt x="1711723" y="1718409"/>
                </a:lnTo>
                <a:lnTo>
                  <a:pt x="1713186" y="1718483"/>
                </a:lnTo>
                <a:lnTo>
                  <a:pt x="1713186" y="1718335"/>
                </a:lnTo>
                <a:lnTo>
                  <a:pt x="1885444" y="1709610"/>
                </a:lnTo>
                <a:cubicBezTo>
                  <a:pt x="2749328" y="1621606"/>
                  <a:pt x="3423466" y="889773"/>
                  <a:pt x="3423466" y="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pic>
        <p:nvPicPr>
          <p:cNvPr id="1056" name="Google Shape;1056;p61"/>
          <p:cNvPicPr preferRelativeResize="0"/>
          <p:nvPr/>
        </p:nvPicPr>
        <p:blipFill rotWithShape="1">
          <a:blip r:embed="rId3">
            <a:alphaModFix/>
          </a:blip>
          <a:srcRect b="0" l="0" r="0" t="0"/>
          <a:stretch/>
        </p:blipFill>
        <p:spPr>
          <a:xfrm>
            <a:off x="307420" y="6181422"/>
            <a:ext cx="1554615" cy="353599"/>
          </a:xfrm>
          <a:prstGeom prst="rect">
            <a:avLst/>
          </a:prstGeom>
          <a:noFill/>
          <a:ln>
            <a:noFill/>
          </a:ln>
        </p:spPr>
      </p:pic>
      <p:pic>
        <p:nvPicPr>
          <p:cNvPr id="1057" name="Google Shape;1057;p61"/>
          <p:cNvPicPr preferRelativeResize="0"/>
          <p:nvPr/>
        </p:nvPicPr>
        <p:blipFill rotWithShape="1">
          <a:blip r:embed="rId4">
            <a:alphaModFix/>
          </a:blip>
          <a:srcRect b="0" l="0" r="0" t="0"/>
          <a:stretch/>
        </p:blipFill>
        <p:spPr>
          <a:xfrm>
            <a:off x="30974" y="0"/>
            <a:ext cx="1377815" cy="137781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1" name="Shape 1061"/>
        <p:cNvGrpSpPr/>
        <p:nvPr/>
      </p:nvGrpSpPr>
      <p:grpSpPr>
        <a:xfrm>
          <a:off x="0" y="0"/>
          <a:ext cx="0" cy="0"/>
          <a:chOff x="0" y="0"/>
          <a:chExt cx="0" cy="0"/>
        </a:xfrm>
      </p:grpSpPr>
      <p:sp>
        <p:nvSpPr>
          <p:cNvPr id="1062" name="Google Shape;1062;p6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063" name="Google Shape;1063;p62"/>
          <p:cNvSpPr txBox="1"/>
          <p:nvPr>
            <p:ph type="title"/>
          </p:nvPr>
        </p:nvSpPr>
        <p:spPr>
          <a:xfrm>
            <a:off x="1082703" y="4077143"/>
            <a:ext cx="9752532" cy="201287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000"/>
              <a:buFont typeface="Avenir"/>
              <a:buNone/>
            </a:pPr>
            <a:r>
              <a:rPr lang="en-US" sz="3000"/>
              <a:t>What are your reasons for and/or against volunteering?</a:t>
            </a:r>
            <a:endParaRPr sz="3000"/>
          </a:p>
        </p:txBody>
      </p:sp>
      <p:sp>
        <p:nvSpPr>
          <p:cNvPr id="1064" name="Google Shape;1064;p62"/>
          <p:cNvSpPr/>
          <p:nvPr/>
        </p:nvSpPr>
        <p:spPr>
          <a:xfrm rot="10800000">
            <a:off x="0" y="-1"/>
            <a:ext cx="8713620" cy="3428999"/>
          </a:xfrm>
          <a:prstGeom prst="rect">
            <a:avLst/>
          </a:pr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065" name="Google Shape;1065;p62"/>
          <p:cNvSpPr/>
          <p:nvPr/>
        </p:nvSpPr>
        <p:spPr>
          <a:xfrm rot="10800000">
            <a:off x="5239163" y="-3"/>
            <a:ext cx="3476120" cy="3429002"/>
          </a:xfrm>
          <a:custGeom>
            <a:rect b="b" l="l" r="r" t="t"/>
            <a:pathLst>
              <a:path extrusionOk="0" h="3430264" w="3484819">
                <a:moveTo>
                  <a:pt x="0" y="0"/>
                </a:moveTo>
                <a:lnTo>
                  <a:pt x="3484819" y="0"/>
                </a:lnTo>
                <a:lnTo>
                  <a:pt x="0" y="3430264"/>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066" name="Google Shape;1066;p62"/>
          <p:cNvSpPr/>
          <p:nvPr/>
        </p:nvSpPr>
        <p:spPr>
          <a:xfrm rot="10800000">
            <a:off x="8713622" y="1"/>
            <a:ext cx="3483870" cy="3428999"/>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067" name="Google Shape;1067;p62"/>
          <p:cNvSpPr/>
          <p:nvPr/>
        </p:nvSpPr>
        <p:spPr>
          <a:xfrm flipH="1" rot="-5400000">
            <a:off x="8735507" y="-27492"/>
            <a:ext cx="3429000" cy="3483989"/>
          </a:xfrm>
          <a:custGeom>
            <a:rect b="b" l="l" r="r" t="t"/>
            <a:pathLst>
              <a:path extrusionOk="0" h="2559050" w="2559050">
                <a:moveTo>
                  <a:pt x="0" y="0"/>
                </a:moveTo>
                <a:lnTo>
                  <a:pt x="2559050" y="0"/>
                </a:lnTo>
                <a:cubicBezTo>
                  <a:pt x="2559050" y="1413324"/>
                  <a:pt x="1413324" y="2559050"/>
                  <a:pt x="0" y="255905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p:txBody>
      </p:sp>
      <p:pic>
        <p:nvPicPr>
          <p:cNvPr id="1068" name="Google Shape;1068;p62"/>
          <p:cNvPicPr preferRelativeResize="0"/>
          <p:nvPr/>
        </p:nvPicPr>
        <p:blipFill rotWithShape="1">
          <a:blip r:embed="rId3">
            <a:alphaModFix/>
          </a:blip>
          <a:srcRect b="0" l="0" r="0" t="0"/>
          <a:stretch/>
        </p:blipFill>
        <p:spPr>
          <a:xfrm>
            <a:off x="305395" y="6120409"/>
            <a:ext cx="1554615" cy="353599"/>
          </a:xfrm>
          <a:prstGeom prst="rect">
            <a:avLst/>
          </a:prstGeom>
          <a:noFill/>
          <a:ln>
            <a:noFill/>
          </a:ln>
        </p:spPr>
      </p:pic>
      <p:pic>
        <p:nvPicPr>
          <p:cNvPr id="1069" name="Google Shape;1069;p62"/>
          <p:cNvPicPr preferRelativeResize="0"/>
          <p:nvPr/>
        </p:nvPicPr>
        <p:blipFill rotWithShape="1">
          <a:blip r:embed="rId4">
            <a:alphaModFix/>
          </a:blip>
          <a:srcRect b="0" l="0" r="0" t="0"/>
          <a:stretch/>
        </p:blipFill>
        <p:spPr>
          <a:xfrm>
            <a:off x="10803660" y="5431501"/>
            <a:ext cx="1377815" cy="137781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3" name="Shape 1073"/>
        <p:cNvGrpSpPr/>
        <p:nvPr/>
      </p:nvGrpSpPr>
      <p:grpSpPr>
        <a:xfrm>
          <a:off x="0" y="0"/>
          <a:ext cx="0" cy="0"/>
          <a:chOff x="0" y="0"/>
          <a:chExt cx="0" cy="0"/>
        </a:xfrm>
      </p:grpSpPr>
      <p:sp>
        <p:nvSpPr>
          <p:cNvPr id="1074" name="Google Shape;1074;p6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075" name="Google Shape;1075;p63"/>
          <p:cNvSpPr txBox="1"/>
          <p:nvPr>
            <p:ph type="ctrTitle"/>
          </p:nvPr>
        </p:nvSpPr>
        <p:spPr>
          <a:xfrm>
            <a:off x="744719" y="4111201"/>
            <a:ext cx="9654768" cy="1124073"/>
          </a:xfrm>
          <a:prstGeom prst="rect">
            <a:avLst/>
          </a:prstGeom>
          <a:noFill/>
          <a:ln>
            <a:noFill/>
          </a:ln>
        </p:spPr>
        <p:txBody>
          <a:bodyPr anchorCtr="0" anchor="b" bIns="45700" lIns="91425" spcFirstLastPara="1" rIns="91425" wrap="square" tIns="45700">
            <a:noAutofit/>
          </a:bodyPr>
          <a:lstStyle/>
          <a:p>
            <a:pPr indent="0" lvl="0" marL="0" rtl="0" algn="l">
              <a:lnSpc>
                <a:spcPct val="110000"/>
              </a:lnSpc>
              <a:spcBef>
                <a:spcPts val="0"/>
              </a:spcBef>
              <a:spcAft>
                <a:spcPts val="0"/>
              </a:spcAft>
              <a:buClr>
                <a:schemeClr val="dk1"/>
              </a:buClr>
              <a:buSzPts val="4800"/>
              <a:buFont typeface="Avenir"/>
              <a:buNone/>
            </a:pPr>
            <a:r>
              <a:rPr lang="en-US" sz="4800"/>
              <a:t>Thank you for your attention!</a:t>
            </a:r>
            <a:endParaRPr sz="4800"/>
          </a:p>
        </p:txBody>
      </p:sp>
      <p:sp>
        <p:nvSpPr>
          <p:cNvPr id="1076" name="Google Shape;1076;p63"/>
          <p:cNvSpPr/>
          <p:nvPr/>
        </p:nvSpPr>
        <p:spPr>
          <a:xfrm>
            <a:off x="-4099" y="-3511"/>
            <a:ext cx="3483870" cy="3428999"/>
          </a:xfrm>
          <a:prstGeom prst="rect">
            <a:avLst/>
          </a:pr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077" name="Google Shape;1077;p63"/>
          <p:cNvSpPr/>
          <p:nvPr/>
        </p:nvSpPr>
        <p:spPr>
          <a:xfrm rot="5400000">
            <a:off x="28934" y="-26163"/>
            <a:ext cx="3429002" cy="3474296"/>
          </a:xfrm>
          <a:custGeom>
            <a:rect b="b" l="l" r="r" t="t"/>
            <a:pathLst>
              <a:path extrusionOk="0" h="3430264" w="3484819">
                <a:moveTo>
                  <a:pt x="0" y="0"/>
                </a:moveTo>
                <a:lnTo>
                  <a:pt x="3484819" y="0"/>
                </a:lnTo>
                <a:lnTo>
                  <a:pt x="0" y="3430264"/>
                </a:lnTo>
                <a:lnTo>
                  <a:pt x="0" y="0"/>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078" name="Google Shape;1078;p63"/>
          <p:cNvSpPr/>
          <p:nvPr/>
        </p:nvSpPr>
        <p:spPr>
          <a:xfrm>
            <a:off x="3479771" y="-3511"/>
            <a:ext cx="8712229" cy="3428999"/>
          </a:xfrm>
          <a:prstGeom prst="rect">
            <a:avLst/>
          </a:prstGeom>
          <a:solidFill>
            <a:srgbClr val="FBBE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079" name="Google Shape;1079;p63"/>
          <p:cNvSpPr/>
          <p:nvPr/>
        </p:nvSpPr>
        <p:spPr>
          <a:xfrm rot="-5400000">
            <a:off x="3502419" y="-26161"/>
            <a:ext cx="3429002" cy="3474296"/>
          </a:xfrm>
          <a:custGeom>
            <a:rect b="b" l="l" r="r" t="t"/>
            <a:pathLst>
              <a:path extrusionOk="0" h="3430264" w="3484819">
                <a:moveTo>
                  <a:pt x="0" y="0"/>
                </a:moveTo>
                <a:lnTo>
                  <a:pt x="3484819" y="0"/>
                </a:lnTo>
                <a:lnTo>
                  <a:pt x="0" y="3430264"/>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080" name="Google Shape;1080;p63"/>
          <p:cNvSpPr/>
          <p:nvPr/>
        </p:nvSpPr>
        <p:spPr>
          <a:xfrm>
            <a:off x="8914500" y="178410"/>
            <a:ext cx="3070455" cy="3070455"/>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pic>
        <p:nvPicPr>
          <p:cNvPr descr="Smiling Face with No Fill" id="1081" name="Google Shape;1081;p63"/>
          <p:cNvPicPr preferRelativeResize="0"/>
          <p:nvPr/>
        </p:nvPicPr>
        <p:blipFill rotWithShape="1">
          <a:blip r:embed="rId3">
            <a:alphaModFix/>
          </a:blip>
          <a:srcRect b="0" l="0" r="0" t="0"/>
          <a:stretch/>
        </p:blipFill>
        <p:spPr>
          <a:xfrm>
            <a:off x="9461479" y="728909"/>
            <a:ext cx="1964151" cy="1964151"/>
          </a:xfrm>
          <a:prstGeom prst="rect">
            <a:avLst/>
          </a:prstGeom>
          <a:noFill/>
          <a:ln>
            <a:noFill/>
          </a:ln>
        </p:spPr>
      </p:pic>
      <p:pic>
        <p:nvPicPr>
          <p:cNvPr id="1082" name="Google Shape;1082;p63"/>
          <p:cNvPicPr preferRelativeResize="0"/>
          <p:nvPr/>
        </p:nvPicPr>
        <p:blipFill rotWithShape="1">
          <a:blip r:embed="rId4">
            <a:alphaModFix/>
          </a:blip>
          <a:srcRect b="0" l="0" r="0" t="0"/>
          <a:stretch/>
        </p:blipFill>
        <p:spPr>
          <a:xfrm>
            <a:off x="388473" y="6136802"/>
            <a:ext cx="1554615" cy="353599"/>
          </a:xfrm>
          <a:prstGeom prst="rect">
            <a:avLst/>
          </a:prstGeom>
          <a:noFill/>
          <a:ln>
            <a:noFill/>
          </a:ln>
        </p:spPr>
      </p:pic>
      <p:pic>
        <p:nvPicPr>
          <p:cNvPr id="1083" name="Google Shape;1083;p63"/>
          <p:cNvPicPr preferRelativeResize="0"/>
          <p:nvPr/>
        </p:nvPicPr>
        <p:blipFill rotWithShape="1">
          <a:blip r:embed="rId5">
            <a:alphaModFix/>
          </a:blip>
          <a:srcRect b="0" l="0" r="0" t="0"/>
          <a:stretch/>
        </p:blipFill>
        <p:spPr>
          <a:xfrm>
            <a:off x="10814185" y="5447894"/>
            <a:ext cx="1377815" cy="137781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64"/>
          <p:cNvSpPr txBox="1"/>
          <p:nvPr>
            <p:ph type="title"/>
          </p:nvPr>
        </p:nvSpPr>
        <p:spPr>
          <a:xfrm>
            <a:off x="436339" y="-410783"/>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Sources and references: </a:t>
            </a:r>
            <a:endParaRPr/>
          </a:p>
        </p:txBody>
      </p:sp>
      <p:sp>
        <p:nvSpPr>
          <p:cNvPr id="1089" name="Google Shape;1089;p64"/>
          <p:cNvSpPr txBox="1"/>
          <p:nvPr>
            <p:ph idx="1" type="body"/>
          </p:nvPr>
        </p:nvSpPr>
        <p:spPr>
          <a:xfrm>
            <a:off x="436340" y="1168924"/>
            <a:ext cx="10591126" cy="4771906"/>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1800"/>
              <a:buChar char="•"/>
            </a:pPr>
            <a:r>
              <a:rPr lang="en-US"/>
              <a:t>Source: Lifelong Learning and Education of Older Adults. January 2009 dr. Sonja Kump dr. Sabina Jelenc Krašovec SCIENTIFIC REPORTS OF THE PEDAGOGICAL INSTITUTE; Publisher: Ljubljana: Pedagogical Institute. ISBN: 978-961-6086-95-0</a:t>
            </a:r>
            <a:endParaRPr/>
          </a:p>
          <a:p>
            <a:pPr indent="-228600" lvl="0" marL="228600" rtl="0" algn="l">
              <a:lnSpc>
                <a:spcPct val="120000"/>
              </a:lnSpc>
              <a:spcBef>
                <a:spcPts val="1000"/>
              </a:spcBef>
              <a:spcAft>
                <a:spcPts val="0"/>
              </a:spcAft>
              <a:buClr>
                <a:schemeClr val="dk1"/>
              </a:buClr>
              <a:buSzPts val="1800"/>
              <a:buChar char="•"/>
            </a:pPr>
            <a:r>
              <a:rPr lang="en-US"/>
              <a:t>Slovenian network of volunteer organizations </a:t>
            </a:r>
            <a:r>
              <a:rPr lang="en-US" u="sng">
                <a:solidFill>
                  <a:schemeClr val="hlink"/>
                </a:solidFill>
                <a:hlinkClick r:id="rId3"/>
              </a:rPr>
              <a:t>https://www.voluntaristvo.org/</a:t>
            </a:r>
            <a:endParaRPr/>
          </a:p>
          <a:p>
            <a:pPr indent="-228600" lvl="0" marL="228600" rtl="0" algn="l">
              <a:lnSpc>
                <a:spcPct val="120000"/>
              </a:lnSpc>
              <a:spcBef>
                <a:spcPts val="1000"/>
              </a:spcBef>
              <a:spcAft>
                <a:spcPts val="0"/>
              </a:spcAft>
              <a:buClr>
                <a:schemeClr val="dk1"/>
              </a:buClr>
              <a:buSzPts val="1800"/>
              <a:buChar char="•"/>
            </a:pPr>
            <a:r>
              <a:rPr lang="en-US"/>
              <a:t>Website of the Ptuj Retirement Home: </a:t>
            </a:r>
            <a:r>
              <a:rPr lang="en-US" u="sng">
                <a:solidFill>
                  <a:schemeClr val="hlink"/>
                </a:solidFill>
                <a:hlinkClick r:id="rId4"/>
              </a:rPr>
              <a:t>https://www.dom-upokojencev.si/o-nas/prostovoljstvo/</a:t>
            </a:r>
            <a:endParaRPr/>
          </a:p>
          <a:p>
            <a:pPr indent="-228600" lvl="0" marL="228600" rtl="0" algn="l">
              <a:lnSpc>
                <a:spcPct val="120000"/>
              </a:lnSpc>
              <a:spcBef>
                <a:spcPts val="1000"/>
              </a:spcBef>
              <a:spcAft>
                <a:spcPts val="0"/>
              </a:spcAft>
              <a:buClr>
                <a:schemeClr val="dk1"/>
              </a:buClr>
              <a:buSzPts val="1800"/>
              <a:buChar char="•"/>
            </a:pPr>
            <a:r>
              <a:rPr lang="en-US"/>
              <a:t>Online portal for active pensioners </a:t>
            </a:r>
            <a:r>
              <a:rPr lang="en-US" u="sng">
                <a:solidFill>
                  <a:schemeClr val="hlink"/>
                </a:solidFill>
                <a:hlinkClick r:id="rId5"/>
              </a:rPr>
              <a:t>https://upokojenci.com/</a:t>
            </a:r>
            <a:endParaRPr/>
          </a:p>
          <a:p>
            <a:pPr indent="-228600" lvl="0" marL="228600" rtl="0" algn="l">
              <a:lnSpc>
                <a:spcPct val="120000"/>
              </a:lnSpc>
              <a:spcBef>
                <a:spcPts val="1000"/>
              </a:spcBef>
              <a:spcAft>
                <a:spcPts val="0"/>
              </a:spcAft>
              <a:buClr>
                <a:schemeClr val="dk1"/>
              </a:buClr>
              <a:buSzPts val="1800"/>
              <a:buChar char="•"/>
            </a:pPr>
            <a:r>
              <a:rPr lang="en-US"/>
              <a:t> Become a volunteer! The position of the elderly in Slovenia through the Elderly for the Elderly program / [editor Nevenka Dobljekar]. - Ljubljana: Union of pensioners' associations of Slovenia, 2017 </a:t>
            </a:r>
            <a:r>
              <a:rPr lang="en-US" sz="1500" u="sng">
                <a:solidFill>
                  <a:schemeClr val="hlink"/>
                </a:solidFill>
                <a:hlinkClick r:id="rId6"/>
              </a:rPr>
              <a:t>https://zdus-zveza.si/wp-content/uploads/2021/12/Polo%C5%BEaj_starej%C5%A1ih_skozi_program_Starej%C5%A1i_za_starej%C5%A1e.pdf</a:t>
            </a:r>
            <a:endParaRPr sz="1500"/>
          </a:p>
          <a:p>
            <a:pPr indent="-228600" lvl="0" marL="228600" rtl="0" algn="l">
              <a:lnSpc>
                <a:spcPct val="120000"/>
              </a:lnSpc>
              <a:spcBef>
                <a:spcPts val="1000"/>
              </a:spcBef>
              <a:spcAft>
                <a:spcPts val="0"/>
              </a:spcAft>
              <a:buClr>
                <a:schemeClr val="dk1"/>
              </a:buClr>
              <a:buSzPts val="1800"/>
              <a:buChar char="•"/>
            </a:pPr>
            <a:r>
              <a:rPr lang="en-US"/>
              <a:t>Education for adults: 5 reasons for lifelong learning </a:t>
            </a:r>
            <a:r>
              <a:rPr lang="en-US" u="sng">
                <a:solidFill>
                  <a:schemeClr val="hlink"/>
                </a:solidFill>
                <a:hlinkClick r:id="rId7"/>
              </a:rPr>
              <a:t>https://www.microteam.si/novice/izobrazevanje-za-odrasle-5-razlogov-za-vsezivljenjsko-ucenje/</a:t>
            </a:r>
            <a:endParaRPr/>
          </a:p>
          <a:p>
            <a:pPr indent="-114300" lvl="0" marL="228600" rtl="0" algn="l">
              <a:lnSpc>
                <a:spcPct val="120000"/>
              </a:lnSpc>
              <a:spcBef>
                <a:spcPts val="1000"/>
              </a:spcBef>
              <a:spcAft>
                <a:spcPts val="0"/>
              </a:spcAft>
              <a:buClr>
                <a:schemeClr val="dk1"/>
              </a:buClr>
              <a:buSzPts val="1800"/>
              <a:buNone/>
            </a:pPr>
            <a:r>
              <a:t/>
            </a:r>
            <a:endParaRPr/>
          </a:p>
        </p:txBody>
      </p:sp>
      <p:pic>
        <p:nvPicPr>
          <p:cNvPr id="1090" name="Google Shape;1090;p64"/>
          <p:cNvPicPr preferRelativeResize="0"/>
          <p:nvPr/>
        </p:nvPicPr>
        <p:blipFill rotWithShape="1">
          <a:blip r:embed="rId8">
            <a:alphaModFix/>
          </a:blip>
          <a:srcRect b="0" l="0" r="0" t="0"/>
          <a:stretch/>
        </p:blipFill>
        <p:spPr>
          <a:xfrm>
            <a:off x="10637385" y="6391327"/>
            <a:ext cx="1554615" cy="353599"/>
          </a:xfrm>
          <a:prstGeom prst="rect">
            <a:avLst/>
          </a:prstGeom>
          <a:noFill/>
          <a:ln>
            <a:noFill/>
          </a:ln>
        </p:spPr>
      </p:pic>
      <p:pic>
        <p:nvPicPr>
          <p:cNvPr id="1091" name="Google Shape;1091;p64"/>
          <p:cNvPicPr preferRelativeResize="0"/>
          <p:nvPr/>
        </p:nvPicPr>
        <p:blipFill rotWithShape="1">
          <a:blip r:embed="rId9">
            <a:alphaModFix/>
          </a:blip>
          <a:srcRect b="0" l="0" r="0" t="0"/>
          <a:stretch/>
        </p:blipFill>
        <p:spPr>
          <a:xfrm>
            <a:off x="10814185" y="0"/>
            <a:ext cx="1377815" cy="137781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9" name="Shape 169"/>
        <p:cNvGrpSpPr/>
        <p:nvPr/>
      </p:nvGrpSpPr>
      <p:grpSpPr>
        <a:xfrm>
          <a:off x="0" y="0"/>
          <a:ext cx="0" cy="0"/>
          <a:chOff x="0" y="0"/>
          <a:chExt cx="0" cy="0"/>
        </a:xfrm>
      </p:grpSpPr>
      <p:pic>
        <p:nvPicPr>
          <p:cNvPr descr="Slika, ki vsebuje besede oblačila, oseba, človeški obraz, moški&#10;&#10;Opis je samodejno ustvarjen" id="170" name="Google Shape;170;p7"/>
          <p:cNvPicPr preferRelativeResize="0"/>
          <p:nvPr/>
        </p:nvPicPr>
        <p:blipFill rotWithShape="1">
          <a:blip r:embed="rId3">
            <a:alphaModFix/>
          </a:blip>
          <a:srcRect b="223" l="0" r="1" t="21785"/>
          <a:stretch/>
        </p:blipFill>
        <p:spPr>
          <a:xfrm>
            <a:off x="4166504" y="10"/>
            <a:ext cx="8025495" cy="3067040"/>
          </a:xfrm>
          <a:prstGeom prst="rect">
            <a:avLst/>
          </a:prstGeom>
          <a:noFill/>
          <a:ln>
            <a:noFill/>
          </a:ln>
        </p:spPr>
      </p:pic>
      <p:pic>
        <p:nvPicPr>
          <p:cNvPr descr="Slika, ki vsebuje besede oseba, oblačila, človeški obraz, starejši občan&#10;&#10;Opis je samodejno ustvarjen" id="171" name="Google Shape;171;p7"/>
          <p:cNvPicPr preferRelativeResize="0"/>
          <p:nvPr/>
        </p:nvPicPr>
        <p:blipFill rotWithShape="1">
          <a:blip r:embed="rId4">
            <a:alphaModFix/>
          </a:blip>
          <a:srcRect b="39444" l="0" r="-2" t="16462"/>
          <a:stretch/>
        </p:blipFill>
        <p:spPr>
          <a:xfrm>
            <a:off x="20" y="3790950"/>
            <a:ext cx="8305780" cy="3067051"/>
          </a:xfrm>
          <a:prstGeom prst="rect">
            <a:avLst/>
          </a:prstGeom>
          <a:noFill/>
          <a:ln>
            <a:noFill/>
          </a:ln>
        </p:spPr>
      </p:pic>
      <p:sp>
        <p:nvSpPr>
          <p:cNvPr id="172" name="Google Shape;172;p7"/>
          <p:cNvSpPr/>
          <p:nvPr/>
        </p:nvSpPr>
        <p:spPr>
          <a:xfrm>
            <a:off x="0" y="11472"/>
            <a:ext cx="5155454" cy="4845530"/>
          </a:xfrm>
          <a:custGeom>
            <a:rect b="b" l="l" r="r" t="t"/>
            <a:pathLst>
              <a:path extrusionOk="0" h="4845530" w="5155454">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pic>
        <p:nvPicPr>
          <p:cNvPr descr="Slika, ki vsebuje besede oblačila, oseba, človeški obraz, nasmeh&#10;&#10;Opis je samodejno ustvarjen" id="173" name="Google Shape;173;p7"/>
          <p:cNvPicPr preferRelativeResize="0"/>
          <p:nvPr/>
        </p:nvPicPr>
        <p:blipFill rotWithShape="1">
          <a:blip r:embed="rId5">
            <a:alphaModFix/>
          </a:blip>
          <a:srcRect b="1" l="28761" r="1" t="0"/>
          <a:stretch/>
        </p:blipFill>
        <p:spPr>
          <a:xfrm>
            <a:off x="1" y="1"/>
            <a:ext cx="5017099" cy="4718647"/>
          </a:xfrm>
          <a:custGeom>
            <a:rect b="b" l="l" r="r" t="t"/>
            <a:pathLst>
              <a:path extrusionOk="0" h="4718647" w="5017099">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ln>
            <a:noFill/>
          </a:ln>
        </p:spPr>
      </p:pic>
      <p:sp>
        <p:nvSpPr>
          <p:cNvPr id="174" name="Google Shape;174;p7"/>
          <p:cNvSpPr/>
          <p:nvPr/>
        </p:nvSpPr>
        <p:spPr>
          <a:xfrm>
            <a:off x="6148480" y="1563968"/>
            <a:ext cx="6043520" cy="5294033"/>
          </a:xfrm>
          <a:custGeom>
            <a:rect b="b" l="l" r="r" t="t"/>
            <a:pathLst>
              <a:path extrusionOk="0" h="5294033" w="6043520">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pic>
        <p:nvPicPr>
          <p:cNvPr descr="Slika, ki vsebuje besede oblačila, oseba, moški, človeški obraz&#10;&#10;Opis je samodejno ustvarjen" id="175" name="Google Shape;175;p7"/>
          <p:cNvPicPr preferRelativeResize="0"/>
          <p:nvPr/>
        </p:nvPicPr>
        <p:blipFill rotWithShape="1">
          <a:blip r:embed="rId6">
            <a:alphaModFix/>
          </a:blip>
          <a:srcRect b="2" l="10459" r="19107" t="0"/>
          <a:stretch/>
        </p:blipFill>
        <p:spPr>
          <a:xfrm>
            <a:off x="6283728" y="1699214"/>
            <a:ext cx="5908273" cy="5158786"/>
          </a:xfrm>
          <a:custGeom>
            <a:rect b="b" l="l" r="r" t="t"/>
            <a:pathLst>
              <a:path extrusionOk="0" h="5158786" w="5908273">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noFill/>
          <a:ln>
            <a:noFill/>
          </a:ln>
        </p:spPr>
      </p:pic>
      <p:sp>
        <p:nvSpPr>
          <p:cNvPr id="176" name="Google Shape;176;p7"/>
          <p:cNvSpPr/>
          <p:nvPr/>
        </p:nvSpPr>
        <p:spPr>
          <a:xfrm>
            <a:off x="3150534" y="1716727"/>
            <a:ext cx="4572000" cy="4572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pic>
        <p:nvPicPr>
          <p:cNvPr descr="Slika, ki vsebuje besede oseba, oblačila, človeški obraz, nasmeh&#10;&#10;Opis je samodejno ustvarjen" id="177" name="Google Shape;177;p7"/>
          <p:cNvPicPr preferRelativeResize="0"/>
          <p:nvPr/>
        </p:nvPicPr>
        <p:blipFill rotWithShape="1">
          <a:blip r:embed="rId7">
            <a:alphaModFix/>
          </a:blip>
          <a:srcRect b="-1" l="13971" r="19277" t="0"/>
          <a:stretch/>
        </p:blipFill>
        <p:spPr>
          <a:xfrm>
            <a:off x="3287694" y="1853886"/>
            <a:ext cx="4297680" cy="4297680"/>
          </a:xfrm>
          <a:custGeom>
            <a:rect b="b" l="l" r="r" t="t"/>
            <a:pathLst>
              <a:path extrusionOk="0" h="4297680" w="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1" name="Shape 181"/>
        <p:cNvGrpSpPr/>
        <p:nvPr/>
      </p:nvGrpSpPr>
      <p:grpSpPr>
        <a:xfrm>
          <a:off x="0" y="0"/>
          <a:ext cx="0" cy="0"/>
          <a:chOff x="0" y="0"/>
          <a:chExt cx="0" cy="0"/>
        </a:xfrm>
      </p:grpSpPr>
      <p:sp>
        <p:nvSpPr>
          <p:cNvPr id="182" name="Google Shape;182;p8"/>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83" name="Google Shape;183;p8"/>
          <p:cNvSpPr/>
          <p:nvPr/>
        </p:nvSpPr>
        <p:spPr>
          <a:xfrm>
            <a:off x="0" y="3529852"/>
            <a:ext cx="6736976" cy="3328145"/>
          </a:xfrm>
          <a:prstGeom prst="rect">
            <a:avLst/>
          </a:prstGeom>
          <a:solidFill>
            <a:srgbClr val="FCD3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84" name="Google Shape;184;p8"/>
          <p:cNvSpPr/>
          <p:nvPr/>
        </p:nvSpPr>
        <p:spPr>
          <a:xfrm>
            <a:off x="0" y="2"/>
            <a:ext cx="3414824" cy="6864873"/>
          </a:xfrm>
          <a:custGeom>
            <a:rect b="b" l="l" r="r" t="t"/>
            <a:pathLst>
              <a:path extrusionOk="0" h="6864873" w="3414824">
                <a:moveTo>
                  <a:pt x="0" y="3376141"/>
                </a:moveTo>
                <a:lnTo>
                  <a:pt x="3414824" y="3376141"/>
                </a:lnTo>
                <a:cubicBezTo>
                  <a:pt x="3414824" y="5302914"/>
                  <a:pt x="1885955" y="6864873"/>
                  <a:pt x="0" y="6864873"/>
                </a:cubicBezTo>
                <a:close/>
                <a:moveTo>
                  <a:pt x="2" y="0"/>
                </a:moveTo>
                <a:lnTo>
                  <a:pt x="3414824" y="0"/>
                </a:lnTo>
                <a:lnTo>
                  <a:pt x="3414824" y="3376140"/>
                </a:lnTo>
                <a:lnTo>
                  <a:pt x="2" y="337614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85" name="Google Shape;185;p8"/>
          <p:cNvSpPr txBox="1"/>
          <p:nvPr>
            <p:ph type="title"/>
          </p:nvPr>
        </p:nvSpPr>
        <p:spPr>
          <a:xfrm>
            <a:off x="506829" y="2785736"/>
            <a:ext cx="2401165" cy="2491904"/>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400"/>
              <a:buFont typeface="Avenir"/>
              <a:buNone/>
            </a:pPr>
            <a:r>
              <a:rPr lang="en-US" sz="2400"/>
              <a:t>LIFELONG LEARNING</a:t>
            </a:r>
            <a:endParaRPr sz="2400"/>
          </a:p>
        </p:txBody>
      </p:sp>
      <p:sp>
        <p:nvSpPr>
          <p:cNvPr id="186" name="Google Shape;186;p8"/>
          <p:cNvSpPr/>
          <p:nvPr/>
        </p:nvSpPr>
        <p:spPr>
          <a:xfrm>
            <a:off x="3414823" y="-6876"/>
            <a:ext cx="8777176" cy="6871754"/>
          </a:xfrm>
          <a:custGeom>
            <a:rect b="b" l="l" r="r" t="t"/>
            <a:pathLst>
              <a:path extrusionOk="0" h="6871754" w="8777176">
                <a:moveTo>
                  <a:pt x="0" y="0"/>
                </a:moveTo>
                <a:lnTo>
                  <a:pt x="3414822" y="0"/>
                </a:lnTo>
                <a:lnTo>
                  <a:pt x="3414822" y="6875"/>
                </a:lnTo>
                <a:lnTo>
                  <a:pt x="8777176" y="6875"/>
                </a:lnTo>
                <a:lnTo>
                  <a:pt x="8777176" y="6871754"/>
                </a:lnTo>
                <a:lnTo>
                  <a:pt x="3251085" y="6871754"/>
                </a:lnTo>
                <a:lnTo>
                  <a:pt x="3251085" y="6860643"/>
                </a:lnTo>
                <a:lnTo>
                  <a:pt x="3239098" y="6860334"/>
                </a:lnTo>
                <a:cubicBezTo>
                  <a:pt x="1434808" y="6766895"/>
                  <a:pt x="0" y="5242703"/>
                  <a:pt x="0" y="3376141"/>
                </a:cubicBezTo>
                <a:lnTo>
                  <a:pt x="3251085" y="3376141"/>
                </a:lnTo>
                <a:lnTo>
                  <a:pt x="3251085" y="3376140"/>
                </a:lnTo>
                <a:lnTo>
                  <a:pt x="0" y="3376140"/>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grpSp>
        <p:nvGrpSpPr>
          <p:cNvPr id="187" name="Google Shape;187;p8"/>
          <p:cNvGrpSpPr/>
          <p:nvPr/>
        </p:nvGrpSpPr>
        <p:grpSpPr>
          <a:xfrm>
            <a:off x="4908175" y="774399"/>
            <a:ext cx="7129854" cy="5013365"/>
            <a:chOff x="0" y="1193"/>
            <a:chExt cx="7129854" cy="5013365"/>
          </a:xfrm>
        </p:grpSpPr>
        <p:sp>
          <p:nvSpPr>
            <p:cNvPr id="188" name="Google Shape;188;p8"/>
            <p:cNvSpPr/>
            <p:nvPr/>
          </p:nvSpPr>
          <p:spPr>
            <a:xfrm>
              <a:off x="0" y="1193"/>
              <a:ext cx="7129854" cy="616900"/>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8"/>
            <p:cNvSpPr txBox="1"/>
            <p:nvPr/>
          </p:nvSpPr>
          <p:spPr>
            <a:xfrm>
              <a:off x="30115" y="31308"/>
              <a:ext cx="7069624" cy="55667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Avenir"/>
                <a:buNone/>
              </a:pPr>
              <a:r>
                <a:rPr b="1" i="0" lang="en-US" sz="2000" u="none" cap="none" strike="noStrike">
                  <a:solidFill>
                    <a:schemeClr val="lt1"/>
                  </a:solidFill>
                  <a:latin typeface="Avenir"/>
                  <a:ea typeface="Avenir"/>
                  <a:cs typeface="Avenir"/>
                  <a:sym typeface="Avenir"/>
                </a:rPr>
                <a:t>Lifelong learning competence is the continuous acquisition and development of knowledge, skills and competences. </a:t>
              </a:r>
              <a:endParaRPr b="1" i="0" sz="2000" u="none" cap="none" strike="noStrike">
                <a:solidFill>
                  <a:schemeClr val="lt1"/>
                </a:solidFill>
                <a:latin typeface="Avenir"/>
                <a:ea typeface="Avenir"/>
                <a:cs typeface="Avenir"/>
                <a:sym typeface="Avenir"/>
              </a:endParaRPr>
            </a:p>
          </p:txBody>
        </p:sp>
        <p:sp>
          <p:nvSpPr>
            <p:cNvPr id="190" name="Google Shape;190;p8"/>
            <p:cNvSpPr/>
            <p:nvPr/>
          </p:nvSpPr>
          <p:spPr>
            <a:xfrm>
              <a:off x="0" y="629260"/>
              <a:ext cx="7129854" cy="616900"/>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8"/>
            <p:cNvSpPr txBox="1"/>
            <p:nvPr/>
          </p:nvSpPr>
          <p:spPr>
            <a:xfrm>
              <a:off x="30115" y="659375"/>
              <a:ext cx="7069624" cy="55667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Avenir"/>
                <a:buNone/>
              </a:pPr>
              <a:r>
                <a:rPr b="1" i="0" lang="en-US" sz="2000" u="none" cap="none" strike="noStrike">
                  <a:solidFill>
                    <a:schemeClr val="lt1"/>
                  </a:solidFill>
                  <a:latin typeface="Avenir"/>
                  <a:ea typeface="Avenir"/>
                  <a:cs typeface="Avenir"/>
                  <a:sym typeface="Avenir"/>
                </a:rPr>
                <a:t>It refers to:</a:t>
              </a:r>
              <a:endParaRPr b="0" i="0" sz="1400" u="none" cap="none" strike="noStrike">
                <a:solidFill>
                  <a:srgbClr val="000000"/>
                </a:solidFill>
                <a:latin typeface="Arial"/>
                <a:ea typeface="Arial"/>
                <a:cs typeface="Arial"/>
                <a:sym typeface="Arial"/>
              </a:endParaRPr>
            </a:p>
          </p:txBody>
        </p:sp>
        <p:sp>
          <p:nvSpPr>
            <p:cNvPr id="192" name="Google Shape;192;p8"/>
            <p:cNvSpPr/>
            <p:nvPr/>
          </p:nvSpPr>
          <p:spPr>
            <a:xfrm>
              <a:off x="0" y="1257326"/>
              <a:ext cx="7129854" cy="616900"/>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8"/>
            <p:cNvSpPr txBox="1"/>
            <p:nvPr/>
          </p:nvSpPr>
          <p:spPr>
            <a:xfrm>
              <a:off x="30115" y="1287441"/>
              <a:ext cx="7069624" cy="55667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Avenir"/>
                <a:buNone/>
              </a:pPr>
              <a:r>
                <a:rPr b="0" i="0" lang="en-US" sz="2000" u="none" cap="none" strike="noStrike">
                  <a:solidFill>
                    <a:schemeClr val="dk1"/>
                  </a:solidFill>
                  <a:latin typeface="Avenir"/>
                  <a:ea typeface="Avenir"/>
                  <a:cs typeface="Avenir"/>
                  <a:sym typeface="Avenir"/>
                </a:rPr>
                <a:t>-satisfying one's own learning needs,</a:t>
              </a:r>
              <a:endParaRPr b="0" i="0" sz="1400" u="none" cap="none" strike="noStrike">
                <a:solidFill>
                  <a:srgbClr val="000000"/>
                </a:solidFill>
                <a:latin typeface="Arial"/>
                <a:ea typeface="Arial"/>
                <a:cs typeface="Arial"/>
                <a:sym typeface="Arial"/>
              </a:endParaRPr>
            </a:p>
          </p:txBody>
        </p:sp>
        <p:sp>
          <p:nvSpPr>
            <p:cNvPr id="194" name="Google Shape;194;p8"/>
            <p:cNvSpPr/>
            <p:nvPr/>
          </p:nvSpPr>
          <p:spPr>
            <a:xfrm>
              <a:off x="0" y="1885392"/>
              <a:ext cx="7129854" cy="616900"/>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8"/>
            <p:cNvSpPr txBox="1"/>
            <p:nvPr/>
          </p:nvSpPr>
          <p:spPr>
            <a:xfrm>
              <a:off x="30115" y="1915507"/>
              <a:ext cx="7069624" cy="55667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Avenir"/>
                <a:buNone/>
              </a:pPr>
              <a:r>
                <a:rPr b="0" i="0" lang="en-US" sz="2000" u="none" cap="none" strike="noStrike">
                  <a:solidFill>
                    <a:schemeClr val="dk1"/>
                  </a:solidFill>
                  <a:latin typeface="Avenir"/>
                  <a:ea typeface="Avenir"/>
                  <a:cs typeface="Avenir"/>
                  <a:sym typeface="Avenir"/>
                </a:rPr>
                <a:t>-seeking opportunities for education, training and new experiences,</a:t>
              </a:r>
              <a:endParaRPr b="0" i="0" sz="1400" u="none" cap="none" strike="noStrike">
                <a:solidFill>
                  <a:srgbClr val="000000"/>
                </a:solidFill>
                <a:latin typeface="Arial"/>
                <a:ea typeface="Arial"/>
                <a:cs typeface="Arial"/>
                <a:sym typeface="Arial"/>
              </a:endParaRPr>
            </a:p>
          </p:txBody>
        </p:sp>
        <p:sp>
          <p:nvSpPr>
            <p:cNvPr id="196" name="Google Shape;196;p8"/>
            <p:cNvSpPr/>
            <p:nvPr/>
          </p:nvSpPr>
          <p:spPr>
            <a:xfrm>
              <a:off x="0" y="2513459"/>
              <a:ext cx="7129854" cy="616900"/>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8"/>
            <p:cNvSpPr txBox="1"/>
            <p:nvPr/>
          </p:nvSpPr>
          <p:spPr>
            <a:xfrm>
              <a:off x="30115" y="2543574"/>
              <a:ext cx="7069624" cy="55667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Avenir"/>
                <a:buNone/>
              </a:pPr>
              <a:r>
                <a:rPr b="0" i="0" lang="en-US" sz="2000" u="none" cap="none" strike="noStrike">
                  <a:solidFill>
                    <a:schemeClr val="dk1"/>
                  </a:solidFill>
                  <a:latin typeface="Avenir"/>
                  <a:ea typeface="Avenir"/>
                  <a:cs typeface="Avenir"/>
                  <a:sym typeface="Avenir"/>
                </a:rPr>
                <a:t>-willingness to learn at work and outside the workplace,</a:t>
              </a:r>
              <a:endParaRPr b="0" i="0" sz="1400" u="none" cap="none" strike="noStrike">
                <a:solidFill>
                  <a:srgbClr val="000000"/>
                </a:solidFill>
                <a:latin typeface="Arial"/>
                <a:ea typeface="Arial"/>
                <a:cs typeface="Arial"/>
                <a:sym typeface="Arial"/>
              </a:endParaRPr>
            </a:p>
          </p:txBody>
        </p:sp>
        <p:sp>
          <p:nvSpPr>
            <p:cNvPr id="198" name="Google Shape;198;p8"/>
            <p:cNvSpPr/>
            <p:nvPr/>
          </p:nvSpPr>
          <p:spPr>
            <a:xfrm>
              <a:off x="0" y="3141525"/>
              <a:ext cx="7129854" cy="616900"/>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8"/>
            <p:cNvSpPr txBox="1"/>
            <p:nvPr/>
          </p:nvSpPr>
          <p:spPr>
            <a:xfrm>
              <a:off x="30115" y="3171640"/>
              <a:ext cx="7069624" cy="55667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Avenir"/>
                <a:buNone/>
              </a:pPr>
              <a:r>
                <a:rPr b="0" i="0" lang="en-US" sz="2000" u="none" cap="none" strike="noStrike">
                  <a:solidFill>
                    <a:schemeClr val="dk1"/>
                  </a:solidFill>
                  <a:latin typeface="Avenir"/>
                  <a:ea typeface="Avenir"/>
                  <a:cs typeface="Avenir"/>
                  <a:sym typeface="Avenir"/>
                </a:rPr>
                <a:t>-recognising the need to learn in order to cope successfully with constant change,</a:t>
              </a:r>
              <a:endParaRPr b="0" i="0" sz="1400" u="none" cap="none" strike="noStrike">
                <a:solidFill>
                  <a:srgbClr val="000000"/>
                </a:solidFill>
                <a:latin typeface="Arial"/>
                <a:ea typeface="Arial"/>
                <a:cs typeface="Arial"/>
                <a:sym typeface="Arial"/>
              </a:endParaRPr>
            </a:p>
          </p:txBody>
        </p:sp>
        <p:sp>
          <p:nvSpPr>
            <p:cNvPr id="200" name="Google Shape;200;p8"/>
            <p:cNvSpPr/>
            <p:nvPr/>
          </p:nvSpPr>
          <p:spPr>
            <a:xfrm>
              <a:off x="0" y="3769592"/>
              <a:ext cx="7129854" cy="616900"/>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8"/>
            <p:cNvSpPr txBox="1"/>
            <p:nvPr/>
          </p:nvSpPr>
          <p:spPr>
            <a:xfrm>
              <a:off x="30115" y="3799707"/>
              <a:ext cx="7069624" cy="55667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Avenir"/>
                <a:buNone/>
              </a:pPr>
              <a:r>
                <a:rPr b="0" i="0" lang="en-US" sz="2000" u="none" cap="none" strike="noStrike">
                  <a:solidFill>
                    <a:schemeClr val="dk1"/>
                  </a:solidFill>
                  <a:latin typeface="Avenir"/>
                  <a:ea typeface="Avenir"/>
                  <a:cs typeface="Avenir"/>
                  <a:sym typeface="Avenir"/>
                </a:rPr>
                <a:t>-investing effort and time in learning, learning how to learn and different learning techniques,</a:t>
              </a:r>
              <a:endParaRPr b="0" i="0" sz="1400" u="none" cap="none" strike="noStrike">
                <a:solidFill>
                  <a:srgbClr val="000000"/>
                </a:solidFill>
                <a:latin typeface="Arial"/>
                <a:ea typeface="Arial"/>
                <a:cs typeface="Arial"/>
                <a:sym typeface="Arial"/>
              </a:endParaRPr>
            </a:p>
          </p:txBody>
        </p:sp>
        <p:sp>
          <p:nvSpPr>
            <p:cNvPr id="202" name="Google Shape;202;p8"/>
            <p:cNvSpPr/>
            <p:nvPr/>
          </p:nvSpPr>
          <p:spPr>
            <a:xfrm>
              <a:off x="0" y="4397658"/>
              <a:ext cx="7129854" cy="616900"/>
            </a:xfrm>
            <a:prstGeom prst="roundRect">
              <a:avLst>
                <a:gd fmla="val 16667" name="adj"/>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8"/>
            <p:cNvSpPr txBox="1"/>
            <p:nvPr/>
          </p:nvSpPr>
          <p:spPr>
            <a:xfrm>
              <a:off x="30115" y="4427773"/>
              <a:ext cx="7069624" cy="55667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Avenir"/>
                <a:buNone/>
              </a:pPr>
              <a:r>
                <a:rPr b="0" i="0" lang="en-US" sz="2000" u="none" cap="none" strike="noStrike">
                  <a:solidFill>
                    <a:schemeClr val="dk1"/>
                  </a:solidFill>
                  <a:latin typeface="Avenir"/>
                  <a:ea typeface="Avenir"/>
                  <a:cs typeface="Avenir"/>
                  <a:sym typeface="Avenir"/>
                </a:rPr>
                <a:t>-actively seeking feedback from others,-learning and monitoring one's own progress.</a:t>
              </a:r>
              <a:endParaRPr b="0" i="0" sz="1400" u="none" cap="none" strike="noStrike">
                <a:solidFill>
                  <a:srgbClr val="000000"/>
                </a:solidFill>
                <a:latin typeface="Arial"/>
                <a:ea typeface="Arial"/>
                <a:cs typeface="Arial"/>
                <a:sym typeface="Arial"/>
              </a:endParaRPr>
            </a:p>
          </p:txBody>
        </p:sp>
      </p:grpSp>
      <p:pic>
        <p:nvPicPr>
          <p:cNvPr id="204" name="Google Shape;204;p8"/>
          <p:cNvPicPr preferRelativeResize="0"/>
          <p:nvPr/>
        </p:nvPicPr>
        <p:blipFill rotWithShape="1">
          <a:blip r:embed="rId3">
            <a:alphaModFix/>
          </a:blip>
          <a:srcRect b="0" l="0" r="0" t="0"/>
          <a:stretch/>
        </p:blipFill>
        <p:spPr>
          <a:xfrm>
            <a:off x="2591180" y="6009972"/>
            <a:ext cx="1554615" cy="353599"/>
          </a:xfrm>
          <a:prstGeom prst="rect">
            <a:avLst/>
          </a:prstGeom>
          <a:noFill/>
          <a:ln>
            <a:noFill/>
          </a:ln>
        </p:spPr>
      </p:pic>
      <p:pic>
        <p:nvPicPr>
          <p:cNvPr id="205" name="Google Shape;205;p8"/>
          <p:cNvPicPr preferRelativeResize="0"/>
          <p:nvPr/>
        </p:nvPicPr>
        <p:blipFill rotWithShape="1">
          <a:blip r:embed="rId4">
            <a:alphaModFix/>
          </a:blip>
          <a:srcRect b="0" l="0" r="0" t="0"/>
          <a:stretch/>
        </p:blipFill>
        <p:spPr>
          <a:xfrm>
            <a:off x="0" y="15054"/>
            <a:ext cx="1377815" cy="137781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9" name="Shape 209"/>
        <p:cNvGrpSpPr/>
        <p:nvPr/>
      </p:nvGrpSpPr>
      <p:grpSpPr>
        <a:xfrm>
          <a:off x="0" y="0"/>
          <a:ext cx="0" cy="0"/>
          <a:chOff x="0" y="0"/>
          <a:chExt cx="0" cy="0"/>
        </a:xfrm>
      </p:grpSpPr>
      <p:sp>
        <p:nvSpPr>
          <p:cNvPr id="210" name="Google Shape;210;p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211" name="Google Shape;211;p9"/>
          <p:cNvSpPr txBox="1"/>
          <p:nvPr>
            <p:ph type="title"/>
          </p:nvPr>
        </p:nvSpPr>
        <p:spPr>
          <a:xfrm>
            <a:off x="1077362" y="447676"/>
            <a:ext cx="10037276" cy="885824"/>
          </a:xfrm>
          <a:prstGeom prst="rect">
            <a:avLst/>
          </a:prstGeom>
          <a:noFill/>
          <a:ln>
            <a:noFill/>
          </a:ln>
        </p:spPr>
        <p:txBody>
          <a:bodyPr anchorCtr="0" anchor="ctr" bIns="45700" lIns="91425" spcFirstLastPara="1" rIns="91425" wrap="square" tIns="45700">
            <a:normAutofit/>
          </a:bodyPr>
          <a:lstStyle/>
          <a:p>
            <a:pPr indent="0" lvl="0" marL="0" rtl="0" algn="ctr">
              <a:lnSpc>
                <a:spcPct val="110000"/>
              </a:lnSpc>
              <a:spcBef>
                <a:spcPts val="0"/>
              </a:spcBef>
              <a:spcAft>
                <a:spcPts val="0"/>
              </a:spcAft>
              <a:buClr>
                <a:schemeClr val="dk1"/>
              </a:buClr>
              <a:buSzPts val="2800"/>
              <a:buFont typeface="Avenir"/>
              <a:buNone/>
            </a:pPr>
            <a:r>
              <a:rPr lang="en-US" sz="2800"/>
              <a:t>THE BENEFITS OF LIFELONG LEARNING</a:t>
            </a:r>
            <a:endParaRPr sz="2800"/>
          </a:p>
        </p:txBody>
      </p:sp>
      <p:sp>
        <p:nvSpPr>
          <p:cNvPr id="212" name="Google Shape;212;p9"/>
          <p:cNvSpPr/>
          <p:nvPr/>
        </p:nvSpPr>
        <p:spPr>
          <a:xfrm>
            <a:off x="0" y="1708339"/>
            <a:ext cx="12192000" cy="5149662"/>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grpSp>
        <p:nvGrpSpPr>
          <p:cNvPr id="213" name="Google Shape;213;p9"/>
          <p:cNvGrpSpPr/>
          <p:nvPr/>
        </p:nvGrpSpPr>
        <p:grpSpPr>
          <a:xfrm>
            <a:off x="2246186" y="2811163"/>
            <a:ext cx="7699627" cy="3127973"/>
            <a:chOff x="1168273" y="1288"/>
            <a:chExt cx="7699627" cy="3127973"/>
          </a:xfrm>
        </p:grpSpPr>
        <p:sp>
          <p:nvSpPr>
            <p:cNvPr id="214" name="Google Shape;214;p9"/>
            <p:cNvSpPr/>
            <p:nvPr/>
          </p:nvSpPr>
          <p:spPr>
            <a:xfrm>
              <a:off x="1168273" y="1288"/>
              <a:ext cx="2406133" cy="1443680"/>
            </a:xfrm>
            <a:prstGeom prst="rect">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9"/>
            <p:cNvSpPr txBox="1"/>
            <p:nvPr/>
          </p:nvSpPr>
          <p:spPr>
            <a:xfrm>
              <a:off x="1168273" y="1288"/>
              <a:ext cx="2406133" cy="1443680"/>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Avenir"/>
                <a:buNone/>
              </a:pPr>
              <a:r>
                <a:rPr b="1" i="0" lang="en-US" sz="2000" u="none" cap="none" strike="noStrike">
                  <a:solidFill>
                    <a:schemeClr val="lt1"/>
                  </a:solidFill>
                  <a:latin typeface="Avenir"/>
                  <a:ea typeface="Avenir"/>
                  <a:cs typeface="Avenir"/>
                  <a:sym typeface="Avenir"/>
                </a:rPr>
                <a:t>Improving cognitive abilities: </a:t>
              </a:r>
              <a:r>
                <a:rPr b="1" i="0" lang="en-US" sz="1500" u="none" cap="none" strike="noStrike">
                  <a:solidFill>
                    <a:schemeClr val="lt1"/>
                  </a:solidFill>
                  <a:latin typeface="Avenir"/>
                  <a:ea typeface="Avenir"/>
                  <a:cs typeface="Avenir"/>
                  <a:sym typeface="Avenir"/>
                </a:rPr>
                <a:t>regular learning and mental activities help to keep the brain active and healthy.</a:t>
              </a:r>
              <a:endParaRPr b="0" i="0" sz="1500" u="none" cap="none" strike="noStrike">
                <a:solidFill>
                  <a:schemeClr val="lt1"/>
                </a:solidFill>
                <a:latin typeface="Avenir"/>
                <a:ea typeface="Avenir"/>
                <a:cs typeface="Avenir"/>
                <a:sym typeface="Avenir"/>
              </a:endParaRPr>
            </a:p>
          </p:txBody>
        </p:sp>
        <p:sp>
          <p:nvSpPr>
            <p:cNvPr id="216" name="Google Shape;216;p9"/>
            <p:cNvSpPr/>
            <p:nvPr/>
          </p:nvSpPr>
          <p:spPr>
            <a:xfrm>
              <a:off x="3815020" y="1288"/>
              <a:ext cx="2406133" cy="1443680"/>
            </a:xfrm>
            <a:prstGeom prst="rect">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9"/>
            <p:cNvSpPr txBox="1"/>
            <p:nvPr/>
          </p:nvSpPr>
          <p:spPr>
            <a:xfrm>
              <a:off x="3815020" y="1288"/>
              <a:ext cx="2406133" cy="1443680"/>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Avenir"/>
                <a:buNone/>
              </a:pPr>
              <a:r>
                <a:rPr b="1" i="0" lang="en-US" sz="2000" u="none" cap="none" strike="noStrike">
                  <a:solidFill>
                    <a:schemeClr val="lt1"/>
                  </a:solidFill>
                  <a:latin typeface="Avenir"/>
                  <a:ea typeface="Avenir"/>
                  <a:cs typeface="Avenir"/>
                  <a:sym typeface="Avenir"/>
                </a:rPr>
                <a:t>Social inclusion: </a:t>
              </a:r>
              <a:r>
                <a:rPr b="1" i="0" lang="en-US" sz="1500" u="none" cap="none" strike="noStrike">
                  <a:solidFill>
                    <a:schemeClr val="lt1"/>
                  </a:solidFill>
                  <a:latin typeface="Avenir"/>
                  <a:ea typeface="Avenir"/>
                  <a:cs typeface="Avenir"/>
                  <a:sym typeface="Avenir"/>
                </a:rPr>
                <a:t>meetings and training provide opportunities to make new friends and reduce feelings of loneliness.</a:t>
              </a:r>
              <a:endParaRPr b="0" i="0" sz="1500" u="none" cap="none" strike="noStrike">
                <a:solidFill>
                  <a:schemeClr val="lt1"/>
                </a:solidFill>
                <a:latin typeface="Avenir"/>
                <a:ea typeface="Avenir"/>
                <a:cs typeface="Avenir"/>
                <a:sym typeface="Avenir"/>
              </a:endParaRPr>
            </a:p>
          </p:txBody>
        </p:sp>
        <p:sp>
          <p:nvSpPr>
            <p:cNvPr id="218" name="Google Shape;218;p9"/>
            <p:cNvSpPr/>
            <p:nvPr/>
          </p:nvSpPr>
          <p:spPr>
            <a:xfrm>
              <a:off x="6461767" y="1288"/>
              <a:ext cx="2406133" cy="1443680"/>
            </a:xfrm>
            <a:prstGeom prst="rect">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9"/>
            <p:cNvSpPr txBox="1"/>
            <p:nvPr/>
          </p:nvSpPr>
          <p:spPr>
            <a:xfrm>
              <a:off x="6461767" y="1288"/>
              <a:ext cx="2406133" cy="1443680"/>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Avenir"/>
                <a:buNone/>
              </a:pPr>
              <a:r>
                <a:rPr b="1" i="0" lang="en-US" sz="2000" u="none" cap="none" strike="noStrike">
                  <a:solidFill>
                    <a:schemeClr val="lt1"/>
                  </a:solidFill>
                  <a:latin typeface="Avenir"/>
                  <a:ea typeface="Avenir"/>
                  <a:cs typeface="Avenir"/>
                  <a:sym typeface="Avenir"/>
                </a:rPr>
                <a:t>Personal growth: </a:t>
              </a:r>
              <a:r>
                <a:rPr b="1" i="0" lang="en-US" sz="1500" u="none" cap="none" strike="noStrike">
                  <a:solidFill>
                    <a:schemeClr val="lt1"/>
                  </a:solidFill>
                  <a:latin typeface="Avenir"/>
                  <a:ea typeface="Avenir"/>
                  <a:cs typeface="Avenir"/>
                  <a:sym typeface="Avenir"/>
                </a:rPr>
                <a:t>acquiring new skills and knowledge boosts self-confidence and personal satisfaction.</a:t>
              </a:r>
              <a:endParaRPr b="0" i="0" sz="1500" u="none" cap="none" strike="noStrike">
                <a:solidFill>
                  <a:schemeClr val="lt1"/>
                </a:solidFill>
                <a:latin typeface="Avenir"/>
                <a:ea typeface="Avenir"/>
                <a:cs typeface="Avenir"/>
                <a:sym typeface="Avenir"/>
              </a:endParaRPr>
            </a:p>
          </p:txBody>
        </p:sp>
        <p:sp>
          <p:nvSpPr>
            <p:cNvPr id="220" name="Google Shape;220;p9"/>
            <p:cNvSpPr/>
            <p:nvPr/>
          </p:nvSpPr>
          <p:spPr>
            <a:xfrm>
              <a:off x="2491647" y="1685581"/>
              <a:ext cx="2406133" cy="1443680"/>
            </a:xfrm>
            <a:prstGeom prst="rect">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9"/>
            <p:cNvSpPr txBox="1"/>
            <p:nvPr/>
          </p:nvSpPr>
          <p:spPr>
            <a:xfrm>
              <a:off x="2491647" y="1685581"/>
              <a:ext cx="2406133" cy="1443680"/>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Avenir"/>
                <a:buNone/>
              </a:pPr>
              <a:r>
                <a:rPr b="1" i="0" lang="en-US" sz="2000" u="none" cap="none" strike="noStrike">
                  <a:solidFill>
                    <a:schemeClr val="lt1"/>
                  </a:solidFill>
                  <a:latin typeface="Avenir"/>
                  <a:ea typeface="Avenir"/>
                  <a:cs typeface="Avenir"/>
                  <a:sym typeface="Avenir"/>
                </a:rPr>
                <a:t>Physical</a:t>
              </a:r>
              <a:r>
                <a:rPr b="0" i="0" lang="en-US" sz="2000" u="none" cap="none" strike="noStrike">
                  <a:solidFill>
                    <a:schemeClr val="lt1"/>
                  </a:solidFill>
                  <a:latin typeface="Avenir"/>
                  <a:ea typeface="Avenir"/>
                  <a:cs typeface="Avenir"/>
                  <a:sym typeface="Avenir"/>
                </a:rPr>
                <a:t> </a:t>
              </a:r>
              <a:r>
                <a:rPr b="1" i="0" lang="en-US" sz="2000" u="none" cap="none" strike="noStrike">
                  <a:solidFill>
                    <a:schemeClr val="lt1"/>
                  </a:solidFill>
                  <a:latin typeface="Avenir"/>
                  <a:ea typeface="Avenir"/>
                  <a:cs typeface="Avenir"/>
                  <a:sym typeface="Avenir"/>
                </a:rPr>
                <a:t>health: </a:t>
              </a:r>
              <a:r>
                <a:rPr b="0" i="0" lang="en-US" sz="1500" u="none" cap="none" strike="noStrike">
                  <a:solidFill>
                    <a:schemeClr val="lt1"/>
                  </a:solidFill>
                  <a:latin typeface="Avenir"/>
                  <a:ea typeface="Avenir"/>
                  <a:cs typeface="Avenir"/>
                  <a:sym typeface="Avenir"/>
                </a:rPr>
                <a:t>some forms of learning involve physical activity, which has a positive impact on health and vitality.</a:t>
              </a:r>
              <a:endParaRPr b="0" i="0" sz="1400" u="none" cap="none" strike="noStrike">
                <a:solidFill>
                  <a:srgbClr val="000000"/>
                </a:solidFill>
                <a:latin typeface="Arial"/>
                <a:ea typeface="Arial"/>
                <a:cs typeface="Arial"/>
                <a:sym typeface="Arial"/>
              </a:endParaRPr>
            </a:p>
          </p:txBody>
        </p:sp>
        <p:sp>
          <p:nvSpPr>
            <p:cNvPr id="222" name="Google Shape;222;p9"/>
            <p:cNvSpPr/>
            <p:nvPr/>
          </p:nvSpPr>
          <p:spPr>
            <a:xfrm>
              <a:off x="5138394" y="1685581"/>
              <a:ext cx="2406133" cy="1443680"/>
            </a:xfrm>
            <a:prstGeom prst="rect">
              <a:avLst/>
            </a:prstGeom>
            <a:solidFill>
              <a:srgbClr val="F7931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9"/>
            <p:cNvSpPr txBox="1"/>
            <p:nvPr/>
          </p:nvSpPr>
          <p:spPr>
            <a:xfrm>
              <a:off x="5138394" y="1685581"/>
              <a:ext cx="2406133" cy="1443680"/>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Avenir"/>
                <a:buNone/>
              </a:pPr>
              <a:r>
                <a:rPr b="1" i="0" lang="en-US" sz="2000" u="none" cap="none" strike="noStrike">
                  <a:solidFill>
                    <a:schemeClr val="lt1"/>
                  </a:solidFill>
                  <a:latin typeface="Avenir"/>
                  <a:ea typeface="Avenir"/>
                  <a:cs typeface="Avenir"/>
                  <a:sym typeface="Avenir"/>
                </a:rPr>
                <a:t>Increasing quality of life: </a:t>
              </a:r>
              <a:r>
                <a:rPr b="1" i="0" lang="en-US" sz="1600" u="none" cap="none" strike="noStrike">
                  <a:solidFill>
                    <a:schemeClr val="lt1"/>
                  </a:solidFill>
                  <a:latin typeface="Avenir"/>
                  <a:ea typeface="Avenir"/>
                  <a:cs typeface="Avenir"/>
                  <a:sym typeface="Avenir"/>
                </a:rPr>
                <a:t>Spending time actively learning contributes to a fuller and more satisfying life.</a:t>
              </a:r>
              <a:endParaRPr b="0" i="0" sz="1600" u="none" cap="none" strike="noStrike">
                <a:solidFill>
                  <a:schemeClr val="lt1"/>
                </a:solidFill>
                <a:latin typeface="Avenir"/>
                <a:ea typeface="Avenir"/>
                <a:cs typeface="Avenir"/>
                <a:sym typeface="Avenir"/>
              </a:endParaRPr>
            </a:p>
          </p:txBody>
        </p:sp>
      </p:grpSp>
      <p:pic>
        <p:nvPicPr>
          <p:cNvPr id="224" name="Google Shape;224;p9"/>
          <p:cNvPicPr preferRelativeResize="0"/>
          <p:nvPr/>
        </p:nvPicPr>
        <p:blipFill rotWithShape="1">
          <a:blip r:embed="rId3">
            <a:alphaModFix/>
          </a:blip>
          <a:srcRect b="0" l="0" r="0" t="0"/>
          <a:stretch/>
        </p:blipFill>
        <p:spPr>
          <a:xfrm>
            <a:off x="10814185" y="-1"/>
            <a:ext cx="1377815" cy="1377815"/>
          </a:xfrm>
          <a:prstGeom prst="rect">
            <a:avLst/>
          </a:prstGeom>
          <a:noFill/>
          <a:ln>
            <a:noFill/>
          </a:ln>
        </p:spPr>
      </p:pic>
      <p:pic>
        <p:nvPicPr>
          <p:cNvPr id="225" name="Google Shape;225;p9"/>
          <p:cNvPicPr preferRelativeResize="0"/>
          <p:nvPr/>
        </p:nvPicPr>
        <p:blipFill rotWithShape="1">
          <a:blip r:embed="rId4">
            <a:alphaModFix/>
          </a:blip>
          <a:srcRect b="0" l="0" r="0" t="0"/>
          <a:stretch/>
        </p:blipFill>
        <p:spPr>
          <a:xfrm>
            <a:off x="10814185" y="6315264"/>
            <a:ext cx="1109568" cy="24995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ocksVTI">
  <a:themeElements>
    <a:clrScheme name="Po meri 2">
      <a:dk1>
        <a:srgbClr val="000000"/>
      </a:dk1>
      <a:lt1>
        <a:srgbClr val="FFFFFF"/>
      </a:lt1>
      <a:dk2>
        <a:srgbClr val="39302A"/>
      </a:dk2>
      <a:lt2>
        <a:srgbClr val="E5DEDB"/>
      </a:lt2>
      <a:accent1>
        <a:srgbClr val="F8931D"/>
      </a:accent1>
      <a:accent2>
        <a:srgbClr val="F8931D"/>
      </a:accent2>
      <a:accent3>
        <a:srgbClr val="F8931D"/>
      </a:accent3>
      <a:accent4>
        <a:srgbClr val="F8931D"/>
      </a:accent4>
      <a:accent5>
        <a:srgbClr val="F8931D"/>
      </a:accent5>
      <a:accent6>
        <a:srgbClr val="F8931D"/>
      </a:accent6>
      <a:hlink>
        <a:srgbClr val="F8931D"/>
      </a:hlink>
      <a:folHlink>
        <a:srgbClr val="F8931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2024-07-02T07:05:35Z</dcterms:created>
  <dc:creator>Tanja Božič</dc:creator>
</cp:coreProperties>
</file>